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42"/>
  </p:notesMasterIdLst>
  <p:sldIdLst>
    <p:sldId id="256" r:id="rId4"/>
    <p:sldId id="442" r:id="rId5"/>
    <p:sldId id="369" r:id="rId6"/>
    <p:sldId id="441" r:id="rId7"/>
    <p:sldId id="387" r:id="rId8"/>
    <p:sldId id="388" r:id="rId9"/>
    <p:sldId id="389" r:id="rId10"/>
    <p:sldId id="390" r:id="rId11"/>
    <p:sldId id="391" r:id="rId12"/>
    <p:sldId id="392" r:id="rId13"/>
    <p:sldId id="393" r:id="rId14"/>
    <p:sldId id="394" r:id="rId15"/>
    <p:sldId id="401" r:id="rId16"/>
    <p:sldId id="397" r:id="rId17"/>
    <p:sldId id="405" r:id="rId18"/>
    <p:sldId id="421" r:id="rId19"/>
    <p:sldId id="420" r:id="rId20"/>
    <p:sldId id="400" r:id="rId21"/>
    <p:sldId id="423" r:id="rId22"/>
    <p:sldId id="422" r:id="rId23"/>
    <p:sldId id="406" r:id="rId24"/>
    <p:sldId id="424" r:id="rId25"/>
    <p:sldId id="411" r:id="rId26"/>
    <p:sldId id="412" r:id="rId27"/>
    <p:sldId id="413" r:id="rId28"/>
    <p:sldId id="414" r:id="rId29"/>
    <p:sldId id="415" r:id="rId30"/>
    <p:sldId id="416" r:id="rId31"/>
    <p:sldId id="417" r:id="rId32"/>
    <p:sldId id="418" r:id="rId33"/>
    <p:sldId id="419" r:id="rId34"/>
    <p:sldId id="425" r:id="rId35"/>
    <p:sldId id="427" r:id="rId36"/>
    <p:sldId id="483" r:id="rId37"/>
    <p:sldId id="487" r:id="rId38"/>
    <p:sldId id="488" r:id="rId39"/>
    <p:sldId id="372" r:id="rId40"/>
    <p:sldId id="257" r:id="rId41"/>
  </p:sldIdLst>
  <p:sldSz cx="9144000" cy="5143500" type="screen16x9"/>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范 耀楠" initials="范"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6A6A6"/>
    <a:srgbClr val="E6EDF6"/>
    <a:srgbClr val="83D515"/>
    <a:srgbClr val="A0E60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94620" autoAdjust="0"/>
  </p:normalViewPr>
  <p:slideViewPr>
    <p:cSldViewPr>
      <p:cViewPr>
        <p:scale>
          <a:sx n="90" d="100"/>
          <a:sy n="90" d="100"/>
        </p:scale>
        <p:origin x="-1008" y="-78"/>
      </p:cViewPr>
      <p:guideLst>
        <p:guide orient="horz" pos="1696"/>
        <p:guide pos="2938"/>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3" d="100"/>
          <a:sy n="53" d="100"/>
        </p:scale>
        <p:origin x="-2904" y="-102"/>
      </p:cViewPr>
      <p:guideLst>
        <p:guide orient="horz" pos="3016"/>
        <p:guide pos="22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9A59B28-B4DE-4058-B833-68106587D581}" type="doc">
      <dgm:prSet loTypeId="urn:microsoft.com/office/officeart/2005/8/layout/arrow1" loCatId="relationship" qsTypeId="urn:microsoft.com/office/officeart/2005/8/quickstyle/simple1#1" qsCatId="simple" csTypeId="urn:microsoft.com/office/officeart/2005/8/colors/accent1_2#1" csCatId="accent1" phldr="1"/>
      <dgm:spPr/>
    </dgm:pt>
    <dgm:pt modelId="{B4CF2BC9-4A04-40A3-9E4A-095164120E53}">
      <dgm:prSet phldrT="[文本]" custT="1"/>
      <dgm:spPr/>
      <dgm:t>
        <a:bodyPr/>
        <a:lstStyle/>
        <a:p>
          <a:r>
            <a:rPr lang="zh-CN" altLang="en-US" sz="800" dirty="0"/>
            <a:t>家庭经济情况信息采集</a:t>
          </a:r>
        </a:p>
      </dgm:t>
    </dgm:pt>
    <dgm:pt modelId="{66A1BE0C-915A-4CD7-BAFF-FA32DFFC214F}" type="parTrans" cxnId="{B7564944-D279-4448-94CE-B3B57398D6B6}">
      <dgm:prSet/>
      <dgm:spPr/>
      <dgm:t>
        <a:bodyPr/>
        <a:lstStyle/>
        <a:p>
          <a:endParaRPr lang="zh-CN" altLang="en-US"/>
        </a:p>
      </dgm:t>
    </dgm:pt>
    <dgm:pt modelId="{430BA84C-F0FF-4E2C-A601-6445FE4FA73F}" type="sibTrans" cxnId="{B7564944-D279-4448-94CE-B3B57398D6B6}">
      <dgm:prSet/>
      <dgm:spPr/>
      <dgm:t>
        <a:bodyPr/>
        <a:lstStyle/>
        <a:p>
          <a:endParaRPr lang="zh-CN" altLang="en-US"/>
        </a:p>
      </dgm:t>
    </dgm:pt>
    <dgm:pt modelId="{2A1A68B4-5C4F-4439-82D3-26AB011E3EB9}">
      <dgm:prSet phldrT="[文本]" custT="1"/>
      <dgm:spPr/>
      <dgm:t>
        <a:bodyPr/>
        <a:lstStyle/>
        <a:p>
          <a:r>
            <a:rPr lang="zh-CN" altLang="en-US" sz="800" dirty="0"/>
            <a:t>生源地信用助学贷款资格认定</a:t>
          </a:r>
        </a:p>
      </dgm:t>
    </dgm:pt>
    <dgm:pt modelId="{88CFEFCF-635D-4FEC-9300-FC8CBFD2CE95}" type="parTrans" cxnId="{6B7B75C8-195D-46E6-890A-478E09D51045}">
      <dgm:prSet/>
      <dgm:spPr/>
      <dgm:t>
        <a:bodyPr/>
        <a:lstStyle/>
        <a:p>
          <a:endParaRPr lang="zh-CN" altLang="en-US"/>
        </a:p>
      </dgm:t>
    </dgm:pt>
    <dgm:pt modelId="{014500F6-A70E-4C71-B715-CD1717145897}" type="sibTrans" cxnId="{6B7B75C8-195D-46E6-890A-478E09D51045}">
      <dgm:prSet/>
      <dgm:spPr/>
      <dgm:t>
        <a:bodyPr/>
        <a:lstStyle/>
        <a:p>
          <a:endParaRPr lang="zh-CN" altLang="en-US"/>
        </a:p>
      </dgm:t>
    </dgm:pt>
    <dgm:pt modelId="{37028DC7-0D76-48E7-81C2-1DEA1B655084}">
      <dgm:prSet phldrT="[文本]" custT="1"/>
      <dgm:spPr/>
      <dgm:t>
        <a:bodyPr/>
        <a:lstStyle/>
        <a:p>
          <a:r>
            <a:rPr lang="zh-CN" altLang="en-US" sz="800" dirty="0" smtClean="0"/>
            <a:t>信用生活</a:t>
          </a:r>
          <a:endParaRPr lang="zh-CN" altLang="en-US" sz="800" dirty="0"/>
        </a:p>
      </dgm:t>
    </dgm:pt>
    <dgm:pt modelId="{22E8704A-A752-407C-A195-823C76481010}" type="parTrans" cxnId="{08FC9EF0-9B2B-49C9-835F-CA42B5681EB4}">
      <dgm:prSet/>
      <dgm:spPr/>
      <dgm:t>
        <a:bodyPr/>
        <a:lstStyle/>
        <a:p>
          <a:endParaRPr lang="zh-CN" altLang="en-US"/>
        </a:p>
      </dgm:t>
    </dgm:pt>
    <dgm:pt modelId="{19FA08CC-B1BD-4B9A-A7B7-0557B6AC573D}" type="sibTrans" cxnId="{08FC9EF0-9B2B-49C9-835F-CA42B5681EB4}">
      <dgm:prSet/>
      <dgm:spPr/>
      <dgm:t>
        <a:bodyPr/>
        <a:lstStyle/>
        <a:p>
          <a:endParaRPr lang="zh-CN" altLang="en-US"/>
        </a:p>
      </dgm:t>
    </dgm:pt>
    <dgm:pt modelId="{17B65E6E-9434-4081-B246-94028E771F6D}">
      <dgm:prSet phldrT="[文本]" custT="1"/>
      <dgm:spPr/>
      <dgm:t>
        <a:bodyPr/>
        <a:lstStyle/>
        <a:p>
          <a:r>
            <a:rPr lang="zh-CN" altLang="en-US" sz="800" dirty="0" smtClean="0"/>
            <a:t>国家奖学金国家励志奖学金申请审批</a:t>
          </a:r>
          <a:endParaRPr lang="zh-CN" altLang="en-US" sz="800" dirty="0"/>
        </a:p>
      </dgm:t>
    </dgm:pt>
    <dgm:pt modelId="{C42085C5-13C5-439A-96BC-BC623BF7F4F4}" type="parTrans" cxnId="{B40394E5-7FD5-4DF2-8CEE-9A044F1DB349}">
      <dgm:prSet/>
      <dgm:spPr/>
      <dgm:t>
        <a:bodyPr/>
        <a:lstStyle/>
        <a:p>
          <a:endParaRPr lang="zh-CN" altLang="en-US"/>
        </a:p>
      </dgm:t>
    </dgm:pt>
    <dgm:pt modelId="{49ADC09C-82B7-454B-A9B7-E89B90E01373}" type="sibTrans" cxnId="{B40394E5-7FD5-4DF2-8CEE-9A044F1DB349}">
      <dgm:prSet/>
      <dgm:spPr/>
      <dgm:t>
        <a:bodyPr/>
        <a:lstStyle/>
        <a:p>
          <a:endParaRPr lang="zh-CN" altLang="en-US"/>
        </a:p>
      </dgm:t>
    </dgm:pt>
    <dgm:pt modelId="{E8BCCB3C-E410-493E-8DE7-E5BA64EA752A}">
      <dgm:prSet phldrT="[文本]" custT="1"/>
      <dgm:spPr/>
      <dgm:t>
        <a:bodyPr/>
        <a:lstStyle/>
        <a:p>
          <a:r>
            <a:rPr lang="zh-CN" altLang="en-US" sz="800" dirty="0" smtClean="0"/>
            <a:t>大学生资助政策暨金融知识竞赛</a:t>
          </a:r>
          <a:endParaRPr lang="zh-CN" altLang="en-US" sz="800" dirty="0"/>
        </a:p>
      </dgm:t>
    </dgm:pt>
    <dgm:pt modelId="{66D16F76-00B8-474A-9746-3197D649A150}" type="parTrans" cxnId="{FB6AFD71-4707-47C4-9E7B-91BD55629E0C}">
      <dgm:prSet/>
      <dgm:spPr/>
      <dgm:t>
        <a:bodyPr/>
        <a:lstStyle/>
        <a:p>
          <a:endParaRPr lang="zh-CN" altLang="en-US"/>
        </a:p>
      </dgm:t>
    </dgm:pt>
    <dgm:pt modelId="{51F6C010-4D31-4265-B117-9F8485900A6E}" type="sibTrans" cxnId="{FB6AFD71-4707-47C4-9E7B-91BD55629E0C}">
      <dgm:prSet/>
      <dgm:spPr/>
      <dgm:t>
        <a:bodyPr/>
        <a:lstStyle/>
        <a:p>
          <a:endParaRPr lang="zh-CN" altLang="en-US"/>
        </a:p>
      </dgm:t>
    </dgm:pt>
    <dgm:pt modelId="{C92D663D-FC09-4D4D-90BC-A2EB56A25129}">
      <dgm:prSet phldrT="[文本]" custT="1"/>
      <dgm:spPr/>
      <dgm:t>
        <a:bodyPr/>
        <a:lstStyle/>
        <a:p>
          <a:r>
            <a:rPr lang="zh-CN" altLang="en-US" sz="800" dirty="0" smtClean="0"/>
            <a:t>福建省学生资助工作信息化报送平台</a:t>
          </a:r>
          <a:endParaRPr lang="zh-CN" altLang="en-US" sz="800" dirty="0"/>
        </a:p>
      </dgm:t>
    </dgm:pt>
    <dgm:pt modelId="{20457C15-B713-48B0-BE93-6E197386DD6B}" type="parTrans" cxnId="{19D2B9FE-8EFE-46BC-AE6D-BC9BA8BAEC29}">
      <dgm:prSet/>
      <dgm:spPr/>
      <dgm:t>
        <a:bodyPr/>
        <a:lstStyle/>
        <a:p>
          <a:endParaRPr lang="zh-CN" altLang="en-US"/>
        </a:p>
      </dgm:t>
    </dgm:pt>
    <dgm:pt modelId="{0C6C7DEB-C178-4ACD-A54C-8EB892F87121}" type="sibTrans" cxnId="{19D2B9FE-8EFE-46BC-AE6D-BC9BA8BAEC29}">
      <dgm:prSet/>
      <dgm:spPr/>
      <dgm:t>
        <a:bodyPr/>
        <a:lstStyle/>
        <a:p>
          <a:endParaRPr lang="zh-CN" altLang="en-US"/>
        </a:p>
      </dgm:t>
    </dgm:pt>
    <dgm:pt modelId="{A35C514A-DDF1-454E-B2A8-C37380E27B1D}" type="pres">
      <dgm:prSet presAssocID="{A9A59B28-B4DE-4058-B833-68106587D581}" presName="cycle" presStyleCnt="0">
        <dgm:presLayoutVars>
          <dgm:dir/>
          <dgm:resizeHandles val="exact"/>
        </dgm:presLayoutVars>
      </dgm:prSet>
      <dgm:spPr/>
    </dgm:pt>
    <dgm:pt modelId="{0E0211BA-81ED-4F64-8411-4F37B78C9509}" type="pres">
      <dgm:prSet presAssocID="{B4CF2BC9-4A04-40A3-9E4A-095164120E53}" presName="arrow" presStyleLbl="node1" presStyleIdx="0" presStyleCnt="6">
        <dgm:presLayoutVars>
          <dgm:bulletEnabled val="1"/>
        </dgm:presLayoutVars>
      </dgm:prSet>
      <dgm:spPr/>
      <dgm:t>
        <a:bodyPr/>
        <a:lstStyle/>
        <a:p>
          <a:endParaRPr lang="zh-CN" altLang="en-US"/>
        </a:p>
      </dgm:t>
    </dgm:pt>
    <dgm:pt modelId="{58A9BD61-F355-419F-9C52-115F6D115ECC}" type="pres">
      <dgm:prSet presAssocID="{2A1A68B4-5C4F-4439-82D3-26AB011E3EB9}" presName="arrow" presStyleLbl="node1" presStyleIdx="1" presStyleCnt="6">
        <dgm:presLayoutVars>
          <dgm:bulletEnabled val="1"/>
        </dgm:presLayoutVars>
      </dgm:prSet>
      <dgm:spPr/>
      <dgm:t>
        <a:bodyPr/>
        <a:lstStyle/>
        <a:p>
          <a:endParaRPr lang="zh-CN" altLang="en-US"/>
        </a:p>
      </dgm:t>
    </dgm:pt>
    <dgm:pt modelId="{85DDB8AA-5985-4D8B-A9D4-E2D0702509B3}" type="pres">
      <dgm:prSet presAssocID="{17B65E6E-9434-4081-B246-94028E771F6D}" presName="arrow" presStyleLbl="node1" presStyleIdx="2" presStyleCnt="6">
        <dgm:presLayoutVars>
          <dgm:bulletEnabled val="1"/>
        </dgm:presLayoutVars>
      </dgm:prSet>
      <dgm:spPr/>
      <dgm:t>
        <a:bodyPr/>
        <a:lstStyle/>
        <a:p>
          <a:endParaRPr lang="zh-CN" altLang="en-US"/>
        </a:p>
      </dgm:t>
    </dgm:pt>
    <dgm:pt modelId="{E1409267-6D4A-4542-8D3D-2BCBC1A5E7CE}" type="pres">
      <dgm:prSet presAssocID="{C92D663D-FC09-4D4D-90BC-A2EB56A25129}" presName="arrow" presStyleLbl="node1" presStyleIdx="3" presStyleCnt="6">
        <dgm:presLayoutVars>
          <dgm:bulletEnabled val="1"/>
        </dgm:presLayoutVars>
      </dgm:prSet>
      <dgm:spPr/>
      <dgm:t>
        <a:bodyPr/>
        <a:lstStyle/>
        <a:p>
          <a:endParaRPr lang="zh-CN" altLang="en-US"/>
        </a:p>
      </dgm:t>
    </dgm:pt>
    <dgm:pt modelId="{1A824EC5-43BA-48BC-AF53-CFE996BE718B}" type="pres">
      <dgm:prSet presAssocID="{E8BCCB3C-E410-493E-8DE7-E5BA64EA752A}" presName="arrow" presStyleLbl="node1" presStyleIdx="4" presStyleCnt="6">
        <dgm:presLayoutVars>
          <dgm:bulletEnabled val="1"/>
        </dgm:presLayoutVars>
      </dgm:prSet>
      <dgm:spPr/>
      <dgm:t>
        <a:bodyPr/>
        <a:lstStyle/>
        <a:p>
          <a:endParaRPr lang="zh-CN" altLang="en-US"/>
        </a:p>
      </dgm:t>
    </dgm:pt>
    <dgm:pt modelId="{468D6BB7-9AF9-4371-82FC-2B41873CF2E8}" type="pres">
      <dgm:prSet presAssocID="{37028DC7-0D76-48E7-81C2-1DEA1B655084}" presName="arrow" presStyleLbl="node1" presStyleIdx="5" presStyleCnt="6">
        <dgm:presLayoutVars>
          <dgm:bulletEnabled val="1"/>
        </dgm:presLayoutVars>
      </dgm:prSet>
      <dgm:spPr/>
      <dgm:t>
        <a:bodyPr/>
        <a:lstStyle/>
        <a:p>
          <a:endParaRPr lang="zh-CN" altLang="en-US"/>
        </a:p>
      </dgm:t>
    </dgm:pt>
  </dgm:ptLst>
  <dgm:cxnLst>
    <dgm:cxn modelId="{08FC9EF0-9B2B-49C9-835F-CA42B5681EB4}" srcId="{A9A59B28-B4DE-4058-B833-68106587D581}" destId="{37028DC7-0D76-48E7-81C2-1DEA1B655084}" srcOrd="5" destOrd="0" parTransId="{22E8704A-A752-407C-A195-823C76481010}" sibTransId="{19FA08CC-B1BD-4B9A-A7B7-0557B6AC573D}"/>
    <dgm:cxn modelId="{BE520493-393C-4D67-898C-FC8763B025BA}" type="presOf" srcId="{E8BCCB3C-E410-493E-8DE7-E5BA64EA752A}" destId="{1A824EC5-43BA-48BC-AF53-CFE996BE718B}" srcOrd="0" destOrd="0" presId="urn:microsoft.com/office/officeart/2005/8/layout/arrow1"/>
    <dgm:cxn modelId="{FB6AFD71-4707-47C4-9E7B-91BD55629E0C}" srcId="{A9A59B28-B4DE-4058-B833-68106587D581}" destId="{E8BCCB3C-E410-493E-8DE7-E5BA64EA752A}" srcOrd="4" destOrd="0" parTransId="{66D16F76-00B8-474A-9746-3197D649A150}" sibTransId="{51F6C010-4D31-4265-B117-9F8485900A6E}"/>
    <dgm:cxn modelId="{87E1D1EF-CA3C-4E48-A0D9-4DB573527356}" type="presOf" srcId="{B4CF2BC9-4A04-40A3-9E4A-095164120E53}" destId="{0E0211BA-81ED-4F64-8411-4F37B78C9509}" srcOrd="0" destOrd="0" presId="urn:microsoft.com/office/officeart/2005/8/layout/arrow1"/>
    <dgm:cxn modelId="{20FD0603-5C81-4F75-B306-C3D2B7DD87D8}" type="presOf" srcId="{2A1A68B4-5C4F-4439-82D3-26AB011E3EB9}" destId="{58A9BD61-F355-419F-9C52-115F6D115ECC}" srcOrd="0" destOrd="0" presId="urn:microsoft.com/office/officeart/2005/8/layout/arrow1"/>
    <dgm:cxn modelId="{6B7B75C8-195D-46E6-890A-478E09D51045}" srcId="{A9A59B28-B4DE-4058-B833-68106587D581}" destId="{2A1A68B4-5C4F-4439-82D3-26AB011E3EB9}" srcOrd="1" destOrd="0" parTransId="{88CFEFCF-635D-4FEC-9300-FC8CBFD2CE95}" sibTransId="{014500F6-A70E-4C71-B715-CD1717145897}"/>
    <dgm:cxn modelId="{19D2B9FE-8EFE-46BC-AE6D-BC9BA8BAEC29}" srcId="{A9A59B28-B4DE-4058-B833-68106587D581}" destId="{C92D663D-FC09-4D4D-90BC-A2EB56A25129}" srcOrd="3" destOrd="0" parTransId="{20457C15-B713-48B0-BE93-6E197386DD6B}" sibTransId="{0C6C7DEB-C178-4ACD-A54C-8EB892F87121}"/>
    <dgm:cxn modelId="{6702F8B0-57A4-452F-9642-F138259C95E7}" type="presOf" srcId="{17B65E6E-9434-4081-B246-94028E771F6D}" destId="{85DDB8AA-5985-4D8B-A9D4-E2D0702509B3}" srcOrd="0" destOrd="0" presId="urn:microsoft.com/office/officeart/2005/8/layout/arrow1"/>
    <dgm:cxn modelId="{B40394E5-7FD5-4DF2-8CEE-9A044F1DB349}" srcId="{A9A59B28-B4DE-4058-B833-68106587D581}" destId="{17B65E6E-9434-4081-B246-94028E771F6D}" srcOrd="2" destOrd="0" parTransId="{C42085C5-13C5-439A-96BC-BC623BF7F4F4}" sibTransId="{49ADC09C-82B7-454B-A9B7-E89B90E01373}"/>
    <dgm:cxn modelId="{D2148C4A-909D-4998-B337-398A822470EB}" type="presOf" srcId="{A9A59B28-B4DE-4058-B833-68106587D581}" destId="{A35C514A-DDF1-454E-B2A8-C37380E27B1D}" srcOrd="0" destOrd="0" presId="urn:microsoft.com/office/officeart/2005/8/layout/arrow1"/>
    <dgm:cxn modelId="{FD7F7559-7C91-4C9D-BEE8-9729577C8F60}" type="presOf" srcId="{C92D663D-FC09-4D4D-90BC-A2EB56A25129}" destId="{E1409267-6D4A-4542-8D3D-2BCBC1A5E7CE}" srcOrd="0" destOrd="0" presId="urn:microsoft.com/office/officeart/2005/8/layout/arrow1"/>
    <dgm:cxn modelId="{77214F71-2A89-4C32-A31D-27EEF973D0FD}" type="presOf" srcId="{37028DC7-0D76-48E7-81C2-1DEA1B655084}" destId="{468D6BB7-9AF9-4371-82FC-2B41873CF2E8}" srcOrd="0" destOrd="0" presId="urn:microsoft.com/office/officeart/2005/8/layout/arrow1"/>
    <dgm:cxn modelId="{B7564944-D279-4448-94CE-B3B57398D6B6}" srcId="{A9A59B28-B4DE-4058-B833-68106587D581}" destId="{B4CF2BC9-4A04-40A3-9E4A-095164120E53}" srcOrd="0" destOrd="0" parTransId="{66A1BE0C-915A-4CD7-BAFF-FA32DFFC214F}" sibTransId="{430BA84C-F0FF-4E2C-A601-6445FE4FA73F}"/>
    <dgm:cxn modelId="{95A2BD00-C159-4980-B71C-4869F81849C5}" type="presParOf" srcId="{A35C514A-DDF1-454E-B2A8-C37380E27B1D}" destId="{0E0211BA-81ED-4F64-8411-4F37B78C9509}" srcOrd="0" destOrd="0" presId="urn:microsoft.com/office/officeart/2005/8/layout/arrow1"/>
    <dgm:cxn modelId="{084D0851-EDD8-476E-B37F-8402D3CACB99}" type="presParOf" srcId="{A35C514A-DDF1-454E-B2A8-C37380E27B1D}" destId="{58A9BD61-F355-419F-9C52-115F6D115ECC}" srcOrd="1" destOrd="0" presId="urn:microsoft.com/office/officeart/2005/8/layout/arrow1"/>
    <dgm:cxn modelId="{D2820C25-15EF-4FA0-8983-A7FB00BAF597}" type="presParOf" srcId="{A35C514A-DDF1-454E-B2A8-C37380E27B1D}" destId="{85DDB8AA-5985-4D8B-A9D4-E2D0702509B3}" srcOrd="2" destOrd="0" presId="urn:microsoft.com/office/officeart/2005/8/layout/arrow1"/>
    <dgm:cxn modelId="{743172C4-ED53-4C32-B656-5E583379A7E6}" type="presParOf" srcId="{A35C514A-DDF1-454E-B2A8-C37380E27B1D}" destId="{E1409267-6D4A-4542-8D3D-2BCBC1A5E7CE}" srcOrd="3" destOrd="0" presId="urn:microsoft.com/office/officeart/2005/8/layout/arrow1"/>
    <dgm:cxn modelId="{A4A3A56D-0D7D-4D01-8028-0D0FDA0C562B}" type="presParOf" srcId="{A35C514A-DDF1-454E-B2A8-C37380E27B1D}" destId="{1A824EC5-43BA-48BC-AF53-CFE996BE718B}" srcOrd="4" destOrd="0" presId="urn:microsoft.com/office/officeart/2005/8/layout/arrow1"/>
    <dgm:cxn modelId="{32BCD2BF-B53F-4794-BD58-C843D8605283}" type="presParOf" srcId="{A35C514A-DDF1-454E-B2A8-C37380E27B1D}" destId="{468D6BB7-9AF9-4371-82FC-2B41873CF2E8}" srcOrd="5"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211BA-81ED-4F64-8411-4F37B78C9509}">
      <dsp:nvSpPr>
        <dsp:cNvPr id="0" name=""/>
        <dsp:cNvSpPr/>
      </dsp:nvSpPr>
      <dsp:spPr>
        <a:xfrm>
          <a:off x="2413129" y="367"/>
          <a:ext cx="1103062" cy="110306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zh-CN" altLang="en-US" sz="800" kern="1200" dirty="0"/>
            <a:t>家庭经济情况信息采集</a:t>
          </a:r>
        </a:p>
      </dsp:txBody>
      <dsp:txXfrm>
        <a:off x="2688895" y="193403"/>
        <a:ext cx="551531" cy="910026"/>
      </dsp:txXfrm>
    </dsp:sp>
    <dsp:sp modelId="{58A9BD61-F355-419F-9C52-115F6D115ECC}">
      <dsp:nvSpPr>
        <dsp:cNvPr id="0" name=""/>
        <dsp:cNvSpPr/>
      </dsp:nvSpPr>
      <dsp:spPr>
        <a:xfrm rot="3600000">
          <a:off x="3327182" y="528095"/>
          <a:ext cx="1103062" cy="110306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zh-CN" altLang="en-US" sz="800" kern="1200" dirty="0"/>
            <a:t>生源地信用助学贷款资格认定</a:t>
          </a:r>
        </a:p>
      </dsp:txBody>
      <dsp:txXfrm rot="-5400000">
        <a:off x="3340114" y="852119"/>
        <a:ext cx="910026" cy="551531"/>
      </dsp:txXfrm>
    </dsp:sp>
    <dsp:sp modelId="{D5DCA984-8D70-4064-BE56-61400E99883C}">
      <dsp:nvSpPr>
        <dsp:cNvPr id="0" name=""/>
        <dsp:cNvSpPr/>
      </dsp:nvSpPr>
      <dsp:spPr>
        <a:xfrm rot="7200000">
          <a:off x="3327182" y="1583552"/>
          <a:ext cx="1103062" cy="110306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zh-CN" altLang="en-US" sz="800" kern="1200" dirty="0"/>
            <a:t>国家奖学金国家励志奖学金申请审批</a:t>
          </a:r>
        </a:p>
      </dsp:txBody>
      <dsp:txXfrm rot="-5400000">
        <a:off x="3340113" y="1811058"/>
        <a:ext cx="910026" cy="551531"/>
      </dsp:txXfrm>
    </dsp:sp>
    <dsp:sp modelId="{1D2E4E92-5025-4B06-A86C-675E478E588B}">
      <dsp:nvSpPr>
        <dsp:cNvPr id="0" name=""/>
        <dsp:cNvSpPr/>
      </dsp:nvSpPr>
      <dsp:spPr>
        <a:xfrm rot="10800000">
          <a:off x="2413129" y="2111280"/>
          <a:ext cx="1103062" cy="110306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zh-CN" altLang="en-US" sz="800" kern="1200" dirty="0"/>
            <a:t>大学生资助政策即金融知识竞赛</a:t>
          </a:r>
        </a:p>
      </dsp:txBody>
      <dsp:txXfrm rot="10800000">
        <a:off x="2688894" y="2111280"/>
        <a:ext cx="551531" cy="910026"/>
      </dsp:txXfrm>
    </dsp:sp>
    <dsp:sp modelId="{0BC1D220-631B-4E60-9247-F08EBF6999CB}">
      <dsp:nvSpPr>
        <dsp:cNvPr id="0" name=""/>
        <dsp:cNvSpPr/>
      </dsp:nvSpPr>
      <dsp:spPr>
        <a:xfrm rot="14400000">
          <a:off x="1499077" y="1583552"/>
          <a:ext cx="1103062" cy="110306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zh-CN" altLang="en-US" sz="800" kern="1200" dirty="0"/>
            <a:t>信用生活</a:t>
          </a:r>
        </a:p>
      </dsp:txBody>
      <dsp:txXfrm rot="5400000">
        <a:off x="1679182" y="1811058"/>
        <a:ext cx="910026" cy="551531"/>
      </dsp:txXfrm>
    </dsp:sp>
    <dsp:sp modelId="{F0394985-6FF1-465D-BFB8-BFABF7B0C105}">
      <dsp:nvSpPr>
        <dsp:cNvPr id="0" name=""/>
        <dsp:cNvSpPr/>
      </dsp:nvSpPr>
      <dsp:spPr>
        <a:xfrm rot="18000000">
          <a:off x="1499077" y="528095"/>
          <a:ext cx="1103062" cy="1103062"/>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zh-CN" altLang="en-US" sz="800" kern="1200" dirty="0"/>
            <a:t>全省学生资助工作信息化报送平台</a:t>
          </a:r>
        </a:p>
      </dsp:txBody>
      <dsp:txXfrm rot="5400000">
        <a:off x="1679183" y="852119"/>
        <a:ext cx="910026" cy="55153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a:ea typeface="宋体" panose="02010600030101010101" pitchFamily="2" charset="-122"/>
              </a:defRPr>
            </a:lvl1pPr>
          </a:lstStyle>
          <a:p>
            <a:pPr>
              <a:defRPr/>
            </a:pPr>
            <a:fld id="{C51DA079-5583-4494-8FAA-EC3CBBA4815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51DA079-5583-4494-8FAA-EC3CBBA4815B}" type="slidenum">
              <a:rPr lang="zh-CN" altLang="en-US" smtClean="0"/>
              <a:pPr>
                <a:defRPr/>
              </a:pPr>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51DA079-5583-4494-8FAA-EC3CBBA4815B}" type="slidenum">
              <a:rPr lang="zh-CN" altLang="en-US" smtClean="0"/>
              <a:pPr>
                <a:defRPr/>
              </a:pPr>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51DA079-5583-4494-8FAA-EC3CBBA4815B}" type="slidenum">
              <a:rPr lang="zh-CN" altLang="en-US" smtClean="0"/>
              <a:pPr>
                <a:defRPr/>
              </a:pPr>
              <a:t>25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51DA079-5583-4494-8FAA-EC3CBBA4815B}" type="slidenum">
              <a:rPr lang="zh-CN" altLang="en-US" smtClean="0"/>
              <a:pPr>
                <a:defRPr/>
              </a:pPr>
              <a:t>26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51DA079-5583-4494-8FAA-EC3CBBA4815B}" type="slidenum">
              <a:rPr lang="zh-CN" altLang="en-US" smtClean="0"/>
              <a:pPr>
                <a:defRPr/>
              </a:pPr>
              <a:t>27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C51DA079-5583-4494-8FAA-EC3CBBA4815B}" type="slidenum">
              <a:rPr lang="zh-CN" altLang="en-US" smtClean="0"/>
              <a:pPr>
                <a:defRPr/>
              </a:pPr>
              <a:t>28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8"/>
          <p:cNvPicPr>
            <a:picLocks noChangeAspect="1" noChangeArrowheads="1"/>
          </p:cNvPicPr>
          <p:nvPr userDrawn="1"/>
        </p:nvPicPr>
        <p:blipFill>
          <a:blip r:embed="rId2">
            <a:extLst>
              <a:ext uri="{28A0092B-C50C-407E-A947-70E740481C1C}">
                <a14:useLocalDpi xmlns:a14="http://schemas.microsoft.com/office/drawing/2010/main" xmlns="" val="0"/>
              </a:ext>
            </a:extLst>
          </a:blip>
          <a:srcRect b="150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9"/>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651500" y="49213"/>
            <a:ext cx="3313113" cy="741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标题 1"/>
          <p:cNvSpPr>
            <a:spLocks noGrp="1"/>
          </p:cNvSpPr>
          <p:nvPr>
            <p:ph type="ctrTitle"/>
          </p:nvPr>
        </p:nvSpPr>
        <p:spPr>
          <a:xfrm>
            <a:off x="685800" y="1597819"/>
            <a:ext cx="7772400" cy="1102519"/>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6" name="日期占位符 3"/>
          <p:cNvSpPr>
            <a:spLocks noGrp="1"/>
          </p:cNvSpPr>
          <p:nvPr>
            <p:ph type="dt" sz="half" idx="10"/>
          </p:nvPr>
        </p:nvSpPr>
        <p:spPr/>
        <p:txBody>
          <a:bodyPr/>
          <a:lstStyle>
            <a:lvl1pPr>
              <a:defRPr/>
            </a:lvl1pPr>
          </a:lstStyle>
          <a:p>
            <a:pPr>
              <a:defRPr/>
            </a:pPr>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E668AF3E-AEC0-40AB-A4C1-07BB1E3AAEFE}" type="slidenum">
              <a:rPr lang="zh-CN" altLang="en-US"/>
              <a:pPr>
                <a:defRPr/>
              </a:pPr>
              <a:t>‹#›</a:t>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B1F2D1E-EFA2-4FBA-9F63-CAC6EBFD6A6A}" type="slidenum">
              <a:rPr lang="zh-CN" altLang="en-US"/>
              <a:pPr>
                <a:defRPr/>
              </a:pPr>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BBE9EF-FA9C-4CE6-83BD-21A89F0E438E}" type="slidenum">
              <a:rPr lang="zh-CN" altLang="en-US"/>
              <a:pPr>
                <a:defRPr/>
              </a:pPr>
              <a:t>‹#›</a:t>
            </a:fld>
            <a:endParaRPr lang="zh-CN"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CED701D-8693-4AD9-B00C-317BBF314290}" type="slidenum">
              <a:rPr lang="zh-CN" altLang="en-US"/>
              <a:pPr>
                <a:defRPr/>
              </a:pPr>
              <a:t>‹#›</a:t>
            </a:fld>
            <a:endParaRPr lang="zh-CN" altLang="en-US"/>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276FBD-2921-4A4C-9A79-0033E6D8AE46}" type="slidenum">
              <a:rPr lang="zh-CN" altLang="en-US"/>
              <a:pPr>
                <a:defRPr/>
              </a:pPr>
              <a:t>‹#›</a:t>
            </a:fld>
            <a:endParaRPr lang="zh-CN" alt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2B7E28-AFA8-4EA1-A77F-3EA2A66B1F62}" type="slidenum">
              <a:rPr lang="zh-CN" altLang="en-US"/>
              <a:pPr>
                <a:defRPr/>
              </a:pPr>
              <a:t>‹#›</a:t>
            </a:fld>
            <a:endParaRPr lang="zh-CN" alt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3C0186B-66DD-431D-9056-EEA9869FEC9F}" type="slidenum">
              <a:rPr lang="zh-CN" altLang="en-US"/>
              <a:pPr>
                <a:defRPr/>
              </a:pPr>
              <a:t>‹#›</a:t>
            </a:fld>
            <a:endParaRPr lang="zh-CN" alt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12C4B0D-A375-4073-BE39-E5F12A1BD661}" type="slidenum">
              <a:rPr lang="zh-CN" altLang="en-US"/>
              <a:pPr>
                <a:defRPr/>
              </a:pPr>
              <a:t>‹#›</a:t>
            </a:fld>
            <a:endParaRPr lang="zh-CN" altLang="en-US"/>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82544F1-10E4-41A3-BCDC-75D7D978A032}" type="slidenum">
              <a:rPr lang="zh-CN" altLang="en-US"/>
              <a:pPr>
                <a:defRPr/>
              </a:pPr>
              <a:t>‹#›</a:t>
            </a:fld>
            <a:endParaRPr lang="zh-CN" altLang="en-US"/>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p:nvSpPr>
        <p:spPr>
          <a:xfrm>
            <a:off x="0" y="195263"/>
            <a:ext cx="107950" cy="57626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 name="矩形 2"/>
          <p:cNvSpPr/>
          <p:nvPr/>
        </p:nvSpPr>
        <p:spPr>
          <a:xfrm>
            <a:off x="176213" y="195263"/>
            <a:ext cx="495300" cy="57626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 name="日期占位符 1"/>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pPr>
              <a:defRPr/>
            </a:pPr>
            <a:fld id="{EDAA24B6-2417-4EFF-9B31-031B6843469C}" type="slidenum">
              <a:rPr lang="zh-CN" altLang="en-US"/>
              <a:pPr>
                <a:defRPr/>
              </a:pPr>
              <a:t>‹#›</a:t>
            </a:fld>
            <a:endParaRPr lang="zh-CN" altLang="en-US"/>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5B7D97B-7BE6-4919-84EC-99A95D2255B9}" type="slidenum">
              <a:rPr lang="zh-CN" altLang="en-US"/>
              <a:pPr>
                <a:defRPr/>
              </a:pPr>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E2491BC-F4B4-44A7-B266-0F00960FA717}" type="slidenum">
              <a:rPr lang="zh-CN" altLang="en-US"/>
              <a:pPr>
                <a:defRPr/>
              </a:pPr>
              <a:t>‹#›</a:t>
            </a:fld>
            <a:endParaRPr lang="zh-CN" alt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8C1BDF3-9936-44C4-8349-C552E2A523EC}" type="slidenum">
              <a:rPr lang="zh-CN" altLang="en-US"/>
              <a:pPr>
                <a:defRPr/>
              </a:pPr>
              <a:t>‹#›</a:t>
            </a:fld>
            <a:endParaRPr lang="zh-CN" altLang="en-US"/>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BEB21E1-2095-482C-BC11-69FF4F9AC439}" type="slidenum">
              <a:rPr lang="zh-CN" altLang="en-US"/>
              <a:pPr>
                <a:defRPr/>
              </a:pPr>
              <a:t>‹#›</a:t>
            </a:fld>
            <a:endParaRPr lang="zh-CN" altLang="en-US"/>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25E30C3-5308-4759-AD49-CBE7C3117110}" type="slidenum">
              <a:rPr lang="zh-CN" altLang="en-US"/>
              <a:pPr>
                <a:defRPr/>
              </a:pPr>
              <a:t>‹#›</a:t>
            </a:fld>
            <a:endParaRPr lang="zh-CN" altLang="en-US"/>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noProof="1"/>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A60B5C9-D47A-430D-B63D-C9B3726417B8}" type="slidenum">
              <a:rPr lang="zh-CN" altLang="en-US"/>
              <a:pPr>
                <a:defRPr/>
              </a:pPr>
              <a:t>‹#›</a:t>
            </a:fld>
            <a:endParaRPr lang="zh-CN" altLang="en-US"/>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7734BA6-DE64-4BA6-AE68-79E4E1E4CB31}" type="slidenum">
              <a:rPr lang="zh-CN" altLang="en-US"/>
              <a:pPr>
                <a:defRPr/>
              </a:pPr>
              <a:t>‹#›</a:t>
            </a:fld>
            <a:endParaRPr lang="zh-CN" altLang="en-US"/>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52F688D-30C4-4220-8C04-D3E3622D60E7}" type="slidenum">
              <a:rPr lang="zh-CN" altLang="en-US"/>
              <a:pPr>
                <a:defRPr/>
              </a:pPr>
              <a:t>‹#›</a:t>
            </a:fld>
            <a:endParaRPr lang="zh-CN" altLang="en-US"/>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8113E38-B812-4575-9F9C-66AE62255013}" type="slidenum">
              <a:rPr lang="zh-CN" altLang="en-US"/>
              <a:pPr>
                <a:defRPr/>
              </a:pPr>
              <a:t>‹#›</a:t>
            </a:fld>
            <a:endParaRPr lang="zh-CN" altLang="en-US"/>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5B8D181-0CF4-4229-87B8-E0D7B0B537CA}" type="slidenum">
              <a:rPr lang="zh-CN" altLang="en-US"/>
              <a:pPr>
                <a:defRPr/>
              </a:pPr>
              <a:t>‹#›</a:t>
            </a:fld>
            <a:endParaRPr lang="zh-CN" altLang="en-US"/>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A43F159-CB15-47C5-807B-B3065D5E8D3B}" type="slidenum">
              <a:rPr lang="zh-CN" altLang="en-US"/>
              <a:pPr>
                <a:defRPr/>
              </a:pPr>
              <a:t>‹#›</a:t>
            </a:fld>
            <a:endParaRPr lang="zh-CN" altLang="en-US"/>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1"/>
          <p:cNvSpPr/>
          <p:nvPr/>
        </p:nvSpPr>
        <p:spPr>
          <a:xfrm>
            <a:off x="0" y="195263"/>
            <a:ext cx="107950" cy="57626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3" name="矩形 2"/>
          <p:cNvSpPr/>
          <p:nvPr/>
        </p:nvSpPr>
        <p:spPr>
          <a:xfrm>
            <a:off x="176213" y="195263"/>
            <a:ext cx="495300" cy="57626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 name="日期占位符 1"/>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pPr>
              <a:defRPr/>
            </a:pPr>
            <a:fld id="{43295D31-CBF2-4CA2-8739-2005C8CA0ADF}" type="slidenum">
              <a:rPr lang="zh-CN" altLang="en-US"/>
              <a:pPr>
                <a:defRPr/>
              </a:pPr>
              <a:t>‹#›</a:t>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E039AA7-4F71-409D-A63D-78C5513EBEC5}" type="slidenum">
              <a:rPr lang="zh-CN" altLang="en-US"/>
              <a:pPr>
                <a:defRPr/>
              </a:pPr>
              <a:t>‹#›</a:t>
            </a:fld>
            <a:endParaRPr lang="zh-CN" altLang="en-US"/>
          </a:p>
        </p:txBody>
      </p:sp>
    </p:spTree>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0EE8CAA-1214-4612-B5A3-1654F705F288}" type="slidenum">
              <a:rPr lang="zh-CN" altLang="en-US"/>
              <a:pPr>
                <a:defRPr/>
              </a:pPr>
              <a:t>‹#›</a:t>
            </a:fld>
            <a:endParaRPr lang="zh-CN" altLang="en-US"/>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36C7602-EC9F-4E7E-8472-E45219D8D4A3}" type="slidenum">
              <a:rPr lang="zh-CN" altLang="en-US"/>
              <a:pPr>
                <a:defRPr/>
              </a:pPr>
              <a:t>‹#›</a:t>
            </a:fld>
            <a:endParaRPr lang="zh-CN" altLang="en-US"/>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noProof="1"/>
              <a:t>单击此处编辑母版标题样式</a:t>
            </a:r>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A2ECAF-7DFD-4FB0-9686-E7AF985B1B51}" type="slidenum">
              <a:rPr lang="zh-CN" altLang="en-US"/>
              <a:pPr>
                <a:defRPr/>
              </a:pPr>
              <a:t>‹#›</a:t>
            </a:fld>
            <a:endParaRPr lang="zh-CN" altLang="en-US"/>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4586963-8E77-40B2-872D-495BD4CA64D4}" type="slidenum">
              <a:rPr lang="zh-CN" altLang="en-US"/>
              <a:pPr>
                <a:defRPr/>
              </a:pPr>
              <a:t>‹#›</a:t>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noProof="1"/>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0ACCBF6-5F4F-4406-B1E1-93808735D79B}" type="slidenum">
              <a:rPr lang="zh-CN" altLang="en-US"/>
              <a:pPr>
                <a:defRPr/>
              </a:pPr>
              <a:t>‹#›</a:t>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AE88D4C-0ED0-4978-826A-495209DF21DB}" type="slidenum">
              <a:rPr lang="zh-CN" altLang="en-US"/>
              <a:pPr>
                <a:defRPr/>
              </a:pPr>
              <a:t>‹#›</a:t>
            </a:fld>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A337B8D0-B1C7-431B-AAAD-51D0A592A409}" type="slidenum">
              <a:rPr lang="zh-CN" altLang="en-US"/>
              <a:pPr>
                <a:defRPr/>
              </a:pPr>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7F9220D-3624-489D-B3EF-619C193A636A}" type="slidenum">
              <a:rPr lang="zh-CN" altLang="en-US"/>
              <a:pPr>
                <a:defRPr/>
              </a:pPr>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05C2E40-D6F0-4E0E-AA7F-5BC8BA0DAF00}" type="slidenum">
              <a:rPr lang="zh-CN" altLang="en-US"/>
              <a:pPr>
                <a:defRPr/>
              </a:pPr>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2AC003A-4A60-41F2-85DC-15A3D5A28254}" type="slidenum">
              <a:rPr lang="zh-CN" altLang="en-US"/>
              <a:pPr>
                <a:defRPr/>
              </a:pPr>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图片 6"/>
          <p:cNvPicPr>
            <a:picLocks noChangeAspect="1" noChangeArrowheads="1"/>
          </p:cNvPicPr>
          <p:nvPr userDrawn="1"/>
        </p:nvPicPr>
        <p:blipFill>
          <a:blip r:embed="rId14">
            <a:extLst>
              <a:ext uri="{28A0092B-C50C-407E-A947-70E740481C1C}">
                <a14:useLocalDpi xmlns:a14="http://schemas.microsoft.com/office/drawing/2010/main" xmlns="" val="0"/>
              </a:ext>
            </a:extLst>
          </a:blip>
          <a:srcRect b="1508"/>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ea typeface="微软雅黑" panose="020B0503020204020204" pitchFamily="34" charset="-122"/>
              </a:defRPr>
            </a:lvl1pPr>
          </a:lstStyle>
          <a:p>
            <a:pPr>
              <a:defRPr/>
            </a:pPr>
            <a:fld id="{CA785DD8-62DB-42DD-A72E-42FEB48AA35D}" type="slidenum">
              <a:rPr lang="zh-CN" altLang="en-US"/>
              <a:pPr>
                <a:defRPr/>
              </a:pPr>
              <a:t>‹#›</a:t>
            </a:fld>
            <a:endParaRPr lang="zh-CN" altLang="en-US"/>
          </a:p>
        </p:txBody>
      </p:sp>
      <p:pic>
        <p:nvPicPr>
          <p:cNvPr id="1030" name="图片 7"/>
          <p:cNvPicPr>
            <a:picLocks noChangeAspect="1" noChangeArrowheads="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5795963" y="49213"/>
            <a:ext cx="316865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ea typeface="微软雅黑" panose="020B0503020204020204" pitchFamily="34" charset="-122"/>
              </a:defRPr>
            </a:lvl1pPr>
          </a:lstStyle>
          <a:p>
            <a:pPr>
              <a:defRPr/>
            </a:pPr>
            <a:fld id="{3AD5949C-479C-4EEA-86C5-CAC7D930E52F}" type="slidenum">
              <a:rPr lang="zh-CN" altLang="en-US"/>
              <a:pPr>
                <a:defRPr/>
              </a:pPr>
              <a:t>‹#›</a:t>
            </a:fld>
            <a:endParaRPr lang="zh-CN" altLang="en-US"/>
          </a:p>
        </p:txBody>
      </p:sp>
      <p:pic>
        <p:nvPicPr>
          <p:cNvPr id="2053" name="图片 7"/>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5795963" y="49213"/>
            <a:ext cx="316865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ea typeface="微软雅黑" panose="020B0503020204020204" pitchFamily="34" charset="-122"/>
              </a:defRPr>
            </a:lvl1pPr>
          </a:lstStyle>
          <a:p>
            <a:pPr>
              <a:defRPr/>
            </a:pPr>
            <a:fld id="{27038B77-7835-4994-9779-14648A584DFB}" type="slidenum">
              <a:rPr lang="zh-CN" altLang="en-US"/>
              <a:pPr>
                <a:defRPr/>
              </a:pPr>
              <a:t>‹#›</a:t>
            </a:fld>
            <a:endParaRPr lang="zh-CN" altLang="en-US"/>
          </a:p>
        </p:txBody>
      </p:sp>
      <p:pic>
        <p:nvPicPr>
          <p:cNvPr id="3077" name="图片 7"/>
          <p:cNvPicPr>
            <a:picLocks noChangeAspect="1" noChangeArrowheads="1"/>
          </p:cNvPicPr>
          <p:nvPr userDrawn="1"/>
        </p:nvPicPr>
        <p:blipFill>
          <a:blip r:embed="rId14">
            <a:extLst>
              <a:ext uri="{28A0092B-C50C-407E-A947-70E740481C1C}">
                <a14:useLocalDpi xmlns:a14="http://schemas.microsoft.com/office/drawing/2010/main" xmlns="" val="0"/>
              </a:ext>
            </a:extLst>
          </a:blip>
          <a:srcRect/>
          <a:stretch>
            <a:fillRect/>
          </a:stretch>
        </p:blipFill>
        <p:spPr bwMode="auto">
          <a:xfrm>
            <a:off x="5795963" y="49213"/>
            <a:ext cx="3168650" cy="709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Verdana" panose="020B060403050404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Verdana" panose="020B060403050404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slideLayout" Target="../slideLayouts/slideLayout18.xml"/><Relationship Id="rId3" Type="http://schemas.openxmlformats.org/officeDocument/2006/relationships/tags" Target="../tags/tag8.xml"/><Relationship Id="rId21" Type="http://schemas.openxmlformats.org/officeDocument/2006/relationships/tags" Target="../tags/tag26.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tags" Target="../tags/tag30.xml"/><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tags" Target="../tags/tag2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tags" Target="../tags/tag29.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tags" Target="../tags/tag28.xml"/><Relationship Id="rId10" Type="http://schemas.openxmlformats.org/officeDocument/2006/relationships/tags" Target="../tags/tag15.xml"/><Relationship Id="rId19" Type="http://schemas.openxmlformats.org/officeDocument/2006/relationships/tags" Target="../tags/tag24.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tags" Target="../tags/tag27.xml"/><Relationship Id="rId27"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slideLayout" Target="../slideLayouts/slideLayout18.xml"/><Relationship Id="rId3" Type="http://schemas.openxmlformats.org/officeDocument/2006/relationships/tags" Target="../tags/tag33.xml"/><Relationship Id="rId21" Type="http://schemas.openxmlformats.org/officeDocument/2006/relationships/tags" Target="../tags/tag51.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notesSlide" Target="../notesSlides/notesSlide8.xml"/></Relationships>
</file>

<file path=ppt/slides/_rels/slide36.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slideLayout" Target="../slideLayouts/slideLayout18.xml"/><Relationship Id="rId3" Type="http://schemas.openxmlformats.org/officeDocument/2006/relationships/tags" Target="../tags/tag58.xml"/><Relationship Id="rId21" Type="http://schemas.openxmlformats.org/officeDocument/2006/relationships/tags" Target="../tags/tag76.xml"/><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tags" Target="../tags/tag75.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tags" Target="../tags/tag79.xml"/><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tags" Target="../tags/tag78.xml"/><Relationship Id="rId10" Type="http://schemas.openxmlformats.org/officeDocument/2006/relationships/tags" Target="../tags/tag65.xml"/><Relationship Id="rId19" Type="http://schemas.openxmlformats.org/officeDocument/2006/relationships/tags" Target="../tags/tag74.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12"/>
          <p:cNvGrpSpPr/>
          <p:nvPr/>
        </p:nvGrpSpPr>
        <p:grpSpPr bwMode="auto">
          <a:xfrm>
            <a:off x="357158" y="285733"/>
            <a:ext cx="4395787" cy="1511301"/>
            <a:chOff x="2219325" y="1816099"/>
            <a:chExt cx="4104114" cy="1511301"/>
          </a:xfrm>
        </p:grpSpPr>
        <p:grpSp>
          <p:nvGrpSpPr>
            <p:cNvPr id="7172" name="组合 9"/>
            <p:cNvGrpSpPr/>
            <p:nvPr/>
          </p:nvGrpSpPr>
          <p:grpSpPr bwMode="auto">
            <a:xfrm>
              <a:off x="2219325" y="1816099"/>
              <a:ext cx="1511808" cy="1511301"/>
              <a:chOff x="1835696" y="1419621"/>
              <a:chExt cx="1512676" cy="1512169"/>
            </a:xfrm>
          </p:grpSpPr>
          <p:sp>
            <p:nvSpPr>
              <p:cNvPr id="4" name="矩形 3"/>
              <p:cNvSpPr/>
              <p:nvPr/>
            </p:nvSpPr>
            <p:spPr>
              <a:xfrm>
                <a:off x="1835696" y="1419622"/>
                <a:ext cx="1512676" cy="144546"/>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5" name="矩形 4"/>
              <p:cNvSpPr/>
              <p:nvPr/>
            </p:nvSpPr>
            <p:spPr>
              <a:xfrm rot="5400000">
                <a:off x="3024682" y="1599459"/>
                <a:ext cx="503527" cy="143853"/>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7" name="矩形 6"/>
              <p:cNvSpPr/>
              <p:nvPr/>
            </p:nvSpPr>
            <p:spPr>
              <a:xfrm rot="5400000">
                <a:off x="1154505" y="2103779"/>
                <a:ext cx="1512168" cy="143852"/>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p:cNvSpPr/>
              <p:nvPr/>
            </p:nvSpPr>
            <p:spPr>
              <a:xfrm>
                <a:off x="1835696" y="2787245"/>
                <a:ext cx="1512676" cy="144545"/>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9" name="矩形 8"/>
              <p:cNvSpPr/>
              <p:nvPr/>
            </p:nvSpPr>
            <p:spPr>
              <a:xfrm rot="5400000">
                <a:off x="3023941" y="2607359"/>
                <a:ext cx="503526" cy="145336"/>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grpSp>
        <p:sp>
          <p:nvSpPr>
            <p:cNvPr id="7173" name="TextBox 11"/>
            <p:cNvSpPr txBox="1">
              <a:spLocks noChangeArrowheads="1"/>
            </p:cNvSpPr>
            <p:nvPr/>
          </p:nvSpPr>
          <p:spPr bwMode="auto">
            <a:xfrm>
              <a:off x="3802277" y="2716213"/>
              <a:ext cx="2521162" cy="337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eaLnBrk="1" hangingPunct="1"/>
              <a:endParaRPr lang="zh-CN" altLang="en-US" sz="1600">
                <a:solidFill>
                  <a:srgbClr val="7F7F7F"/>
                </a:solidFill>
                <a:ea typeface="微软雅黑" panose="020B0503020204020204" pitchFamily="34" charset="-122"/>
              </a:endParaRPr>
            </a:p>
          </p:txBody>
        </p:sp>
      </p:grpSp>
      <p:sp>
        <p:nvSpPr>
          <p:cNvPr id="7171" name="TextBox 10"/>
          <p:cNvSpPr txBox="1">
            <a:spLocks noChangeArrowheads="1"/>
          </p:cNvSpPr>
          <p:nvPr/>
        </p:nvSpPr>
        <p:spPr bwMode="auto">
          <a:xfrm>
            <a:off x="1357290" y="1334996"/>
            <a:ext cx="7215238"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algn="ctr" eaLnBrk="1" hangingPunct="1">
              <a:lnSpc>
                <a:spcPct val="200000"/>
              </a:lnSpc>
            </a:pPr>
            <a:r>
              <a:rPr lang="en-US" altLang="zh-CN"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福建助学</a:t>
            </a:r>
            <a:r>
              <a:rPr lang="en-US" altLang="zh-CN" sz="3600" b="1" dirty="0" smtClean="0">
                <a:latin typeface="黑体" panose="02010609060101010101" pitchFamily="49" charset="-122"/>
                <a:ea typeface="黑体" panose="02010609060101010101" pitchFamily="49" charset="-122"/>
              </a:rPr>
              <a:t>”</a:t>
            </a:r>
            <a:r>
              <a:rPr lang="zh-CN" altLang="en-US" sz="3600" b="1" dirty="0" smtClean="0">
                <a:latin typeface="黑体" panose="02010609060101010101" pitchFamily="49" charset="-122"/>
                <a:ea typeface="黑体" panose="02010609060101010101" pitchFamily="49" charset="-122"/>
              </a:rPr>
              <a:t>系统操作</a:t>
            </a:r>
            <a:endParaRPr lang="en-US" altLang="zh-CN" sz="3600" b="1" dirty="0" smtClean="0">
              <a:latin typeface="黑体" panose="02010609060101010101" pitchFamily="49" charset="-122"/>
              <a:ea typeface="黑体" panose="02010609060101010101" pitchFamily="49" charset="-122"/>
            </a:endParaRPr>
          </a:p>
          <a:p>
            <a:pPr algn="ctr" eaLnBrk="1" hangingPunct="1">
              <a:lnSpc>
                <a:spcPct val="200000"/>
              </a:lnSpc>
            </a:pPr>
            <a:r>
              <a:rPr lang="zh-CN" altLang="en-US" sz="3600" b="1" dirty="0" smtClean="0">
                <a:latin typeface="黑体" panose="02010609060101010101" pitchFamily="49" charset="-122"/>
                <a:ea typeface="黑体" panose="02010609060101010101" pitchFamily="49" charset="-122"/>
              </a:rPr>
              <a:t>及业务流程培训</a:t>
            </a:r>
            <a:endParaRPr lang="en-US" altLang="zh-CN" sz="2400" b="1" dirty="0">
              <a:latin typeface="华文新魏" panose="02010800040101010101" pitchFamily="2" charset="-122"/>
              <a:ea typeface="华文新魏" panose="02010800040101010101" pitchFamily="2"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0034" y="436523"/>
            <a:ext cx="1357322" cy="1277971"/>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additive="base">
                                        <p:cTn id="11" dur="500" fill="hold"/>
                                        <p:tgtEl>
                                          <p:spTgt spid="7171"/>
                                        </p:tgtEl>
                                        <p:attrNameLst>
                                          <p:attrName>ppt_x</p:attrName>
                                        </p:attrNameLst>
                                      </p:cBhvr>
                                      <p:tavLst>
                                        <p:tav tm="0">
                                          <p:val>
                                            <p:strVal val="#ppt_x"/>
                                          </p:val>
                                        </p:tav>
                                        <p:tav tm="100000">
                                          <p:val>
                                            <p:strVal val="#ppt_x"/>
                                          </p:val>
                                        </p:tav>
                                      </p:tavLst>
                                    </p:anim>
                                    <p:anim calcmode="lin" valueType="num">
                                      <p:cBhvr additive="base">
                                        <p:cTn id="12" dur="500" fill="hold"/>
                                        <p:tgtEl>
                                          <p:spTgt spid="717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 y="-7761"/>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grpSp>
        <p:nvGrpSpPr>
          <p:cNvPr id="8" name="组合 7"/>
          <p:cNvGrpSpPr/>
          <p:nvPr/>
        </p:nvGrpSpPr>
        <p:grpSpPr>
          <a:xfrm>
            <a:off x="1341443" y="819964"/>
            <a:ext cx="7445399" cy="4037801"/>
            <a:chOff x="920738" y="819964"/>
            <a:chExt cx="7445399" cy="4037801"/>
          </a:xfrm>
        </p:grpSpPr>
        <p:pic>
          <p:nvPicPr>
            <p:cNvPr id="13" name="Picture 4" descr="C:\Users\windows\Desktop\上线评审材料准备\APP端截图\实名认证_2.png"/>
            <p:cNvPicPr>
              <a:picLocks noChangeAspect="1" noChangeArrowheads="1"/>
            </p:cNvPicPr>
            <p:nvPr/>
          </p:nvPicPr>
          <p:blipFill>
            <a:blip r:embed="rId3" cstate="print"/>
            <a:stretch>
              <a:fillRect/>
            </a:stretch>
          </p:blipFill>
          <p:spPr bwMode="auto">
            <a:xfrm>
              <a:off x="2786050" y="819964"/>
              <a:ext cx="1865312" cy="4037003"/>
            </a:xfrm>
            <a:prstGeom prst="rect">
              <a:avLst/>
            </a:prstGeom>
            <a:noFill/>
            <a:ln w="9525">
              <a:noFill/>
              <a:miter lim="800000"/>
              <a:headEnd/>
              <a:tailEnd/>
            </a:ln>
          </p:spPr>
        </p:pic>
        <p:pic>
          <p:nvPicPr>
            <p:cNvPr id="15" name="Picture 7" descr="C:\Users\windows\Desktop\上线评审材料准备\APP端截图\实名认证_4.png"/>
            <p:cNvPicPr>
              <a:picLocks noChangeAspect="1" noChangeArrowheads="1"/>
            </p:cNvPicPr>
            <p:nvPr/>
          </p:nvPicPr>
          <p:blipFill>
            <a:blip r:embed="rId4" cstate="print"/>
            <a:stretch>
              <a:fillRect/>
            </a:stretch>
          </p:blipFill>
          <p:spPr bwMode="auto">
            <a:xfrm>
              <a:off x="4643438" y="819964"/>
              <a:ext cx="1865312" cy="4037003"/>
            </a:xfrm>
            <a:prstGeom prst="rect">
              <a:avLst/>
            </a:prstGeom>
            <a:noFill/>
            <a:ln w="9525">
              <a:noFill/>
              <a:miter lim="800000"/>
              <a:headEnd/>
              <a:tailEnd/>
            </a:ln>
          </p:spPr>
        </p:pic>
        <p:pic>
          <p:nvPicPr>
            <p:cNvPr id="16" name="Picture 4" descr="C:\Users\windows\Desktop\上线评审材料准备\APP端截图\实名认证_2.png"/>
            <p:cNvPicPr>
              <a:picLocks noChangeAspect="1" noChangeArrowheads="1"/>
            </p:cNvPicPr>
            <p:nvPr/>
          </p:nvPicPr>
          <p:blipFill>
            <a:blip r:embed="rId5" cstate="print"/>
            <a:stretch>
              <a:fillRect/>
            </a:stretch>
          </p:blipFill>
          <p:spPr bwMode="auto">
            <a:xfrm>
              <a:off x="6500826" y="820762"/>
              <a:ext cx="1865311" cy="4037003"/>
            </a:xfrm>
            <a:prstGeom prst="rect">
              <a:avLst/>
            </a:prstGeom>
            <a:noFill/>
            <a:ln w="9525">
              <a:noFill/>
              <a:miter lim="800000"/>
              <a:headEnd/>
              <a:tailEnd/>
            </a:ln>
          </p:spPr>
        </p:pic>
        <p:pic>
          <p:nvPicPr>
            <p:cNvPr id="9" name="Picture 4" descr="C:\Users\windows\Desktop\上线评审材料准备\APP端截图\实名认证_2.png"/>
            <p:cNvPicPr>
              <a:picLocks noChangeAspect="1" noChangeArrowheads="1"/>
            </p:cNvPicPr>
            <p:nvPr/>
          </p:nvPicPr>
          <p:blipFill>
            <a:blip r:embed="rId6" cstate="print"/>
            <a:stretch>
              <a:fillRect/>
            </a:stretch>
          </p:blipFill>
          <p:spPr bwMode="auto">
            <a:xfrm>
              <a:off x="920738" y="820762"/>
              <a:ext cx="1865312" cy="4037003"/>
            </a:xfrm>
            <a:prstGeom prst="rect">
              <a:avLst/>
            </a:prstGeom>
            <a:noFill/>
            <a:ln w="9525">
              <a:noFill/>
              <a:miter lim="800000"/>
              <a:headEnd/>
              <a:tailEnd/>
            </a:ln>
          </p:spPr>
        </p:pic>
      </p:grpSp>
      <p:sp>
        <p:nvSpPr>
          <p:cNvPr id="10" name="TextBox 15"/>
          <p:cNvSpPr txBox="1">
            <a:spLocks noChangeArrowheads="1"/>
          </p:cNvSpPr>
          <p:nvPr/>
        </p:nvSpPr>
        <p:spPr bwMode="auto">
          <a:xfrm>
            <a:off x="214282" y="857238"/>
            <a:ext cx="1000132" cy="3754874"/>
          </a:xfrm>
          <a:prstGeom prst="rect">
            <a:avLst/>
          </a:prstGeom>
          <a:noFill/>
          <a:ln w="9525">
            <a:noFill/>
            <a:miter lim="800000"/>
          </a:ln>
        </p:spPr>
        <p:txBody>
          <a:bodyPr wrap="square">
            <a:spAutoFit/>
          </a:bodyPr>
          <a:lstStyle/>
          <a:p>
            <a:r>
              <a:rPr lang="zh-CN" altLang="en-US" sz="1400" b="1" dirty="0" smtClean="0">
                <a:solidFill>
                  <a:srgbClr val="FF0000"/>
                </a:solidFill>
                <a:latin typeface="仿宋" panose="02010609060101010101" pitchFamily="49" charset="-122"/>
                <a:ea typeface="仿宋" panose="02010609060101010101" pitchFamily="49" charset="-122"/>
              </a:rPr>
              <a:t>提示：</a:t>
            </a:r>
            <a:r>
              <a:rPr lang="zh-CN" altLang="en-US" sz="1400" dirty="0" smtClean="0">
                <a:solidFill>
                  <a:srgbClr val="FF0000"/>
                </a:solidFill>
                <a:latin typeface="仿宋" panose="02010609060101010101" pitchFamily="49" charset="-122"/>
                <a:ea typeface="仿宋" panose="02010609060101010101" pitchFamily="49" charset="-122"/>
              </a:rPr>
              <a:t>红框内相关信息需要上传证明材料照片。</a:t>
            </a:r>
            <a:endParaRPr lang="en-US" altLang="zh-CN" sz="1400" dirty="0" smtClean="0">
              <a:solidFill>
                <a:srgbClr val="FF0000"/>
              </a:solidFill>
              <a:latin typeface="仿宋" panose="02010609060101010101" pitchFamily="49" charset="-122"/>
              <a:ea typeface="仿宋" panose="02010609060101010101" pitchFamily="49" charset="-122"/>
            </a:endParaRPr>
          </a:p>
          <a:p>
            <a:r>
              <a:rPr lang="en-US" altLang="zh-CN" sz="1400" dirty="0" smtClean="0">
                <a:solidFill>
                  <a:srgbClr val="FF0000"/>
                </a:solidFill>
                <a:latin typeface="仿宋" panose="02010609060101010101" pitchFamily="49" charset="-122"/>
                <a:ea typeface="仿宋" panose="02010609060101010101" pitchFamily="49" charset="-122"/>
              </a:rPr>
              <a:t>1.</a:t>
            </a:r>
            <a:r>
              <a:rPr lang="zh-CN" altLang="en-US" sz="1400" dirty="0" smtClean="0">
                <a:solidFill>
                  <a:srgbClr val="FF0000"/>
                </a:solidFill>
                <a:latin typeface="仿宋" panose="02010609060101010101" pitchFamily="49" charset="-122"/>
                <a:ea typeface="仿宋" panose="02010609060101010101" pitchFamily="49" charset="-122"/>
              </a:rPr>
              <a:t>家庭经济情况类型，选择“其他”无需上传。</a:t>
            </a:r>
            <a:r>
              <a:rPr lang="en-US" altLang="zh-CN" sz="1400" dirty="0" smtClean="0">
                <a:solidFill>
                  <a:srgbClr val="FF0000"/>
                </a:solidFill>
                <a:latin typeface="仿宋" panose="02010609060101010101" pitchFamily="49" charset="-122"/>
                <a:ea typeface="仿宋" panose="02010609060101010101" pitchFamily="49" charset="-122"/>
              </a:rPr>
              <a:t>2.</a:t>
            </a:r>
            <a:r>
              <a:rPr lang="zh-CN" altLang="en-US" sz="1400" dirty="0" smtClean="0">
                <a:solidFill>
                  <a:srgbClr val="FF0000"/>
                </a:solidFill>
                <a:latin typeface="仿宋" panose="02010609060101010101" pitchFamily="49" charset="-122"/>
                <a:ea typeface="仿宋" panose="02010609060101010101" pitchFamily="49" charset="-122"/>
              </a:rPr>
              <a:t>父母劳动能力等栏目，选择相关选项，也需提供有关证明照片。</a:t>
            </a:r>
            <a:endParaRPr lang="en-US" altLang="zh-CN" sz="1400" dirty="0" smtClean="0">
              <a:solidFill>
                <a:srgbClr val="FF0000"/>
              </a:solidFill>
              <a:latin typeface="仿宋" panose="02010609060101010101" pitchFamily="49" charset="-122"/>
              <a:ea typeface="仿宋" panose="02010609060101010101" pitchFamily="49" charset="-122"/>
            </a:endParaRPr>
          </a:p>
        </p:txBody>
      </p:sp>
      <p:sp>
        <p:nvSpPr>
          <p:cNvPr id="12" name="文本框 38"/>
          <p:cNvSpPr txBox="1">
            <a:spLocks noChangeArrowheads="1"/>
          </p:cNvSpPr>
          <p:nvPr/>
        </p:nvSpPr>
        <p:spPr bwMode="auto">
          <a:xfrm>
            <a:off x="642910" y="285734"/>
            <a:ext cx="57864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3.</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家庭经济情况信息采集操作流程（</a:t>
            </a:r>
            <a:r>
              <a:rPr lang="en-US" altLang="zh-CN" sz="2400" b="1" dirty="0" smtClean="0">
                <a:solidFill>
                  <a:srgbClr val="2E75B6"/>
                </a:solidFill>
                <a:latin typeface="华文楷体" panose="02010600040101010101" pitchFamily="2" charset="-122"/>
                <a:ea typeface="华文楷体" panose="02010600040101010101" pitchFamily="2" charset="-122"/>
              </a:rPr>
              <a:t>APP</a:t>
            </a:r>
            <a:r>
              <a:rPr lang="zh-CN" altLang="en-US" sz="2400" b="1" dirty="0" smtClean="0">
                <a:solidFill>
                  <a:srgbClr val="2E75B6"/>
                </a:solidFill>
                <a:latin typeface="华文楷体" panose="02010600040101010101" pitchFamily="2" charset="-122"/>
                <a:ea typeface="华文楷体" panose="02010600040101010101" pitchFamily="2" charset="-122"/>
              </a:rPr>
              <a:t>）</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 y="-7761"/>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grpSp>
        <p:nvGrpSpPr>
          <p:cNvPr id="11" name="组合 10"/>
          <p:cNvGrpSpPr/>
          <p:nvPr/>
        </p:nvGrpSpPr>
        <p:grpSpPr>
          <a:xfrm>
            <a:off x="571472" y="819964"/>
            <a:ext cx="8001056" cy="4037802"/>
            <a:chOff x="571472" y="819964"/>
            <a:chExt cx="8001056" cy="4037802"/>
          </a:xfrm>
        </p:grpSpPr>
        <p:grpSp>
          <p:nvGrpSpPr>
            <p:cNvPr id="8" name="组合 7"/>
            <p:cNvGrpSpPr/>
            <p:nvPr/>
          </p:nvGrpSpPr>
          <p:grpSpPr>
            <a:xfrm>
              <a:off x="2698765" y="819964"/>
              <a:ext cx="5873763" cy="4037802"/>
              <a:chOff x="920738" y="819964"/>
              <a:chExt cx="5873763" cy="4037802"/>
            </a:xfrm>
          </p:grpSpPr>
          <p:pic>
            <p:nvPicPr>
              <p:cNvPr id="13" name="Picture 4" descr="C:\Users\windows\Desktop\上线评审材料准备\APP端截图\实名认证_2.png"/>
              <p:cNvPicPr>
                <a:picLocks noChangeAspect="1" noChangeArrowheads="1"/>
              </p:cNvPicPr>
              <p:nvPr/>
            </p:nvPicPr>
            <p:blipFill>
              <a:blip r:embed="rId3" cstate="print"/>
              <a:stretch>
                <a:fillRect/>
              </a:stretch>
            </p:blipFill>
            <p:spPr bwMode="auto">
              <a:xfrm>
                <a:off x="2786050" y="819964"/>
                <a:ext cx="1865311" cy="4037003"/>
              </a:xfrm>
              <a:prstGeom prst="rect">
                <a:avLst/>
              </a:prstGeom>
              <a:noFill/>
              <a:ln w="9525">
                <a:noFill/>
                <a:miter lim="800000"/>
                <a:headEnd/>
                <a:tailEnd/>
              </a:ln>
            </p:spPr>
          </p:pic>
          <p:pic>
            <p:nvPicPr>
              <p:cNvPr id="15" name="Picture 7" descr="C:\Users\windows\Desktop\上线评审材料准备\APP端截图\实名认证_4.png"/>
              <p:cNvPicPr>
                <a:picLocks noChangeAspect="1" noChangeArrowheads="1"/>
              </p:cNvPicPr>
              <p:nvPr/>
            </p:nvPicPr>
            <p:blipFill>
              <a:blip r:embed="rId4"/>
              <a:stretch>
                <a:fillRect/>
              </a:stretch>
            </p:blipFill>
            <p:spPr bwMode="auto">
              <a:xfrm>
                <a:off x="4643438" y="857239"/>
                <a:ext cx="2151063" cy="4000527"/>
              </a:xfrm>
              <a:prstGeom prst="rect">
                <a:avLst/>
              </a:prstGeom>
              <a:noFill/>
              <a:ln w="9525">
                <a:noFill/>
                <a:miter lim="800000"/>
                <a:headEnd/>
                <a:tailEnd/>
              </a:ln>
            </p:spPr>
          </p:pic>
          <p:pic>
            <p:nvPicPr>
              <p:cNvPr id="9" name="Picture 4" descr="C:\Users\windows\Desktop\上线评审材料准备\APP端截图\实名认证_2.png"/>
              <p:cNvPicPr>
                <a:picLocks noChangeAspect="1" noChangeArrowheads="1"/>
              </p:cNvPicPr>
              <p:nvPr/>
            </p:nvPicPr>
            <p:blipFill>
              <a:blip r:embed="rId5" cstate="print"/>
              <a:stretch>
                <a:fillRect/>
              </a:stretch>
            </p:blipFill>
            <p:spPr bwMode="auto">
              <a:xfrm>
                <a:off x="920738" y="820762"/>
                <a:ext cx="1865311" cy="4037003"/>
              </a:xfrm>
              <a:prstGeom prst="rect">
                <a:avLst/>
              </a:prstGeom>
              <a:noFill/>
              <a:ln w="9525">
                <a:noFill/>
                <a:miter lim="800000"/>
                <a:headEnd/>
                <a:tailEnd/>
              </a:ln>
            </p:spPr>
          </p:pic>
        </p:grpSp>
        <p:sp>
          <p:nvSpPr>
            <p:cNvPr id="10" name="TextBox 15"/>
            <p:cNvSpPr txBox="1">
              <a:spLocks noChangeArrowheads="1"/>
            </p:cNvSpPr>
            <p:nvPr/>
          </p:nvSpPr>
          <p:spPr bwMode="auto">
            <a:xfrm>
              <a:off x="571472" y="1142990"/>
              <a:ext cx="1824022" cy="1815882"/>
            </a:xfrm>
            <a:prstGeom prst="rect">
              <a:avLst/>
            </a:prstGeom>
            <a:noFill/>
            <a:ln w="9525">
              <a:noFill/>
              <a:miter lim="800000"/>
            </a:ln>
          </p:spPr>
          <p:txBody>
            <a:bodyPr wrap="square">
              <a:spAutoFit/>
            </a:bodyPr>
            <a:lstStyle/>
            <a:p>
              <a:r>
                <a:rPr lang="zh-CN" altLang="en-US" sz="1600" b="1" dirty="0" smtClean="0">
                  <a:latin typeface="仿宋" panose="02010609060101010101" pitchFamily="49" charset="-122"/>
                  <a:ea typeface="仿宋" panose="02010609060101010101" pitchFamily="49" charset="-122"/>
                </a:rPr>
                <a:t>提交：</a:t>
              </a:r>
              <a:endParaRPr lang="en-US" altLang="zh-CN" sz="1600" b="1" dirty="0" smtClean="0">
                <a:latin typeface="仿宋" panose="02010609060101010101" pitchFamily="49" charset="-122"/>
                <a:ea typeface="仿宋" panose="02010609060101010101" pitchFamily="49" charset="-122"/>
              </a:endParaRPr>
            </a:p>
            <a:p>
              <a:r>
                <a:rPr lang="zh-CN" altLang="en-US" sz="1600" dirty="0" smtClean="0">
                  <a:latin typeface="仿宋" panose="02010609060101010101" pitchFamily="49" charset="-122"/>
                  <a:ea typeface="仿宋" panose="02010609060101010101" pitchFamily="49" charset="-122"/>
                </a:rPr>
                <a:t>学生依次填写完成后，资料卡各子模块显示“</a:t>
              </a:r>
              <a:r>
                <a:rPr lang="zh-CN" altLang="en-US" sz="1600" dirty="0" smtClean="0">
                  <a:solidFill>
                    <a:schemeClr val="accent4">
                      <a:lumMod val="75000"/>
                    </a:schemeClr>
                  </a:solidFill>
                  <a:latin typeface="仿宋" panose="02010609060101010101" pitchFamily="49" charset="-122"/>
                  <a:ea typeface="仿宋" panose="02010609060101010101" pitchFamily="49" charset="-122"/>
                </a:rPr>
                <a:t>已完成</a:t>
              </a:r>
              <a:r>
                <a:rPr lang="zh-CN" altLang="en-US" sz="1600" dirty="0" smtClean="0">
                  <a:latin typeface="仿宋" panose="02010609060101010101" pitchFamily="49" charset="-122"/>
                  <a:ea typeface="仿宋" panose="02010609060101010101" pitchFamily="49" charset="-122"/>
                </a:rPr>
                <a:t>”，此时可点击提交。提交后申请信息上传至教师后台端。</a:t>
              </a:r>
              <a:endParaRPr lang="en-US" altLang="zh-CN" sz="1600" dirty="0" smtClean="0">
                <a:latin typeface="仿宋" panose="02010609060101010101" pitchFamily="49" charset="-122"/>
                <a:ea typeface="仿宋" panose="02010609060101010101" pitchFamily="49" charset="-122"/>
              </a:endParaRPr>
            </a:p>
          </p:txBody>
        </p:sp>
      </p:grpSp>
      <p:sp>
        <p:nvSpPr>
          <p:cNvPr id="12" name="矩形 11"/>
          <p:cNvSpPr/>
          <p:nvPr/>
        </p:nvSpPr>
        <p:spPr>
          <a:xfrm>
            <a:off x="7858148" y="1714494"/>
            <a:ext cx="500066" cy="20717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38"/>
          <p:cNvSpPr txBox="1">
            <a:spLocks noChangeArrowheads="1"/>
          </p:cNvSpPr>
          <p:nvPr/>
        </p:nvSpPr>
        <p:spPr bwMode="auto">
          <a:xfrm>
            <a:off x="642910" y="285734"/>
            <a:ext cx="57864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3.</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家庭经济情况信息采集操作流程（</a:t>
            </a:r>
            <a:r>
              <a:rPr lang="en-US" altLang="zh-CN" sz="2400" b="1" dirty="0" smtClean="0">
                <a:solidFill>
                  <a:srgbClr val="2E75B6"/>
                </a:solidFill>
                <a:latin typeface="华文楷体" panose="02010600040101010101" pitchFamily="2" charset="-122"/>
                <a:ea typeface="华文楷体" panose="02010600040101010101" pitchFamily="2" charset="-122"/>
              </a:rPr>
              <a:t>APP</a:t>
            </a:r>
            <a:r>
              <a:rPr lang="zh-CN" altLang="en-US" sz="2400" b="1" dirty="0" smtClean="0">
                <a:solidFill>
                  <a:srgbClr val="2E75B6"/>
                </a:solidFill>
                <a:latin typeface="华文楷体" panose="02010600040101010101" pitchFamily="2" charset="-122"/>
                <a:ea typeface="华文楷体" panose="02010600040101010101" pitchFamily="2" charset="-122"/>
              </a:rPr>
              <a:t>）</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 y="-7761"/>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sp>
        <p:nvSpPr>
          <p:cNvPr id="49"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4.</a:t>
            </a:r>
            <a:r>
              <a:rPr lang="zh-CN" altLang="en-US" sz="2400" b="1" dirty="0" smtClean="0">
                <a:solidFill>
                  <a:srgbClr val="2E75B6"/>
                </a:solidFill>
                <a:latin typeface="华文楷体" panose="02010600040101010101" pitchFamily="2" charset="-122"/>
                <a:ea typeface="华文楷体" panose="02010600040101010101" pitchFamily="2" charset="-122"/>
              </a:rPr>
              <a:t>民主评议信息填报操作流程</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grpSp>
        <p:nvGrpSpPr>
          <p:cNvPr id="8" name="组合 7"/>
          <p:cNvGrpSpPr/>
          <p:nvPr/>
        </p:nvGrpSpPr>
        <p:grpSpPr>
          <a:xfrm>
            <a:off x="533400" y="819965"/>
            <a:ext cx="7753376" cy="4212022"/>
            <a:chOff x="533400" y="819965"/>
            <a:chExt cx="7753376" cy="4212022"/>
          </a:xfrm>
        </p:grpSpPr>
        <p:pic>
          <p:nvPicPr>
            <p:cNvPr id="13" name="Picture 4" descr="C:\Users\windows\Desktop\上线评审材料准备\APP端截图\实名认证_2.png"/>
            <p:cNvPicPr>
              <a:picLocks noChangeAspect="1" noChangeArrowheads="1"/>
            </p:cNvPicPr>
            <p:nvPr/>
          </p:nvPicPr>
          <p:blipFill>
            <a:blip r:embed="rId3" cstate="print"/>
            <a:stretch>
              <a:fillRect/>
            </a:stretch>
          </p:blipFill>
          <p:spPr bwMode="auto">
            <a:xfrm>
              <a:off x="4564077" y="819965"/>
              <a:ext cx="1865311" cy="4037001"/>
            </a:xfrm>
            <a:prstGeom prst="rect">
              <a:avLst/>
            </a:prstGeom>
            <a:noFill/>
            <a:ln w="9525">
              <a:noFill/>
              <a:miter lim="800000"/>
              <a:headEnd/>
              <a:tailEnd/>
            </a:ln>
          </p:spPr>
        </p:pic>
        <p:pic>
          <p:nvPicPr>
            <p:cNvPr id="15" name="Picture 7" descr="C:\Users\windows\Desktop\上线评审材料准备\APP端截图\实名认证_4.png"/>
            <p:cNvPicPr>
              <a:picLocks noChangeAspect="1" noChangeArrowheads="1"/>
            </p:cNvPicPr>
            <p:nvPr/>
          </p:nvPicPr>
          <p:blipFill>
            <a:blip r:embed="rId4" cstate="print"/>
            <a:stretch>
              <a:fillRect/>
            </a:stretch>
          </p:blipFill>
          <p:spPr bwMode="auto">
            <a:xfrm>
              <a:off x="6421465" y="819965"/>
              <a:ext cx="1865311" cy="4037001"/>
            </a:xfrm>
            <a:prstGeom prst="rect">
              <a:avLst/>
            </a:prstGeom>
            <a:noFill/>
            <a:ln w="9525">
              <a:noFill/>
              <a:miter lim="800000"/>
              <a:headEnd/>
              <a:tailEnd/>
            </a:ln>
          </p:spPr>
        </p:pic>
        <p:sp>
          <p:nvSpPr>
            <p:cNvPr id="10" name="TextBox 15"/>
            <p:cNvSpPr txBox="1">
              <a:spLocks noChangeArrowheads="1"/>
            </p:cNvSpPr>
            <p:nvPr/>
          </p:nvSpPr>
          <p:spPr bwMode="auto">
            <a:xfrm>
              <a:off x="533400" y="1000114"/>
              <a:ext cx="1824022" cy="4031873"/>
            </a:xfrm>
            <a:prstGeom prst="rect">
              <a:avLst/>
            </a:prstGeom>
            <a:noFill/>
            <a:ln w="9525">
              <a:noFill/>
              <a:miter lim="800000"/>
            </a:ln>
          </p:spPr>
          <p:txBody>
            <a:bodyPr wrap="square">
              <a:spAutoFit/>
            </a:bodyPr>
            <a:lstStyle/>
            <a:p>
              <a:r>
                <a:rPr lang="zh-CN" altLang="en-US" sz="1600" b="1" dirty="0" smtClean="0">
                  <a:latin typeface="仿宋" panose="02010609060101010101" pitchFamily="49" charset="-122"/>
                  <a:ea typeface="仿宋" panose="02010609060101010101" pitchFamily="49" charset="-122"/>
                </a:rPr>
                <a:t>民主评议信息填报：</a:t>
              </a:r>
              <a:endParaRPr lang="en-US" altLang="zh-CN" sz="1600" b="1" dirty="0" smtClean="0">
                <a:latin typeface="仿宋" panose="02010609060101010101" pitchFamily="49" charset="-122"/>
                <a:ea typeface="仿宋" panose="02010609060101010101" pitchFamily="49" charset="-122"/>
              </a:endParaRPr>
            </a:p>
            <a:p>
              <a:r>
                <a:rPr lang="en-US" altLang="zh-CN" sz="1600" dirty="0" smtClean="0">
                  <a:latin typeface="仿宋" panose="02010609060101010101" pitchFamily="49" charset="-122"/>
                  <a:ea typeface="仿宋" panose="02010609060101010101" pitchFamily="49" charset="-122"/>
                </a:rPr>
                <a:t>1.</a:t>
              </a:r>
              <a:r>
                <a:rPr lang="zh-CN" altLang="en-US" sz="1600" dirty="0" smtClean="0">
                  <a:latin typeface="仿宋" panose="02010609060101010101" pitchFamily="49" charset="-122"/>
                  <a:ea typeface="仿宋" panose="02010609060101010101" pitchFamily="49" charset="-122"/>
                </a:rPr>
                <a:t>学生点击“民主评议信息填报”进入个人信息页面，个人信息根据学校后台导入的学籍信息自动显示，不支持修改。</a:t>
              </a:r>
              <a:endParaRPr lang="en-US" altLang="zh-CN" sz="1600" dirty="0" smtClean="0">
                <a:latin typeface="仿宋" panose="02010609060101010101" pitchFamily="49" charset="-122"/>
                <a:ea typeface="仿宋" panose="02010609060101010101" pitchFamily="49" charset="-122"/>
              </a:endParaRPr>
            </a:p>
            <a:p>
              <a:r>
                <a:rPr lang="en-US" altLang="zh-CN" sz="1600" dirty="0" smtClean="0">
                  <a:latin typeface="仿宋" panose="02010609060101010101" pitchFamily="49" charset="-122"/>
                  <a:ea typeface="仿宋" panose="02010609060101010101" pitchFamily="49" charset="-122"/>
                </a:rPr>
                <a:t>2.</a:t>
              </a:r>
              <a:r>
                <a:rPr lang="zh-CN" altLang="en-US" sz="1600" dirty="0" smtClean="0">
                  <a:latin typeface="仿宋" panose="02010609060101010101" pitchFamily="49" charset="-122"/>
                  <a:ea typeface="仿宋" panose="02010609060101010101" pitchFamily="49" charset="-122"/>
                </a:rPr>
                <a:t>个人信息确认无误后，点击扫一扫，扫描教师后台生成的被评议人民主评议二维码，即可对申请家庭经济情况信息采集的学生进行民主评议。</a:t>
              </a:r>
              <a:endParaRPr lang="en-US" altLang="zh-CN" sz="1600" dirty="0" smtClean="0">
                <a:latin typeface="仿宋" panose="02010609060101010101" pitchFamily="49" charset="-122"/>
                <a:ea typeface="仿宋" panose="02010609060101010101" pitchFamily="49" charset="-122"/>
              </a:endParaRPr>
            </a:p>
          </p:txBody>
        </p:sp>
      </p:grpSp>
      <p:sp>
        <p:nvSpPr>
          <p:cNvPr id="11" name="矩形 10"/>
          <p:cNvSpPr/>
          <p:nvPr/>
        </p:nvSpPr>
        <p:spPr>
          <a:xfrm>
            <a:off x="4786314" y="4286262"/>
            <a:ext cx="1357322"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5"/>
          <a:stretch>
            <a:fillRect/>
          </a:stretch>
        </p:blipFill>
        <p:spPr>
          <a:xfrm>
            <a:off x="2483485" y="819785"/>
            <a:ext cx="2077720" cy="4276725"/>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 y="-71456"/>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grpSp>
        <p:nvGrpSpPr>
          <p:cNvPr id="7" name="组合 6"/>
          <p:cNvGrpSpPr/>
          <p:nvPr/>
        </p:nvGrpSpPr>
        <p:grpSpPr>
          <a:xfrm>
            <a:off x="533400" y="819964"/>
            <a:ext cx="7253309" cy="4109240"/>
            <a:chOff x="533400" y="819964"/>
            <a:chExt cx="7253309" cy="4109240"/>
          </a:xfrm>
        </p:grpSpPr>
        <p:sp>
          <p:nvSpPr>
            <p:cNvPr id="11" name="TextBox 15"/>
            <p:cNvSpPr txBox="1">
              <a:spLocks noChangeArrowheads="1"/>
            </p:cNvSpPr>
            <p:nvPr/>
          </p:nvSpPr>
          <p:spPr bwMode="auto">
            <a:xfrm>
              <a:off x="533400" y="1123950"/>
              <a:ext cx="1824022" cy="2308324"/>
            </a:xfrm>
            <a:prstGeom prst="rect">
              <a:avLst/>
            </a:prstGeom>
            <a:noFill/>
            <a:ln w="9525">
              <a:noFill/>
              <a:miter lim="800000"/>
            </a:ln>
          </p:spPr>
          <p:txBody>
            <a:bodyPr wrap="square">
              <a:spAutoFit/>
            </a:bodyPr>
            <a:lstStyle/>
            <a:p>
              <a:r>
                <a:rPr lang="zh-CN" altLang="en-US" sz="1600" b="1" dirty="0" smtClean="0">
                  <a:latin typeface="仿宋" panose="02010609060101010101" pitchFamily="49" charset="-122"/>
                  <a:ea typeface="仿宋" panose="02010609060101010101" pitchFamily="49" charset="-122"/>
                </a:rPr>
                <a:t>民主评议信息填报：</a:t>
              </a:r>
              <a:r>
                <a:rPr lang="en-US" altLang="zh-CN" sz="1600" b="1" dirty="0">
                  <a:latin typeface="仿宋" panose="02010609060101010101" pitchFamily="49" charset="-122"/>
                  <a:ea typeface="仿宋" panose="02010609060101010101" pitchFamily="49" charset="-122"/>
                </a:rPr>
                <a:t/>
              </a:r>
              <a:br>
                <a:rPr lang="en-US" altLang="zh-CN" sz="1600" b="1" dirty="0">
                  <a:latin typeface="仿宋" panose="02010609060101010101" pitchFamily="49" charset="-122"/>
                  <a:ea typeface="仿宋" panose="02010609060101010101" pitchFamily="49" charset="-122"/>
                </a:rPr>
              </a:br>
              <a:r>
                <a:rPr lang="en-US" altLang="zh-CN" sz="1600" dirty="0" smtClean="0">
                  <a:latin typeface="仿宋" panose="02010609060101010101" pitchFamily="49" charset="-122"/>
                  <a:ea typeface="仿宋" panose="02010609060101010101" pitchFamily="49" charset="-122"/>
                </a:rPr>
                <a:t>1.</a:t>
              </a:r>
              <a:r>
                <a:rPr lang="zh-CN" altLang="en-US" sz="1600" dirty="0" smtClean="0">
                  <a:latin typeface="仿宋" panose="02010609060101010101" pitchFamily="49" charset="-122"/>
                  <a:ea typeface="仿宋" panose="02010609060101010101" pitchFamily="49" charset="-122"/>
                </a:rPr>
                <a:t>民主评议小组学生、老师对被评议人的表现情况、消费情况进行评议 ；</a:t>
              </a:r>
              <a:endParaRPr lang="en-US" altLang="zh-CN" sz="1600" dirty="0" smtClean="0">
                <a:latin typeface="仿宋" panose="02010609060101010101" pitchFamily="49" charset="-122"/>
                <a:ea typeface="仿宋" panose="02010609060101010101" pitchFamily="49" charset="-122"/>
              </a:endParaRPr>
            </a:p>
            <a:p>
              <a:r>
                <a:rPr lang="en-US" altLang="zh-CN" sz="1600" dirty="0" smtClean="0">
                  <a:latin typeface="仿宋" panose="02010609060101010101" pitchFamily="49" charset="-122"/>
                  <a:ea typeface="仿宋" panose="02010609060101010101" pitchFamily="49" charset="-122"/>
                </a:rPr>
                <a:t>2.</a:t>
              </a:r>
              <a:r>
                <a:rPr lang="zh-CN" altLang="en-US" sz="1600" dirty="0" smtClean="0">
                  <a:latin typeface="仿宋" panose="02010609060101010101" pitchFamily="49" charset="-122"/>
                  <a:ea typeface="仿宋" panose="02010609060101010101" pitchFamily="49" charset="-122"/>
                </a:rPr>
                <a:t>填写评议人身份、职位，点击提交，即可上传至教师后台管理端。</a:t>
              </a:r>
              <a:endParaRPr lang="en-US" altLang="zh-CN" sz="1600" dirty="0" smtClean="0">
                <a:latin typeface="仿宋" panose="02010609060101010101" pitchFamily="49" charset="-122"/>
                <a:ea typeface="仿宋" panose="02010609060101010101" pitchFamily="49" charset="-122"/>
              </a:endParaRPr>
            </a:p>
          </p:txBody>
        </p:sp>
        <p:pic>
          <p:nvPicPr>
            <p:cNvPr id="14" name="Picture 5" descr="C:\Users\windows\Desktop\上线评审材料准备\APP端截图\实名认证_3.jpg"/>
            <p:cNvPicPr>
              <a:picLocks noChangeAspect="1" noChangeArrowheads="1"/>
            </p:cNvPicPr>
            <p:nvPr/>
          </p:nvPicPr>
          <p:blipFill>
            <a:blip r:embed="rId3" cstate="print"/>
            <a:stretch>
              <a:fillRect/>
            </a:stretch>
          </p:blipFill>
          <p:spPr bwMode="auto">
            <a:xfrm>
              <a:off x="5921398" y="819964"/>
              <a:ext cx="1865311" cy="4037003"/>
            </a:xfrm>
            <a:prstGeom prst="rect">
              <a:avLst/>
            </a:prstGeom>
            <a:noFill/>
            <a:ln w="9525">
              <a:noFill/>
              <a:miter lim="800000"/>
              <a:headEnd/>
              <a:tailEnd/>
            </a:ln>
          </p:spPr>
        </p:pic>
        <p:pic>
          <p:nvPicPr>
            <p:cNvPr id="17" name="Picture 5" descr="C:\Users\windows\Desktop\上线评审材料准备\APP端截图\实名认证_3.jpg"/>
            <p:cNvPicPr>
              <a:picLocks noChangeAspect="1" noChangeArrowheads="1"/>
            </p:cNvPicPr>
            <p:nvPr/>
          </p:nvPicPr>
          <p:blipFill>
            <a:blip r:embed="rId4"/>
            <a:stretch>
              <a:fillRect/>
            </a:stretch>
          </p:blipFill>
          <p:spPr bwMode="auto">
            <a:xfrm>
              <a:off x="3143240" y="907885"/>
              <a:ext cx="1865311" cy="4021319"/>
            </a:xfrm>
            <a:prstGeom prst="rect">
              <a:avLst/>
            </a:prstGeom>
            <a:noFill/>
            <a:ln w="9525">
              <a:noFill/>
              <a:miter lim="800000"/>
              <a:headEnd/>
              <a:tailEnd/>
            </a:ln>
          </p:spPr>
        </p:pic>
      </p:grpSp>
      <p:sp>
        <p:nvSpPr>
          <p:cNvPr id="8"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4.</a:t>
            </a:r>
            <a:r>
              <a:rPr lang="zh-CN" altLang="en-US" sz="2400" b="1" dirty="0" smtClean="0">
                <a:solidFill>
                  <a:srgbClr val="2E75B6"/>
                </a:solidFill>
                <a:latin typeface="华文楷体" panose="02010600040101010101" pitchFamily="2" charset="-122"/>
                <a:ea typeface="华文楷体" panose="02010600040101010101" pitchFamily="2" charset="-122"/>
              </a:rPr>
              <a:t>民主评议信息填报操作流程</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 y="-18"/>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grpSp>
        <p:nvGrpSpPr>
          <p:cNvPr id="12" name="组合 11"/>
          <p:cNvGrpSpPr/>
          <p:nvPr/>
        </p:nvGrpSpPr>
        <p:grpSpPr>
          <a:xfrm>
            <a:off x="527685" y="842824"/>
            <a:ext cx="7247595" cy="4037003"/>
            <a:chOff x="539115" y="819964"/>
            <a:chExt cx="7247595" cy="4037003"/>
          </a:xfrm>
        </p:grpSpPr>
        <p:sp>
          <p:nvSpPr>
            <p:cNvPr id="11" name="TextBox 15"/>
            <p:cNvSpPr txBox="1">
              <a:spLocks noChangeArrowheads="1"/>
            </p:cNvSpPr>
            <p:nvPr/>
          </p:nvSpPr>
          <p:spPr bwMode="auto">
            <a:xfrm>
              <a:off x="539115" y="1131570"/>
              <a:ext cx="1824022" cy="2061210"/>
            </a:xfrm>
            <a:prstGeom prst="rect">
              <a:avLst/>
            </a:prstGeom>
            <a:noFill/>
            <a:ln w="9525">
              <a:noFill/>
              <a:miter lim="800000"/>
            </a:ln>
          </p:spPr>
          <p:txBody>
            <a:bodyPr wrap="square">
              <a:spAutoFit/>
            </a:bodyPr>
            <a:lstStyle/>
            <a:p>
              <a:r>
                <a:rPr lang="zh-CN" altLang="en-US" sz="1600" b="1" dirty="0" smtClean="0">
                  <a:solidFill>
                    <a:srgbClr val="FF0000"/>
                  </a:solidFill>
                  <a:latin typeface="仿宋" panose="02010609060101010101" pitchFamily="49" charset="-122"/>
                  <a:ea typeface="仿宋" panose="02010609060101010101" pitchFamily="49" charset="-122"/>
                </a:rPr>
                <a:t>评议资格限制：</a:t>
              </a:r>
              <a:r>
                <a:rPr lang="en-US" altLang="zh-CN" sz="1600" b="1" dirty="0">
                  <a:solidFill>
                    <a:srgbClr val="FF0000"/>
                  </a:solidFill>
                  <a:latin typeface="仿宋" panose="02010609060101010101" pitchFamily="49" charset="-122"/>
                  <a:ea typeface="仿宋" panose="02010609060101010101" pitchFamily="49" charset="-122"/>
                </a:rPr>
                <a:t/>
              </a:r>
              <a:br>
                <a:rPr lang="en-US" altLang="zh-CN" sz="1600" b="1" dirty="0">
                  <a:solidFill>
                    <a:srgbClr val="FF0000"/>
                  </a:solidFill>
                  <a:latin typeface="仿宋" panose="02010609060101010101" pitchFamily="49" charset="-122"/>
                  <a:ea typeface="仿宋" panose="02010609060101010101" pitchFamily="49" charset="-122"/>
                </a:rPr>
              </a:br>
              <a:r>
                <a:rPr lang="en-US" altLang="zh-CN" sz="1600" dirty="0" smtClean="0">
                  <a:latin typeface="仿宋" panose="02010609060101010101" pitchFamily="49" charset="-122"/>
                  <a:ea typeface="仿宋" panose="02010609060101010101" pitchFamily="49" charset="-122"/>
                </a:rPr>
                <a:t>1.</a:t>
              </a:r>
              <a:r>
                <a:rPr lang="zh-CN" altLang="en-US" sz="1600" dirty="0" smtClean="0">
                  <a:latin typeface="仿宋" panose="02010609060101010101" pitchFamily="49" charset="-122"/>
                  <a:ea typeface="仿宋" panose="02010609060101010101" pitchFamily="49" charset="-122"/>
                </a:rPr>
                <a:t>非同校同学不可对本班级申请学生进行民主评议 ；</a:t>
              </a:r>
              <a:endParaRPr lang="en-US" altLang="zh-CN" sz="1600" dirty="0" smtClean="0">
                <a:latin typeface="仿宋" panose="02010609060101010101" pitchFamily="49" charset="-122"/>
                <a:ea typeface="仿宋" panose="02010609060101010101" pitchFamily="49" charset="-122"/>
              </a:endParaRPr>
            </a:p>
            <a:p>
              <a:r>
                <a:rPr lang="en-US" altLang="zh-CN" sz="1600" dirty="0" smtClean="0">
                  <a:latin typeface="仿宋" panose="02010609060101010101" pitchFamily="49" charset="-122"/>
                  <a:ea typeface="仿宋" panose="02010609060101010101" pitchFamily="49" charset="-122"/>
                </a:rPr>
                <a:t>2.</a:t>
              </a:r>
              <a:r>
                <a:rPr lang="zh-CN" altLang="en-US" sz="1600" dirty="0" smtClean="0">
                  <a:latin typeface="仿宋" panose="02010609060101010101" pitchFamily="49" charset="-122"/>
                  <a:ea typeface="仿宋" panose="02010609060101010101" pitchFamily="49" charset="-122"/>
                </a:rPr>
                <a:t>学校没有导入学籍的学生不可进行民主评议。</a:t>
              </a:r>
              <a:endParaRPr lang="en-US" altLang="zh-CN" sz="1600" dirty="0" smtClean="0">
                <a:latin typeface="仿宋" panose="02010609060101010101" pitchFamily="49" charset="-122"/>
                <a:ea typeface="仿宋" panose="02010609060101010101" pitchFamily="49" charset="-122"/>
              </a:endParaRPr>
            </a:p>
            <a:p>
              <a:endParaRPr lang="en-US" altLang="zh-CN" sz="1600" dirty="0" smtClean="0">
                <a:latin typeface="仿宋" panose="02010609060101010101" pitchFamily="49" charset="-122"/>
                <a:ea typeface="仿宋" panose="02010609060101010101" pitchFamily="49" charset="-122"/>
              </a:endParaRPr>
            </a:p>
          </p:txBody>
        </p:sp>
        <p:grpSp>
          <p:nvGrpSpPr>
            <p:cNvPr id="3" name="组合 16"/>
            <p:cNvGrpSpPr/>
            <p:nvPr/>
          </p:nvGrpSpPr>
          <p:grpSpPr>
            <a:xfrm>
              <a:off x="5921398" y="819964"/>
              <a:ext cx="1865312" cy="4037003"/>
              <a:chOff x="4654538" y="819964"/>
              <a:chExt cx="1865312" cy="4037003"/>
            </a:xfrm>
          </p:grpSpPr>
          <p:pic>
            <p:nvPicPr>
              <p:cNvPr id="14" name="Picture 5" descr="C:\Users\windows\Desktop\上线评审材料准备\APP端截图\实名认证_3.jpg"/>
              <p:cNvPicPr>
                <a:picLocks noChangeAspect="1" noChangeArrowheads="1"/>
              </p:cNvPicPr>
              <p:nvPr/>
            </p:nvPicPr>
            <p:blipFill>
              <a:blip r:embed="rId3" cstate="print"/>
              <a:stretch>
                <a:fillRect/>
              </a:stretch>
            </p:blipFill>
            <p:spPr bwMode="auto">
              <a:xfrm>
                <a:off x="4654538" y="819964"/>
                <a:ext cx="1865312" cy="4037003"/>
              </a:xfrm>
              <a:prstGeom prst="rect">
                <a:avLst/>
              </a:prstGeom>
              <a:noFill/>
              <a:ln w="9525">
                <a:noFill/>
                <a:miter lim="800000"/>
                <a:headEnd/>
                <a:tailEnd/>
              </a:ln>
            </p:spPr>
          </p:pic>
          <p:sp>
            <p:nvSpPr>
              <p:cNvPr id="10" name="TextBox 15"/>
              <p:cNvSpPr txBox="1">
                <a:spLocks noChangeArrowheads="1"/>
              </p:cNvSpPr>
              <p:nvPr/>
            </p:nvSpPr>
            <p:spPr bwMode="auto">
              <a:xfrm>
                <a:off x="4676804" y="3857634"/>
                <a:ext cx="1824022" cy="338554"/>
              </a:xfrm>
              <a:prstGeom prst="rect">
                <a:avLst/>
              </a:prstGeom>
              <a:noFill/>
              <a:ln w="9525">
                <a:noFill/>
                <a:miter lim="800000"/>
              </a:ln>
            </p:spPr>
            <p:txBody>
              <a:bodyPr wrap="square">
                <a:spAutoFit/>
              </a:bodyPr>
              <a:lstStyle/>
              <a:p>
                <a:pPr algn="ctr"/>
                <a:r>
                  <a:rPr lang="zh-CN" altLang="en-US" sz="1600" b="1" dirty="0" smtClean="0">
                    <a:solidFill>
                      <a:srgbClr val="2E75B6"/>
                    </a:solidFill>
                    <a:latin typeface="华文楷体" panose="02010600040101010101" pitchFamily="2" charset="-122"/>
                    <a:ea typeface="华文楷体" panose="02010600040101010101" pitchFamily="2" charset="-122"/>
                  </a:rPr>
                  <a:t>学校未导入学籍</a:t>
                </a:r>
                <a:endParaRPr lang="en-US" altLang="zh-CN" sz="1600" b="1" dirty="0" smtClean="0">
                  <a:solidFill>
                    <a:srgbClr val="2E75B6"/>
                  </a:solidFill>
                  <a:latin typeface="华文楷体" panose="02010600040101010101" pitchFamily="2" charset="-122"/>
                  <a:ea typeface="华文楷体" panose="02010600040101010101" pitchFamily="2" charset="-122"/>
                </a:endParaRPr>
              </a:p>
            </p:txBody>
          </p:sp>
        </p:grpSp>
        <p:sp>
          <p:nvSpPr>
            <p:cNvPr id="18" name="TextBox 15"/>
            <p:cNvSpPr txBox="1">
              <a:spLocks noChangeArrowheads="1"/>
            </p:cNvSpPr>
            <p:nvPr/>
          </p:nvSpPr>
          <p:spPr bwMode="auto">
            <a:xfrm>
              <a:off x="3249961" y="3701588"/>
              <a:ext cx="1824022" cy="337185"/>
            </a:xfrm>
            <a:prstGeom prst="rect">
              <a:avLst/>
            </a:prstGeom>
            <a:noFill/>
            <a:ln w="9525">
              <a:noFill/>
              <a:miter lim="800000"/>
            </a:ln>
          </p:spPr>
          <p:txBody>
            <a:bodyPr wrap="square">
              <a:spAutoFit/>
            </a:bodyPr>
            <a:lstStyle/>
            <a:p>
              <a:pPr algn="ctr"/>
              <a:endParaRPr lang="en-US" altLang="zh-CN" sz="1600" b="1" dirty="0" smtClean="0">
                <a:solidFill>
                  <a:srgbClr val="2E75B6"/>
                </a:solidFill>
                <a:latin typeface="华文楷体" panose="02010600040101010101" pitchFamily="2" charset="-122"/>
                <a:ea typeface="华文楷体" panose="02010600040101010101" pitchFamily="2" charset="-122"/>
              </a:endParaRPr>
            </a:p>
          </p:txBody>
        </p:sp>
      </p:grpSp>
      <p:sp>
        <p:nvSpPr>
          <p:cNvPr id="13"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4.</a:t>
            </a:r>
            <a:r>
              <a:rPr lang="zh-CN" altLang="en-US" sz="2400" b="1" dirty="0" smtClean="0">
                <a:solidFill>
                  <a:srgbClr val="2E75B6"/>
                </a:solidFill>
                <a:latin typeface="华文楷体" panose="02010600040101010101" pitchFamily="2" charset="-122"/>
                <a:ea typeface="华文楷体" panose="02010600040101010101" pitchFamily="2" charset="-122"/>
              </a:rPr>
              <a:t>民主评议信息填报操作流程</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pic>
        <p:nvPicPr>
          <p:cNvPr id="2" name="图片 1"/>
          <p:cNvPicPr>
            <a:picLocks noChangeAspect="1"/>
          </p:cNvPicPr>
          <p:nvPr/>
        </p:nvPicPr>
        <p:blipFill>
          <a:blip r:embed="rId4"/>
          <a:stretch>
            <a:fillRect/>
          </a:stretch>
        </p:blipFill>
        <p:spPr>
          <a:xfrm>
            <a:off x="2987675" y="842645"/>
            <a:ext cx="2037080" cy="4109085"/>
          </a:xfrm>
          <a:prstGeom prst="rect">
            <a:avLst/>
          </a:prstGeom>
        </p:spPr>
      </p:pic>
      <p:sp>
        <p:nvSpPr>
          <p:cNvPr id="4" name="TextBox 15"/>
          <p:cNvSpPr txBox="1">
            <a:spLocks noChangeArrowheads="1"/>
          </p:cNvSpPr>
          <p:nvPr/>
        </p:nvSpPr>
        <p:spPr bwMode="auto">
          <a:xfrm>
            <a:off x="3094419" y="3579504"/>
            <a:ext cx="1824022" cy="337185"/>
          </a:xfrm>
          <a:prstGeom prst="rect">
            <a:avLst/>
          </a:prstGeom>
          <a:noFill/>
          <a:ln w="9525">
            <a:noFill/>
            <a:miter lim="800000"/>
          </a:ln>
        </p:spPr>
        <p:txBody>
          <a:bodyPr wrap="square">
            <a:spAutoFit/>
          </a:bodyPr>
          <a:lstStyle/>
          <a:p>
            <a:pPr algn="ctr"/>
            <a:r>
              <a:rPr lang="zh-CN" altLang="en-US" sz="1600" b="1" dirty="0" smtClean="0">
                <a:solidFill>
                  <a:srgbClr val="2E75B6"/>
                </a:solidFill>
                <a:latin typeface="华文楷体" panose="02010600040101010101" pitchFamily="2" charset="-122"/>
                <a:ea typeface="华文楷体" panose="02010600040101010101" pitchFamily="2" charset="-122"/>
              </a:rPr>
              <a:t>非同校学生</a:t>
            </a:r>
            <a:endParaRPr lang="en-US" altLang="zh-CN" sz="1600" b="1" dirty="0" smtClean="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9" y="-1570"/>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sp>
        <p:nvSpPr>
          <p:cNvPr id="10"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5.</a:t>
            </a:r>
            <a:r>
              <a:rPr lang="zh-CN" altLang="en-US" sz="2400" b="1" dirty="0" smtClean="0">
                <a:solidFill>
                  <a:srgbClr val="2E75B6"/>
                </a:solidFill>
                <a:latin typeface="华文楷体" panose="02010600040101010101" pitchFamily="2" charset="-122"/>
                <a:ea typeface="华文楷体" panose="02010600040101010101" pitchFamily="2" charset="-122"/>
              </a:rPr>
              <a:t>基础模块（</a:t>
            </a:r>
            <a:r>
              <a:rPr lang="en-US" altLang="zh-CN" sz="2400" b="1" dirty="0" smtClean="0">
                <a:solidFill>
                  <a:srgbClr val="2E75B6"/>
                </a:solidFill>
                <a:latin typeface="华文楷体" panose="02010600040101010101" pitchFamily="2" charset="-122"/>
                <a:ea typeface="华文楷体" panose="02010600040101010101" pitchFamily="2" charset="-122"/>
              </a:rPr>
              <a:t>PC</a:t>
            </a:r>
            <a:r>
              <a:rPr lang="zh-CN" altLang="en-US" sz="2400" b="1" dirty="0" smtClean="0">
                <a:solidFill>
                  <a:srgbClr val="2E75B6"/>
                </a:solidFill>
                <a:latin typeface="华文楷体" panose="02010600040101010101" pitchFamily="2" charset="-122"/>
                <a:ea typeface="华文楷体" panose="02010600040101010101" pitchFamily="2" charset="-122"/>
              </a:rPr>
              <a:t>）</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pic>
        <p:nvPicPr>
          <p:cNvPr id="1026" name="Picture 2" descr="C:\Users\windows\Desktop\上线评审材料准备\APP端截图\丢丢.PNG"/>
          <p:cNvPicPr>
            <a:picLocks noChangeAspect="1" noChangeArrowheads="1"/>
          </p:cNvPicPr>
          <p:nvPr/>
        </p:nvPicPr>
        <p:blipFill>
          <a:blip r:embed="rId3"/>
          <a:stretch>
            <a:fillRect/>
          </a:stretch>
        </p:blipFill>
        <p:spPr bwMode="auto">
          <a:xfrm>
            <a:off x="1142976" y="857238"/>
            <a:ext cx="2707235" cy="2004594"/>
          </a:xfrm>
          <a:prstGeom prst="rect">
            <a:avLst/>
          </a:prstGeom>
          <a:noFill/>
        </p:spPr>
      </p:pic>
      <p:sp>
        <p:nvSpPr>
          <p:cNvPr id="7" name="文本框 1"/>
          <p:cNvSpPr txBox="1"/>
          <p:nvPr/>
        </p:nvSpPr>
        <p:spPr>
          <a:xfrm>
            <a:off x="4929190" y="1285866"/>
            <a:ext cx="2389413" cy="923330"/>
          </a:xfrm>
          <a:prstGeom prst="rect">
            <a:avLst/>
          </a:prstGeom>
          <a:noFill/>
        </p:spPr>
        <p:txBody>
          <a:bodyPr wrap="square" rtlCol="0">
            <a:spAutoFit/>
          </a:bodyPr>
          <a:lstStyle/>
          <a:p>
            <a:r>
              <a:rPr lang="en-US" altLang="zh-CN" dirty="0" smtClean="0">
                <a:solidFill>
                  <a:srgbClr val="FF0000"/>
                </a:solidFill>
              </a:rPr>
              <a:t>PC</a:t>
            </a:r>
            <a:r>
              <a:rPr lang="zh-CN" altLang="en-US" dirty="0" smtClean="0">
                <a:solidFill>
                  <a:srgbClr val="FF0000"/>
                </a:solidFill>
              </a:rPr>
              <a:t>后台端“基础模块”包括：机构管理、用户管理两部分。</a:t>
            </a:r>
            <a:endParaRPr lang="zh-CN" altLang="en-US" dirty="0">
              <a:solidFill>
                <a:srgbClr val="FF0000"/>
              </a:solidFill>
            </a:endParaRPr>
          </a:p>
        </p:txBody>
      </p:sp>
      <p:grpSp>
        <p:nvGrpSpPr>
          <p:cNvPr id="8" name="组合 7"/>
          <p:cNvGrpSpPr/>
          <p:nvPr/>
        </p:nvGrpSpPr>
        <p:grpSpPr>
          <a:xfrm>
            <a:off x="255613" y="3286130"/>
            <a:ext cx="7688689" cy="1541273"/>
            <a:chOff x="255613" y="3395915"/>
            <a:chExt cx="7688689" cy="1541273"/>
          </a:xfrm>
        </p:grpSpPr>
        <p:sp>
          <p:nvSpPr>
            <p:cNvPr id="9" name="ïslïḑé"/>
            <p:cNvSpPr/>
            <p:nvPr/>
          </p:nvSpPr>
          <p:spPr>
            <a:xfrm rot="5400000">
              <a:off x="956447" y="3085364"/>
              <a:ext cx="1128770" cy="2530437"/>
            </a:xfrm>
            <a:prstGeom prst="corner">
              <a:avLst>
                <a:gd name="adj1" fmla="val 16120"/>
                <a:gd name="adj2" fmla="val 16110"/>
              </a:avLst>
            </a:prstGeom>
            <a:solidFill>
              <a:schemeClr val="accent1">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2" name="ïṧḷïdê"/>
            <p:cNvSpPr/>
            <p:nvPr/>
          </p:nvSpPr>
          <p:spPr>
            <a:xfrm>
              <a:off x="2416391" y="3395915"/>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3" name="îś1iḑê"/>
            <p:cNvSpPr/>
            <p:nvPr/>
          </p:nvSpPr>
          <p:spPr>
            <a:xfrm>
              <a:off x="441754" y="3438194"/>
              <a:ext cx="1987106" cy="317576"/>
            </a:xfrm>
            <a:prstGeom prst="rect">
              <a:avLst/>
            </a:prstGeom>
          </p:spPr>
          <p:txBody>
            <a:bodyPr wrap="none" lIns="90000" tIns="46800" rIns="90000" bIns="46800" anchor="b" anchorCtr="0">
              <a:normAutofit/>
            </a:bodyPr>
            <a:lstStyle/>
            <a:p>
              <a:pPr algn="ctr"/>
              <a:r>
                <a:rPr lang="zh-CN" altLang="en-US" sz="1200" b="1" dirty="0" smtClean="0">
                  <a:effectLst/>
                </a:rPr>
                <a:t>机构管理</a:t>
              </a:r>
              <a:endParaRPr lang="zh-CN" altLang="en-US" sz="1200" b="1" dirty="0">
                <a:effectLst/>
              </a:endParaRPr>
            </a:p>
          </p:txBody>
        </p:sp>
        <p:sp>
          <p:nvSpPr>
            <p:cNvPr id="14" name="ïŝliḋe"/>
            <p:cNvSpPr/>
            <p:nvPr/>
          </p:nvSpPr>
          <p:spPr>
            <a:xfrm rot="5400000">
              <a:off x="3817909" y="3111527"/>
              <a:ext cx="1150992" cy="2500330"/>
            </a:xfrm>
            <a:prstGeom prst="corner">
              <a:avLst>
                <a:gd name="adj1" fmla="val 16120"/>
                <a:gd name="adj2" fmla="val 16110"/>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5" name="ïṥḷîḍè"/>
            <p:cNvSpPr/>
            <p:nvPr/>
          </p:nvSpPr>
          <p:spPr>
            <a:xfrm>
              <a:off x="4703792" y="3407776"/>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6" name="iṡḷîḍè"/>
            <p:cNvSpPr/>
            <p:nvPr/>
          </p:nvSpPr>
          <p:spPr>
            <a:xfrm>
              <a:off x="3334233" y="3429826"/>
              <a:ext cx="1548224" cy="317576"/>
            </a:xfrm>
            <a:prstGeom prst="rect">
              <a:avLst/>
            </a:prstGeom>
          </p:spPr>
          <p:txBody>
            <a:bodyPr wrap="none" lIns="90000" tIns="46800" rIns="90000" bIns="46800" anchor="b" anchorCtr="0">
              <a:normAutofit/>
            </a:bodyPr>
            <a:lstStyle/>
            <a:p>
              <a:pPr algn="ctr"/>
              <a:r>
                <a:rPr lang="zh-CN" altLang="en-US" sz="1200" b="1" dirty="0" smtClean="0"/>
                <a:t>用户管理</a:t>
              </a:r>
              <a:endParaRPr lang="zh-CN" altLang="en-US" sz="1200" b="1" dirty="0"/>
            </a:p>
          </p:txBody>
        </p:sp>
        <p:sp>
          <p:nvSpPr>
            <p:cNvPr id="19" name="iśļiḓe"/>
            <p:cNvSpPr/>
            <p:nvPr/>
          </p:nvSpPr>
          <p:spPr>
            <a:xfrm>
              <a:off x="5094409" y="3404160"/>
              <a:ext cx="1266188" cy="317576"/>
            </a:xfrm>
            <a:prstGeom prst="rect">
              <a:avLst/>
            </a:prstGeom>
          </p:spPr>
          <p:txBody>
            <a:bodyPr wrap="none" lIns="90000" tIns="46800" rIns="90000" bIns="46800" anchor="b" anchorCtr="0">
              <a:normAutofit/>
            </a:bodyPr>
            <a:lstStyle/>
            <a:p>
              <a:pPr algn="r"/>
              <a:endParaRPr lang="zh-CN" altLang="en-US" sz="1200" b="1" dirty="0"/>
            </a:p>
          </p:txBody>
        </p:sp>
        <p:grpSp>
          <p:nvGrpSpPr>
            <p:cNvPr id="24" name="iş1íďé"/>
            <p:cNvGrpSpPr/>
            <p:nvPr/>
          </p:nvGrpSpPr>
          <p:grpSpPr>
            <a:xfrm>
              <a:off x="7240970" y="3500543"/>
              <a:ext cx="703332" cy="1156939"/>
              <a:chOff x="5489937" y="5527129"/>
              <a:chExt cx="2444389" cy="4109605"/>
            </a:xfrm>
            <a:solidFill>
              <a:schemeClr val="bg1">
                <a:lumMod val="95000"/>
                <a:alpha val="48000"/>
              </a:schemeClr>
            </a:solidFill>
          </p:grpSpPr>
          <p:sp>
            <p:nvSpPr>
              <p:cNvPr id="29" name="íS1îḍé"/>
              <p:cNvSpPr/>
              <p:nvPr/>
            </p:nvSpPr>
            <p:spPr bwMode="auto">
              <a:xfrm>
                <a:off x="5489937" y="8045339"/>
                <a:ext cx="1609005" cy="1591395"/>
              </a:xfrm>
              <a:custGeom>
                <a:avLst/>
                <a:gdLst>
                  <a:gd name="T0" fmla="*/ 60 w 95"/>
                  <a:gd name="T1" fmla="*/ 7 h 94"/>
                  <a:gd name="T2" fmla="*/ 7 w 95"/>
                  <a:gd name="T3" fmla="*/ 34 h 94"/>
                  <a:gd name="T4" fmla="*/ 34 w 95"/>
                  <a:gd name="T5" fmla="*/ 87 h 94"/>
                  <a:gd name="T6" fmla="*/ 87 w 95"/>
                  <a:gd name="T7" fmla="*/ 60 h 94"/>
                  <a:gd name="T8" fmla="*/ 60 w 95"/>
                  <a:gd name="T9" fmla="*/ 7 h 94"/>
                  <a:gd name="T10" fmla="*/ 40 w 95"/>
                  <a:gd name="T11" fmla="*/ 70 h 94"/>
                  <a:gd name="T12" fmla="*/ 24 w 95"/>
                  <a:gd name="T13" fmla="*/ 40 h 94"/>
                  <a:gd name="T14" fmla="*/ 55 w 95"/>
                  <a:gd name="T15" fmla="*/ 24 h 94"/>
                  <a:gd name="T16" fmla="*/ 70 w 95"/>
                  <a:gd name="T17" fmla="*/ 54 h 94"/>
                  <a:gd name="T18" fmla="*/ 40 w 95"/>
                  <a:gd name="T19"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60" y="7"/>
                    </a:moveTo>
                    <a:cubicBezTo>
                      <a:pt x="38" y="0"/>
                      <a:pt x="14" y="12"/>
                      <a:pt x="7" y="34"/>
                    </a:cubicBezTo>
                    <a:cubicBezTo>
                      <a:pt x="0" y="56"/>
                      <a:pt x="12" y="80"/>
                      <a:pt x="34" y="87"/>
                    </a:cubicBezTo>
                    <a:cubicBezTo>
                      <a:pt x="57" y="94"/>
                      <a:pt x="80" y="82"/>
                      <a:pt x="87" y="60"/>
                    </a:cubicBezTo>
                    <a:cubicBezTo>
                      <a:pt x="95" y="38"/>
                      <a:pt x="82" y="14"/>
                      <a:pt x="60" y="7"/>
                    </a:cubicBezTo>
                    <a:close/>
                    <a:moveTo>
                      <a:pt x="40" y="70"/>
                    </a:moveTo>
                    <a:cubicBezTo>
                      <a:pt x="27" y="66"/>
                      <a:pt x="20" y="52"/>
                      <a:pt x="24" y="40"/>
                    </a:cubicBezTo>
                    <a:cubicBezTo>
                      <a:pt x="29" y="27"/>
                      <a:pt x="42" y="20"/>
                      <a:pt x="55" y="24"/>
                    </a:cubicBezTo>
                    <a:cubicBezTo>
                      <a:pt x="67" y="28"/>
                      <a:pt x="74" y="42"/>
                      <a:pt x="70" y="54"/>
                    </a:cubicBezTo>
                    <a:cubicBezTo>
                      <a:pt x="66" y="67"/>
                      <a:pt x="53" y="74"/>
                      <a:pt x="40" y="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nvGrpSpPr>
              <p:cNvPr id="30" name="í$ľîḑe"/>
              <p:cNvGrpSpPr/>
              <p:nvPr/>
            </p:nvGrpSpPr>
            <p:grpSpPr>
              <a:xfrm>
                <a:off x="6007100" y="5527129"/>
                <a:ext cx="1927226" cy="3611562"/>
                <a:chOff x="6007100" y="5527129"/>
                <a:chExt cx="1927226" cy="3611562"/>
              </a:xfrm>
              <a:grpFill/>
            </p:grpSpPr>
            <p:sp>
              <p:nvSpPr>
                <p:cNvPr id="31" name="ïṡ1ïḑe"/>
                <p:cNvSpPr/>
                <p:nvPr/>
              </p:nvSpPr>
              <p:spPr bwMode="auto">
                <a:xfrm>
                  <a:off x="6126163" y="8821191"/>
                  <a:ext cx="257175" cy="3175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2" name="islïḋê"/>
                <p:cNvSpPr/>
                <p:nvPr/>
              </p:nvSpPr>
              <p:spPr bwMode="auto">
                <a:xfrm>
                  <a:off x="6007100" y="8524329"/>
                  <a:ext cx="495300" cy="317500"/>
                </a:xfrm>
                <a:custGeom>
                  <a:avLst/>
                  <a:gdLst>
                    <a:gd name="T0" fmla="*/ 312 w 312"/>
                    <a:gd name="T1" fmla="*/ 200 h 200"/>
                    <a:gd name="T2" fmla="*/ 0 w 312"/>
                    <a:gd name="T3" fmla="*/ 200 h 200"/>
                    <a:gd name="T4" fmla="*/ 162 w 312"/>
                    <a:gd name="T5" fmla="*/ 0 h 200"/>
                    <a:gd name="T6" fmla="*/ 162 w 312"/>
                    <a:gd name="T7" fmla="*/ 0 h 200"/>
                    <a:gd name="T8" fmla="*/ 312 w 312"/>
                    <a:gd name="T9" fmla="*/ 200 h 200"/>
                  </a:gdLst>
                  <a:ahLst/>
                  <a:cxnLst>
                    <a:cxn ang="0">
                      <a:pos x="T0" y="T1"/>
                    </a:cxn>
                    <a:cxn ang="0">
                      <a:pos x="T2" y="T3"/>
                    </a:cxn>
                    <a:cxn ang="0">
                      <a:pos x="T4" y="T5"/>
                    </a:cxn>
                    <a:cxn ang="0">
                      <a:pos x="T6" y="T7"/>
                    </a:cxn>
                    <a:cxn ang="0">
                      <a:pos x="T8" y="T9"/>
                    </a:cxn>
                  </a:cxnLst>
                  <a:rect l="0" t="0" r="r" b="b"/>
                  <a:pathLst>
                    <a:path w="312" h="200">
                      <a:moveTo>
                        <a:pt x="312" y="200"/>
                      </a:moveTo>
                      <a:lnTo>
                        <a:pt x="0" y="200"/>
                      </a:lnTo>
                      <a:lnTo>
                        <a:pt x="162" y="0"/>
                      </a:lnTo>
                      <a:lnTo>
                        <a:pt x="162" y="0"/>
                      </a:lnTo>
                      <a:lnTo>
                        <a:pt x="312" y="20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3" name="ï$1íde"/>
                <p:cNvSpPr/>
                <p:nvPr/>
              </p:nvSpPr>
              <p:spPr bwMode="auto">
                <a:xfrm>
                  <a:off x="7635875" y="7670254"/>
                  <a:ext cx="198438" cy="2381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4" name="iṥļîďê"/>
                <p:cNvSpPr/>
                <p:nvPr/>
              </p:nvSpPr>
              <p:spPr bwMode="auto">
                <a:xfrm>
                  <a:off x="7535863" y="7413079"/>
                  <a:ext cx="398463" cy="277813"/>
                </a:xfrm>
                <a:custGeom>
                  <a:avLst/>
                  <a:gdLst>
                    <a:gd name="T0" fmla="*/ 251 w 251"/>
                    <a:gd name="T1" fmla="*/ 175 h 175"/>
                    <a:gd name="T2" fmla="*/ 0 w 251"/>
                    <a:gd name="T3" fmla="*/ 175 h 175"/>
                    <a:gd name="T4" fmla="*/ 125 w 251"/>
                    <a:gd name="T5" fmla="*/ 0 h 175"/>
                    <a:gd name="T6" fmla="*/ 125 w 251"/>
                    <a:gd name="T7" fmla="*/ 0 h 175"/>
                    <a:gd name="T8" fmla="*/ 251 w 251"/>
                    <a:gd name="T9" fmla="*/ 175 h 175"/>
                  </a:gdLst>
                  <a:ahLst/>
                  <a:cxnLst>
                    <a:cxn ang="0">
                      <a:pos x="T0" y="T1"/>
                    </a:cxn>
                    <a:cxn ang="0">
                      <a:pos x="T2" y="T3"/>
                    </a:cxn>
                    <a:cxn ang="0">
                      <a:pos x="T4" y="T5"/>
                    </a:cxn>
                    <a:cxn ang="0">
                      <a:pos x="T6" y="T7"/>
                    </a:cxn>
                    <a:cxn ang="0">
                      <a:pos x="T8" y="T9"/>
                    </a:cxn>
                  </a:cxnLst>
                  <a:rect l="0" t="0" r="r" b="b"/>
                  <a:pathLst>
                    <a:path w="251" h="175">
                      <a:moveTo>
                        <a:pt x="251" y="175"/>
                      </a:moveTo>
                      <a:lnTo>
                        <a:pt x="0" y="175"/>
                      </a:lnTo>
                      <a:lnTo>
                        <a:pt x="125" y="0"/>
                      </a:lnTo>
                      <a:lnTo>
                        <a:pt x="125" y="0"/>
                      </a:lnTo>
                      <a:lnTo>
                        <a:pt x="251" y="1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5" name="îṥḻîḑe"/>
                <p:cNvSpPr/>
                <p:nvPr/>
              </p:nvSpPr>
              <p:spPr bwMode="auto">
                <a:xfrm>
                  <a:off x="6662738" y="5982741"/>
                  <a:ext cx="119063" cy="139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6" name="ïsļîdé"/>
                <p:cNvSpPr/>
                <p:nvPr/>
              </p:nvSpPr>
              <p:spPr bwMode="auto">
                <a:xfrm>
                  <a:off x="6602413" y="5844629"/>
                  <a:ext cx="238125" cy="138113"/>
                </a:xfrm>
                <a:custGeom>
                  <a:avLst/>
                  <a:gdLst>
                    <a:gd name="T0" fmla="*/ 150 w 150"/>
                    <a:gd name="T1" fmla="*/ 87 h 87"/>
                    <a:gd name="T2" fmla="*/ 0 w 150"/>
                    <a:gd name="T3" fmla="*/ 87 h 87"/>
                    <a:gd name="T4" fmla="*/ 75 w 150"/>
                    <a:gd name="T5" fmla="*/ 0 h 87"/>
                    <a:gd name="T6" fmla="*/ 75 w 150"/>
                    <a:gd name="T7" fmla="*/ 0 h 87"/>
                    <a:gd name="T8" fmla="*/ 150 w 150"/>
                    <a:gd name="T9" fmla="*/ 87 h 87"/>
                  </a:gdLst>
                  <a:ahLst/>
                  <a:cxnLst>
                    <a:cxn ang="0">
                      <a:pos x="T0" y="T1"/>
                    </a:cxn>
                    <a:cxn ang="0">
                      <a:pos x="T2" y="T3"/>
                    </a:cxn>
                    <a:cxn ang="0">
                      <a:pos x="T4" y="T5"/>
                    </a:cxn>
                    <a:cxn ang="0">
                      <a:pos x="T6" y="T7"/>
                    </a:cxn>
                    <a:cxn ang="0">
                      <a:pos x="T8" y="T9"/>
                    </a:cxn>
                  </a:cxnLst>
                  <a:rect l="0" t="0" r="r" b="b"/>
                  <a:pathLst>
                    <a:path w="150" h="87">
                      <a:moveTo>
                        <a:pt x="150" y="87"/>
                      </a:moveTo>
                      <a:lnTo>
                        <a:pt x="0" y="87"/>
                      </a:lnTo>
                      <a:lnTo>
                        <a:pt x="75" y="0"/>
                      </a:lnTo>
                      <a:lnTo>
                        <a:pt x="75" y="0"/>
                      </a:lnTo>
                      <a:lnTo>
                        <a:pt x="150" y="8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7" name="ïŝ1îḋé"/>
                <p:cNvSpPr/>
                <p:nvPr/>
              </p:nvSpPr>
              <p:spPr bwMode="auto">
                <a:xfrm>
                  <a:off x="6702425" y="7868691"/>
                  <a:ext cx="754063" cy="655638"/>
                </a:xfrm>
                <a:custGeom>
                  <a:avLst/>
                  <a:gdLst>
                    <a:gd name="T0" fmla="*/ 112 w 475"/>
                    <a:gd name="T1" fmla="*/ 413 h 413"/>
                    <a:gd name="T2" fmla="*/ 0 w 475"/>
                    <a:gd name="T3" fmla="*/ 275 h 413"/>
                    <a:gd name="T4" fmla="*/ 363 w 475"/>
                    <a:gd name="T5" fmla="*/ 0 h 413"/>
                    <a:gd name="T6" fmla="*/ 475 w 475"/>
                    <a:gd name="T7" fmla="*/ 138 h 413"/>
                    <a:gd name="T8" fmla="*/ 112 w 475"/>
                    <a:gd name="T9" fmla="*/ 413 h 413"/>
                  </a:gdLst>
                  <a:ahLst/>
                  <a:cxnLst>
                    <a:cxn ang="0">
                      <a:pos x="T0" y="T1"/>
                    </a:cxn>
                    <a:cxn ang="0">
                      <a:pos x="T2" y="T3"/>
                    </a:cxn>
                    <a:cxn ang="0">
                      <a:pos x="T4" y="T5"/>
                    </a:cxn>
                    <a:cxn ang="0">
                      <a:pos x="T6" y="T7"/>
                    </a:cxn>
                    <a:cxn ang="0">
                      <a:pos x="T8" y="T9"/>
                    </a:cxn>
                  </a:cxnLst>
                  <a:rect l="0" t="0" r="r" b="b"/>
                  <a:pathLst>
                    <a:path w="475" h="413">
                      <a:moveTo>
                        <a:pt x="112" y="413"/>
                      </a:moveTo>
                      <a:lnTo>
                        <a:pt x="0" y="275"/>
                      </a:lnTo>
                      <a:lnTo>
                        <a:pt x="363" y="0"/>
                      </a:lnTo>
                      <a:lnTo>
                        <a:pt x="475" y="138"/>
                      </a:lnTo>
                      <a:lnTo>
                        <a:pt x="112" y="41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8" name="iSľiḍe"/>
                <p:cNvSpPr/>
                <p:nvPr/>
              </p:nvSpPr>
              <p:spPr bwMode="auto">
                <a:xfrm>
                  <a:off x="6284913" y="5527129"/>
                  <a:ext cx="873125" cy="892175"/>
                </a:xfrm>
                <a:custGeom>
                  <a:avLst/>
                  <a:gdLst>
                    <a:gd name="T0" fmla="*/ 27 w 44"/>
                    <a:gd name="T1" fmla="*/ 3 h 45"/>
                    <a:gd name="T2" fmla="*/ 3 w 44"/>
                    <a:gd name="T3" fmla="*/ 18 h 45"/>
                    <a:gd name="T4" fmla="*/ 17 w 44"/>
                    <a:gd name="T5" fmla="*/ 42 h 45"/>
                    <a:gd name="T6" fmla="*/ 42 w 44"/>
                    <a:gd name="T7" fmla="*/ 27 h 45"/>
                    <a:gd name="T8" fmla="*/ 27 w 44"/>
                    <a:gd name="T9" fmla="*/ 3 h 45"/>
                    <a:gd name="T10" fmla="*/ 19 w 44"/>
                    <a:gd name="T11" fmla="*/ 34 h 45"/>
                    <a:gd name="T12" fmla="*/ 11 w 44"/>
                    <a:gd name="T13" fmla="*/ 20 h 45"/>
                    <a:gd name="T14" fmla="*/ 25 w 44"/>
                    <a:gd name="T15" fmla="*/ 11 h 45"/>
                    <a:gd name="T16" fmla="*/ 33 w 44"/>
                    <a:gd name="T17" fmla="*/ 25 h 45"/>
                    <a:gd name="T18" fmla="*/ 19 w 44"/>
                    <a:gd name="T19"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27" y="3"/>
                      </a:moveTo>
                      <a:cubicBezTo>
                        <a:pt x="16" y="0"/>
                        <a:pt x="5" y="7"/>
                        <a:pt x="3" y="18"/>
                      </a:cubicBezTo>
                      <a:cubicBezTo>
                        <a:pt x="0" y="29"/>
                        <a:pt x="7" y="40"/>
                        <a:pt x="17" y="42"/>
                      </a:cubicBezTo>
                      <a:cubicBezTo>
                        <a:pt x="28" y="45"/>
                        <a:pt x="39" y="38"/>
                        <a:pt x="42" y="27"/>
                      </a:cubicBezTo>
                      <a:cubicBezTo>
                        <a:pt x="44" y="17"/>
                        <a:pt x="38" y="6"/>
                        <a:pt x="27" y="3"/>
                      </a:cubicBezTo>
                      <a:close/>
                      <a:moveTo>
                        <a:pt x="19" y="34"/>
                      </a:moveTo>
                      <a:cubicBezTo>
                        <a:pt x="13" y="32"/>
                        <a:pt x="9" y="26"/>
                        <a:pt x="11" y="20"/>
                      </a:cubicBezTo>
                      <a:cubicBezTo>
                        <a:pt x="12" y="14"/>
                        <a:pt x="19" y="10"/>
                        <a:pt x="25" y="11"/>
                      </a:cubicBezTo>
                      <a:cubicBezTo>
                        <a:pt x="31" y="13"/>
                        <a:pt x="35" y="19"/>
                        <a:pt x="33" y="25"/>
                      </a:cubicBezTo>
                      <a:cubicBezTo>
                        <a:pt x="32" y="32"/>
                        <a:pt x="26" y="35"/>
                        <a:pt x="19"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grpSp>
        <p:sp>
          <p:nvSpPr>
            <p:cNvPr id="25" name="文本框 66"/>
            <p:cNvSpPr txBox="1"/>
            <p:nvPr/>
          </p:nvSpPr>
          <p:spPr>
            <a:xfrm>
              <a:off x="478088" y="3964753"/>
              <a:ext cx="2236524" cy="830997"/>
            </a:xfrm>
            <a:prstGeom prst="rect">
              <a:avLst/>
            </a:prstGeom>
            <a:noFill/>
          </p:spPr>
          <p:txBody>
            <a:bodyPr wrap="square" rtlCol="0">
              <a:spAutoFit/>
            </a:bodyPr>
            <a:lstStyle/>
            <a:p>
              <a:r>
                <a:rPr lang="zh-CN" altLang="en-US" sz="1200" dirty="0" smtClean="0"/>
                <a:t>各高校的院系、年级、专业、班级等组织机构的架构关系需由学校账号通过机构管理相关功能添加。</a:t>
              </a:r>
              <a:endParaRPr lang="zh-CN" altLang="en-US" sz="1200" dirty="0"/>
            </a:p>
          </p:txBody>
        </p:sp>
        <p:sp>
          <p:nvSpPr>
            <p:cNvPr id="26" name="文本框 67"/>
            <p:cNvSpPr txBox="1"/>
            <p:nvPr/>
          </p:nvSpPr>
          <p:spPr>
            <a:xfrm>
              <a:off x="3322056" y="3933282"/>
              <a:ext cx="2321514" cy="646331"/>
            </a:xfrm>
            <a:prstGeom prst="rect">
              <a:avLst/>
            </a:prstGeom>
            <a:noFill/>
          </p:spPr>
          <p:txBody>
            <a:bodyPr wrap="square" rtlCol="0">
              <a:spAutoFit/>
            </a:bodyPr>
            <a:lstStyle/>
            <a:p>
              <a:r>
                <a:rPr lang="zh-CN" altLang="en-US" sz="1200" dirty="0" smtClean="0"/>
                <a:t>用户管理包括：教工账户管理、学生信息管理、学生异动信息管理、任务管理四部分。</a:t>
              </a:r>
              <a:endParaRPr lang="zh-CN" altLang="en-US" sz="1200" dirty="0"/>
            </a:p>
          </p:txBody>
        </p:sp>
      </p:grpSp>
      <p:sp>
        <p:nvSpPr>
          <p:cNvPr id="39" name="double-up-arrow_56902"/>
          <p:cNvSpPr>
            <a:spLocks noChangeAspect="1"/>
          </p:cNvSpPr>
          <p:nvPr/>
        </p:nvSpPr>
        <p:spPr bwMode="auto">
          <a:xfrm>
            <a:off x="1928794" y="2928940"/>
            <a:ext cx="609685" cy="479772"/>
          </a:xfrm>
          <a:custGeom>
            <a:avLst/>
            <a:gdLst>
              <a:gd name="connsiteX0" fmla="*/ 303841 w 609471"/>
              <a:gd name="connsiteY0" fmla="*/ 263915 h 601783"/>
              <a:gd name="connsiteX1" fmla="*/ 351459 w 609471"/>
              <a:gd name="connsiteY1" fmla="*/ 280846 h 601783"/>
              <a:gd name="connsiteX2" fmla="*/ 581731 w 609471"/>
              <a:gd name="connsiteY2" fmla="*/ 468216 h 601783"/>
              <a:gd name="connsiteX3" fmla="*/ 592517 w 609471"/>
              <a:gd name="connsiteY3" fmla="*/ 574082 h 601783"/>
              <a:gd name="connsiteX4" fmla="*/ 534066 w 609471"/>
              <a:gd name="connsiteY4" fmla="*/ 601783 h 601783"/>
              <a:gd name="connsiteX5" fmla="*/ 486542 w 609471"/>
              <a:gd name="connsiteY5" fmla="*/ 584852 h 601783"/>
              <a:gd name="connsiteX6" fmla="*/ 303841 w 609471"/>
              <a:gd name="connsiteY6" fmla="*/ 436235 h 601783"/>
              <a:gd name="connsiteX7" fmla="*/ 122930 w 609471"/>
              <a:gd name="connsiteY7" fmla="*/ 583394 h 601783"/>
              <a:gd name="connsiteX8" fmla="*/ 75359 w 609471"/>
              <a:gd name="connsiteY8" fmla="*/ 600325 h 601783"/>
              <a:gd name="connsiteX9" fmla="*/ 16908 w 609471"/>
              <a:gd name="connsiteY9" fmla="*/ 572624 h 601783"/>
              <a:gd name="connsiteX10" fmla="*/ 27788 w 609471"/>
              <a:gd name="connsiteY10" fmla="*/ 466758 h 601783"/>
              <a:gd name="connsiteX11" fmla="*/ 256223 w 609471"/>
              <a:gd name="connsiteY11" fmla="*/ 280846 h 601783"/>
              <a:gd name="connsiteX12" fmla="*/ 303841 w 609471"/>
              <a:gd name="connsiteY12" fmla="*/ 263915 h 601783"/>
              <a:gd name="connsiteX13" fmla="*/ 303841 w 609471"/>
              <a:gd name="connsiteY13" fmla="*/ 0 h 601783"/>
              <a:gd name="connsiteX14" fmla="*/ 351459 w 609471"/>
              <a:gd name="connsiteY14" fmla="*/ 16931 h 601783"/>
              <a:gd name="connsiteX15" fmla="*/ 581731 w 609471"/>
              <a:gd name="connsiteY15" fmla="*/ 204301 h 601783"/>
              <a:gd name="connsiteX16" fmla="*/ 592517 w 609471"/>
              <a:gd name="connsiteY16" fmla="*/ 310167 h 601783"/>
              <a:gd name="connsiteX17" fmla="*/ 534066 w 609471"/>
              <a:gd name="connsiteY17" fmla="*/ 337868 h 601783"/>
              <a:gd name="connsiteX18" fmla="*/ 486542 w 609471"/>
              <a:gd name="connsiteY18" fmla="*/ 320937 h 601783"/>
              <a:gd name="connsiteX19" fmla="*/ 303841 w 609471"/>
              <a:gd name="connsiteY19" fmla="*/ 172320 h 601783"/>
              <a:gd name="connsiteX20" fmla="*/ 122930 w 609471"/>
              <a:gd name="connsiteY20" fmla="*/ 319479 h 601783"/>
              <a:gd name="connsiteX21" fmla="*/ 75359 w 609471"/>
              <a:gd name="connsiteY21" fmla="*/ 336410 h 601783"/>
              <a:gd name="connsiteX22" fmla="*/ 16908 w 609471"/>
              <a:gd name="connsiteY22" fmla="*/ 308709 h 601783"/>
              <a:gd name="connsiteX23" fmla="*/ 27788 w 609471"/>
              <a:gd name="connsiteY23" fmla="*/ 202796 h 601783"/>
              <a:gd name="connsiteX24" fmla="*/ 256223 w 609471"/>
              <a:gd name="connsiteY24" fmla="*/ 16931 h 601783"/>
              <a:gd name="connsiteX25" fmla="*/ 303841 w 609471"/>
              <a:gd name="connsiteY25" fmla="*/ 0 h 6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471" h="601783">
                <a:moveTo>
                  <a:pt x="303841" y="263915"/>
                </a:moveTo>
                <a:cubicBezTo>
                  <a:pt x="320727" y="263915"/>
                  <a:pt x="337612" y="269559"/>
                  <a:pt x="351459" y="280846"/>
                </a:cubicBezTo>
                <a:lnTo>
                  <a:pt x="581731" y="468216"/>
                </a:lnTo>
                <a:cubicBezTo>
                  <a:pt x="613948" y="494412"/>
                  <a:pt x="618846" y="541819"/>
                  <a:pt x="592517" y="574082"/>
                </a:cubicBezTo>
                <a:cubicBezTo>
                  <a:pt x="577634" y="592330"/>
                  <a:pt x="555921" y="601783"/>
                  <a:pt x="534066" y="601783"/>
                </a:cubicBezTo>
                <a:cubicBezTo>
                  <a:pt x="517346" y="601783"/>
                  <a:pt x="500531" y="596186"/>
                  <a:pt x="486542" y="584852"/>
                </a:cubicBezTo>
                <a:lnTo>
                  <a:pt x="303841" y="436235"/>
                </a:lnTo>
                <a:lnTo>
                  <a:pt x="122930" y="583394"/>
                </a:lnTo>
                <a:cubicBezTo>
                  <a:pt x="108989" y="594822"/>
                  <a:pt x="92080" y="600325"/>
                  <a:pt x="75359" y="600325"/>
                </a:cubicBezTo>
                <a:cubicBezTo>
                  <a:pt x="53505" y="600325"/>
                  <a:pt x="31839" y="590872"/>
                  <a:pt x="16908" y="572624"/>
                </a:cubicBezTo>
                <a:cubicBezTo>
                  <a:pt x="-9327" y="540408"/>
                  <a:pt x="-4523" y="493001"/>
                  <a:pt x="27788" y="466758"/>
                </a:cubicBezTo>
                <a:lnTo>
                  <a:pt x="256223" y="280846"/>
                </a:lnTo>
                <a:cubicBezTo>
                  <a:pt x="270071" y="269559"/>
                  <a:pt x="286956" y="263915"/>
                  <a:pt x="303841" y="263915"/>
                </a:cubicBezTo>
                <a:close/>
                <a:moveTo>
                  <a:pt x="303841" y="0"/>
                </a:moveTo>
                <a:cubicBezTo>
                  <a:pt x="320727" y="0"/>
                  <a:pt x="337612" y="5644"/>
                  <a:pt x="351459" y="16931"/>
                </a:cubicBezTo>
                <a:lnTo>
                  <a:pt x="581731" y="204301"/>
                </a:lnTo>
                <a:cubicBezTo>
                  <a:pt x="613948" y="230497"/>
                  <a:pt x="618846" y="277904"/>
                  <a:pt x="592517" y="310167"/>
                </a:cubicBezTo>
                <a:cubicBezTo>
                  <a:pt x="577634" y="328415"/>
                  <a:pt x="555921" y="337868"/>
                  <a:pt x="534066" y="337868"/>
                </a:cubicBezTo>
                <a:cubicBezTo>
                  <a:pt x="517346" y="337868"/>
                  <a:pt x="500531" y="332271"/>
                  <a:pt x="486542" y="320937"/>
                </a:cubicBezTo>
                <a:lnTo>
                  <a:pt x="303841" y="172320"/>
                </a:lnTo>
                <a:lnTo>
                  <a:pt x="122930" y="319479"/>
                </a:lnTo>
                <a:cubicBezTo>
                  <a:pt x="108989" y="330907"/>
                  <a:pt x="92080" y="336410"/>
                  <a:pt x="75359" y="336410"/>
                </a:cubicBezTo>
                <a:cubicBezTo>
                  <a:pt x="53505" y="336410"/>
                  <a:pt x="31839" y="326957"/>
                  <a:pt x="16908" y="308709"/>
                </a:cubicBezTo>
                <a:cubicBezTo>
                  <a:pt x="-9327" y="276493"/>
                  <a:pt x="-4523" y="229086"/>
                  <a:pt x="27788" y="202796"/>
                </a:cubicBezTo>
                <a:lnTo>
                  <a:pt x="256223" y="16931"/>
                </a:lnTo>
                <a:cubicBezTo>
                  <a:pt x="270071" y="5644"/>
                  <a:pt x="286956" y="0"/>
                  <a:pt x="303841" y="0"/>
                </a:cubicBezTo>
                <a:close/>
              </a:path>
            </a:pathLst>
          </a:cu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endParaRPr lang="zh-CN" altLang="en-US"/>
          </a:p>
        </p:txBody>
      </p:sp>
      <p:grpSp>
        <p:nvGrpSpPr>
          <p:cNvPr id="44" name="组合 43"/>
          <p:cNvGrpSpPr/>
          <p:nvPr/>
        </p:nvGrpSpPr>
        <p:grpSpPr>
          <a:xfrm>
            <a:off x="6000761" y="3286130"/>
            <a:ext cx="2571767" cy="1702336"/>
            <a:chOff x="6000761" y="3286709"/>
            <a:chExt cx="2571767" cy="1702336"/>
          </a:xfrm>
        </p:grpSpPr>
        <p:sp>
          <p:nvSpPr>
            <p:cNvPr id="40" name="ïŝliḋe"/>
            <p:cNvSpPr/>
            <p:nvPr/>
          </p:nvSpPr>
          <p:spPr>
            <a:xfrm rot="5400000">
              <a:off x="6667761" y="2984062"/>
              <a:ext cx="1143008" cy="2477009"/>
            </a:xfrm>
            <a:prstGeom prst="corner">
              <a:avLst>
                <a:gd name="adj1" fmla="val 16120"/>
                <a:gd name="adj2" fmla="val 16110"/>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41" name="ïṥḷîḍè"/>
            <p:cNvSpPr/>
            <p:nvPr/>
          </p:nvSpPr>
          <p:spPr>
            <a:xfrm>
              <a:off x="8120580" y="3293873"/>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42" name="iṡḷîḍè"/>
            <p:cNvSpPr/>
            <p:nvPr/>
          </p:nvSpPr>
          <p:spPr>
            <a:xfrm>
              <a:off x="6191754" y="3286709"/>
              <a:ext cx="1928826" cy="317576"/>
            </a:xfrm>
            <a:prstGeom prst="rect">
              <a:avLst/>
            </a:prstGeom>
          </p:spPr>
          <p:txBody>
            <a:bodyPr wrap="none" lIns="90000" tIns="46800" rIns="90000" bIns="46800" anchor="b" anchorCtr="0">
              <a:normAutofit/>
            </a:bodyPr>
            <a:lstStyle/>
            <a:p>
              <a:pPr algn="ctr"/>
              <a:r>
                <a:rPr lang="zh-CN" altLang="en-US" sz="1200" b="1" dirty="0" smtClean="0"/>
                <a:t>工作流程</a:t>
              </a:r>
              <a:endParaRPr lang="zh-CN" altLang="en-US" sz="1200" b="1" dirty="0"/>
            </a:p>
          </p:txBody>
        </p:sp>
        <p:sp>
          <p:nvSpPr>
            <p:cNvPr id="43" name="文本框 67"/>
            <p:cNvSpPr txBox="1"/>
            <p:nvPr/>
          </p:nvSpPr>
          <p:spPr>
            <a:xfrm>
              <a:off x="6179577" y="3790165"/>
              <a:ext cx="2392951" cy="1198880"/>
            </a:xfrm>
            <a:prstGeom prst="rect">
              <a:avLst/>
            </a:prstGeom>
            <a:noFill/>
          </p:spPr>
          <p:txBody>
            <a:bodyPr wrap="square" rtlCol="0">
              <a:spAutoFit/>
            </a:bodyPr>
            <a:lstStyle/>
            <a:p>
              <a:r>
                <a:rPr lang="zh-CN" altLang="en-US" sz="1200" dirty="0" smtClean="0"/>
                <a:t>第一步：学校导入本校组织机构；</a:t>
              </a:r>
              <a:endParaRPr lang="en-US" altLang="zh-CN" sz="1200" dirty="0" smtClean="0"/>
            </a:p>
            <a:p>
              <a:r>
                <a:rPr lang="zh-CN" altLang="en-US" sz="1200" dirty="0" smtClean="0"/>
                <a:t>第二步：</a:t>
              </a:r>
              <a:r>
                <a:rPr lang="zh-CN" altLang="en-US" sz="1200" dirty="0" smtClean="0">
                  <a:sym typeface="+mn-ea"/>
                </a:rPr>
                <a:t>学校导入学生信息；</a:t>
              </a:r>
              <a:r>
                <a:rPr lang="zh-CN" altLang="en-US" sz="1200" dirty="0" smtClean="0"/>
                <a:t>第三步：</a:t>
              </a:r>
              <a:r>
                <a:rPr lang="zh-CN" altLang="en-US" sz="1200" dirty="0" smtClean="0">
                  <a:sym typeface="+mn-ea"/>
                </a:rPr>
                <a:t>学校、院系分别导入下一级教工账户；</a:t>
              </a:r>
              <a:endParaRPr lang="en-US" altLang="zh-CN" sz="1200" dirty="0" smtClean="0"/>
            </a:p>
            <a:p>
              <a:r>
                <a:rPr lang="zh-CN" altLang="en-US" sz="1200" dirty="0" smtClean="0"/>
                <a:t>第四步：院系、辅导员各自认领所管理的院系、班级。</a:t>
              </a:r>
              <a:endParaRPr lang="zh-CN" altLang="en-US" sz="1200" dirty="0"/>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ppt_x"/>
                                          </p:val>
                                        </p:tav>
                                        <p:tav tm="100000">
                                          <p:val>
                                            <p:strVal val="#ppt_x"/>
                                          </p:val>
                                        </p:tav>
                                      </p:tavLst>
                                    </p:anim>
                                    <p:anim calcmode="lin" valueType="num">
                                      <p:cBhvr additive="base">
                                        <p:cTn id="1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ppt_x"/>
                                          </p:val>
                                        </p:tav>
                                        <p:tav tm="100000">
                                          <p:val>
                                            <p:strVal val="#ppt_x"/>
                                          </p:val>
                                        </p:tav>
                                      </p:tavLst>
                                    </p:anim>
                                    <p:anim calcmode="lin" valueType="num">
                                      <p:cBhvr additive="base">
                                        <p:cTn id="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ndows\Desktop\上线评审材料准备\组织机构\组织机构1.PNG"/>
          <p:cNvPicPr>
            <a:picLocks noChangeAspect="1" noChangeArrowheads="1"/>
          </p:cNvPicPr>
          <p:nvPr/>
        </p:nvPicPr>
        <p:blipFill>
          <a:blip r:embed="rId2"/>
          <a:stretch>
            <a:fillRect/>
          </a:stretch>
        </p:blipFill>
        <p:spPr bwMode="auto">
          <a:xfrm>
            <a:off x="500034" y="928676"/>
            <a:ext cx="8143932" cy="2060322"/>
          </a:xfrm>
          <a:prstGeom prst="rect">
            <a:avLst/>
          </a:prstGeom>
          <a:noFill/>
        </p:spPr>
      </p:pic>
      <p:sp>
        <p:nvSpPr>
          <p:cNvPr id="12" name="矩形 11"/>
          <p:cNvSpPr/>
          <p:nvPr/>
        </p:nvSpPr>
        <p:spPr>
          <a:xfrm>
            <a:off x="8072462" y="1643056"/>
            <a:ext cx="571504"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97930" y="2833733"/>
            <a:ext cx="7680845" cy="535977"/>
            <a:chOff x="497930" y="2833733"/>
            <a:chExt cx="7680845" cy="535977"/>
          </a:xfrm>
        </p:grpSpPr>
        <p:sp>
          <p:nvSpPr>
            <p:cNvPr id="13" name="back-curved-arrow_21159"/>
            <p:cNvSpPr>
              <a:spLocks noChangeAspect="1"/>
            </p:cNvSpPr>
            <p:nvPr/>
          </p:nvSpPr>
          <p:spPr bwMode="auto">
            <a:xfrm rot="10800000">
              <a:off x="497930" y="2833733"/>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14" name="文本框 11"/>
            <p:cNvSpPr txBox="1"/>
            <p:nvPr/>
          </p:nvSpPr>
          <p:spPr>
            <a:xfrm>
              <a:off x="1142976" y="3000378"/>
              <a:ext cx="7035799" cy="369332"/>
            </a:xfrm>
            <a:prstGeom prst="rect">
              <a:avLst/>
            </a:prstGeom>
            <a:noFill/>
          </p:spPr>
          <p:txBody>
            <a:bodyPr wrap="square" rtlCol="0">
              <a:spAutoFit/>
            </a:bodyPr>
            <a:lstStyle/>
            <a:p>
              <a:r>
                <a:rPr lang="zh-CN" altLang="en-US" b="1" dirty="0" smtClean="0"/>
                <a:t>新增</a:t>
              </a:r>
              <a:r>
                <a:rPr lang="zh-CN" altLang="en-US" dirty="0" smtClean="0"/>
                <a:t>：点击按钮可新增组织机构。</a:t>
              </a:r>
              <a:endParaRPr lang="en-US" altLang="zh-CN" dirty="0" smtClean="0"/>
            </a:p>
          </p:txBody>
        </p:sp>
      </p:grpSp>
      <p:grpSp>
        <p:nvGrpSpPr>
          <p:cNvPr id="24" name="组合 23"/>
          <p:cNvGrpSpPr/>
          <p:nvPr/>
        </p:nvGrpSpPr>
        <p:grpSpPr>
          <a:xfrm>
            <a:off x="500034" y="3286130"/>
            <a:ext cx="8501122" cy="535977"/>
            <a:chOff x="500034" y="3286130"/>
            <a:chExt cx="8501122" cy="535977"/>
          </a:xfrm>
        </p:grpSpPr>
        <p:sp>
          <p:nvSpPr>
            <p:cNvPr id="15" name="back-curved-arrow_21159"/>
            <p:cNvSpPr>
              <a:spLocks noChangeAspect="1"/>
            </p:cNvSpPr>
            <p:nvPr/>
          </p:nvSpPr>
          <p:spPr bwMode="auto">
            <a:xfrm rot="10800000">
              <a:off x="500034" y="3286130"/>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16" name="文本框 11"/>
            <p:cNvSpPr txBox="1"/>
            <p:nvPr/>
          </p:nvSpPr>
          <p:spPr>
            <a:xfrm>
              <a:off x="1071538" y="3452775"/>
              <a:ext cx="7929618" cy="369332"/>
            </a:xfrm>
            <a:prstGeom prst="rect">
              <a:avLst/>
            </a:prstGeom>
            <a:noFill/>
          </p:spPr>
          <p:txBody>
            <a:bodyPr wrap="square" rtlCol="0">
              <a:spAutoFit/>
            </a:bodyPr>
            <a:lstStyle/>
            <a:p>
              <a:r>
                <a:rPr lang="zh-CN" altLang="en-US" b="1" dirty="0" smtClean="0"/>
                <a:t>下载组织机构模板</a:t>
              </a:r>
              <a:r>
                <a:rPr lang="zh-CN" altLang="en-US" dirty="0" smtClean="0"/>
                <a:t>：下载模板后，按模板要求填写本学校各级组织机构名称。</a:t>
              </a:r>
              <a:endParaRPr lang="zh-CN" altLang="en-US" dirty="0"/>
            </a:p>
          </p:txBody>
        </p:sp>
      </p:grpSp>
      <p:grpSp>
        <p:nvGrpSpPr>
          <p:cNvPr id="25" name="组合 24"/>
          <p:cNvGrpSpPr/>
          <p:nvPr/>
        </p:nvGrpSpPr>
        <p:grpSpPr>
          <a:xfrm>
            <a:off x="497930" y="3690989"/>
            <a:ext cx="7680845" cy="535977"/>
            <a:chOff x="497930" y="3690989"/>
            <a:chExt cx="7680845" cy="535977"/>
          </a:xfrm>
        </p:grpSpPr>
        <p:sp>
          <p:nvSpPr>
            <p:cNvPr id="17" name="back-curved-arrow_21159"/>
            <p:cNvSpPr>
              <a:spLocks noChangeAspect="1"/>
            </p:cNvSpPr>
            <p:nvPr/>
          </p:nvSpPr>
          <p:spPr bwMode="auto">
            <a:xfrm rot="10800000">
              <a:off x="497930" y="3690989"/>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18" name="文本框 11"/>
            <p:cNvSpPr txBox="1"/>
            <p:nvPr/>
          </p:nvSpPr>
          <p:spPr>
            <a:xfrm>
              <a:off x="1142976" y="3857634"/>
              <a:ext cx="7035799" cy="369332"/>
            </a:xfrm>
            <a:prstGeom prst="rect">
              <a:avLst/>
            </a:prstGeom>
            <a:noFill/>
          </p:spPr>
          <p:txBody>
            <a:bodyPr wrap="square" rtlCol="0">
              <a:spAutoFit/>
            </a:bodyPr>
            <a:lstStyle/>
            <a:p>
              <a:r>
                <a:rPr lang="zh-CN" altLang="en-US" b="1" dirty="0" smtClean="0"/>
                <a:t>批量导入组织机构</a:t>
              </a:r>
              <a:r>
                <a:rPr lang="zh-CN" altLang="en-US" dirty="0" smtClean="0"/>
                <a:t>：选中填写完成的组织机构模板导入系统。</a:t>
              </a:r>
              <a:endParaRPr lang="zh-CN" altLang="en-US" dirty="0"/>
            </a:p>
          </p:txBody>
        </p:sp>
      </p:grpSp>
      <p:grpSp>
        <p:nvGrpSpPr>
          <p:cNvPr id="26" name="组合 25"/>
          <p:cNvGrpSpPr/>
          <p:nvPr/>
        </p:nvGrpSpPr>
        <p:grpSpPr>
          <a:xfrm>
            <a:off x="500035" y="4261585"/>
            <a:ext cx="7680845" cy="935865"/>
            <a:chOff x="500035" y="4261585"/>
            <a:chExt cx="7680845" cy="935865"/>
          </a:xfrm>
        </p:grpSpPr>
        <p:sp>
          <p:nvSpPr>
            <p:cNvPr id="20" name="back-curved-arrow_21159"/>
            <p:cNvSpPr>
              <a:spLocks noChangeAspect="1"/>
            </p:cNvSpPr>
            <p:nvPr/>
          </p:nvSpPr>
          <p:spPr bwMode="auto">
            <a:xfrm rot="10800000">
              <a:off x="500035" y="4261585"/>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21" name="文本框 11"/>
            <p:cNvSpPr txBox="1"/>
            <p:nvPr/>
          </p:nvSpPr>
          <p:spPr>
            <a:xfrm>
              <a:off x="1145081" y="4274120"/>
              <a:ext cx="7035799" cy="923330"/>
            </a:xfrm>
            <a:prstGeom prst="rect">
              <a:avLst/>
            </a:prstGeom>
            <a:noFill/>
          </p:spPr>
          <p:txBody>
            <a:bodyPr wrap="square" rtlCol="0">
              <a:spAutoFit/>
            </a:bodyPr>
            <a:lstStyle/>
            <a:p>
              <a:r>
                <a:rPr lang="zh-CN" altLang="en-US" b="1" dirty="0" smtClean="0"/>
                <a:t>编辑：</a:t>
              </a:r>
              <a:r>
                <a:rPr lang="zh-CN" altLang="en-US" dirty="0" smtClean="0"/>
                <a:t>可对系统内已有的组织机构进行维护，如更名。</a:t>
              </a:r>
              <a:endParaRPr lang="en-US" altLang="zh-CN" dirty="0" smtClean="0"/>
            </a:p>
            <a:p>
              <a:r>
                <a:rPr lang="zh-CN" altLang="en-US" b="1" dirty="0" smtClean="0"/>
                <a:t>删除：</a:t>
              </a:r>
              <a:r>
                <a:rPr lang="zh-CN" altLang="en-US" dirty="0" smtClean="0"/>
                <a:t>可删除选中的组织机构。</a:t>
              </a:r>
            </a:p>
            <a:p>
              <a:endParaRPr lang="zh-CN" altLang="en-US" dirty="0"/>
            </a:p>
          </p:txBody>
        </p:sp>
      </p:grpSp>
      <p:sp>
        <p:nvSpPr>
          <p:cNvPr id="28" name="矩形 27"/>
          <p:cNvSpPr/>
          <p:nvPr/>
        </p:nvSpPr>
        <p:spPr>
          <a:xfrm>
            <a:off x="4500562" y="1285866"/>
            <a:ext cx="428628"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000628" y="1285866"/>
            <a:ext cx="928694"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000760" y="1285866"/>
            <a:ext cx="928694"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74" name="Picture 2"/>
          <p:cNvPicPr>
            <a:picLocks noChangeAspect="1" noChangeArrowheads="1"/>
          </p:cNvPicPr>
          <p:nvPr/>
        </p:nvPicPr>
        <p:blipFill>
          <a:blip r:embed="rId3"/>
          <a:stretch>
            <a:fillRect/>
          </a:stretch>
        </p:blipFill>
        <p:spPr bwMode="auto">
          <a:xfrm>
            <a:off x="1928794" y="1142990"/>
            <a:ext cx="5274375" cy="1357322"/>
          </a:xfrm>
          <a:prstGeom prst="rect">
            <a:avLst/>
          </a:prstGeom>
          <a:noFill/>
          <a:ln w="9525">
            <a:noFill/>
            <a:miter lim="800000"/>
            <a:headEnd/>
            <a:tailEnd/>
          </a:ln>
          <a:effectLst/>
        </p:spPr>
      </p:pic>
      <p:sp>
        <p:nvSpPr>
          <p:cNvPr id="27"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5.</a:t>
            </a:r>
            <a:r>
              <a:rPr lang="zh-CN" altLang="en-US" sz="2400" b="1" dirty="0" smtClean="0">
                <a:solidFill>
                  <a:srgbClr val="2E75B6"/>
                </a:solidFill>
                <a:latin typeface="华文楷体" panose="02010600040101010101" pitchFamily="2" charset="-122"/>
                <a:ea typeface="华文楷体" panose="02010600040101010101" pitchFamily="2" charset="-122"/>
              </a:rPr>
              <a:t>基础模块（</a:t>
            </a:r>
            <a:r>
              <a:rPr lang="en-US" altLang="zh-CN" sz="2400" b="1" dirty="0" smtClean="0">
                <a:solidFill>
                  <a:srgbClr val="2E75B6"/>
                </a:solidFill>
                <a:latin typeface="华文楷体" panose="02010600040101010101" pitchFamily="2" charset="-122"/>
                <a:ea typeface="华文楷体" panose="02010600040101010101" pitchFamily="2" charset="-122"/>
              </a:rPr>
              <a:t>PC</a:t>
            </a:r>
            <a:r>
              <a:rPr lang="zh-CN" altLang="en-US" sz="2400" b="1" dirty="0" smtClean="0">
                <a:solidFill>
                  <a:srgbClr val="2E75B6"/>
                </a:solidFill>
                <a:latin typeface="华文楷体" panose="02010600040101010101" pitchFamily="2" charset="-122"/>
                <a:ea typeface="华文楷体" panose="02010600040101010101" pitchFamily="2" charset="-122"/>
              </a:rPr>
              <a:t>）</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机构管理</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pic>
        <p:nvPicPr>
          <p:cNvPr id="2051" name="Picture 3"/>
          <p:cNvPicPr>
            <a:picLocks noChangeAspect="1" noChangeArrowheads="1"/>
          </p:cNvPicPr>
          <p:nvPr/>
        </p:nvPicPr>
        <p:blipFill>
          <a:blip r:embed="rId4"/>
          <a:stretch>
            <a:fillRect/>
          </a:stretch>
        </p:blipFill>
        <p:spPr bwMode="auto">
          <a:xfrm>
            <a:off x="1714480" y="1142990"/>
            <a:ext cx="5503325" cy="1357322"/>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a:srcRect/>
          <a:stretch>
            <a:fillRect/>
          </a:stretch>
        </p:blipFill>
        <p:spPr bwMode="auto">
          <a:xfrm>
            <a:off x="3143240" y="1000114"/>
            <a:ext cx="2990850" cy="2533650"/>
          </a:xfrm>
          <a:prstGeom prst="rect">
            <a:avLst/>
          </a:prstGeom>
          <a:noFill/>
          <a:ln w="9525">
            <a:noFill/>
            <a:miter lim="800000"/>
            <a:headEnd/>
            <a:tailEnd/>
          </a:ln>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diamond(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500" fill="hold"/>
                                        <p:tgtEl>
                                          <p:spTgt spid="3074"/>
                                        </p:tgtEl>
                                        <p:attrNameLst>
                                          <p:attrName>ppt_x</p:attrName>
                                        </p:attrNameLst>
                                      </p:cBhvr>
                                      <p:tavLst>
                                        <p:tav tm="0">
                                          <p:val>
                                            <p:strVal val="#ppt_x"/>
                                          </p:val>
                                        </p:tav>
                                        <p:tav tm="100000">
                                          <p:val>
                                            <p:strVal val="#ppt_x"/>
                                          </p:val>
                                        </p:tav>
                                      </p:tavLst>
                                    </p:anim>
                                    <p:anim calcmode="lin" valueType="num">
                                      <p:cBhvr additive="base">
                                        <p:cTn id="2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1" fill="hold" nodeType="clickEffect">
                                  <p:stCondLst>
                                    <p:cond delay="0"/>
                                  </p:stCondLst>
                                  <p:childTnLst>
                                    <p:anim calcmode="lin" valueType="num">
                                      <p:cBhvr additive="base">
                                        <p:cTn id="32" dur="500"/>
                                        <p:tgtEl>
                                          <p:spTgt spid="3074"/>
                                        </p:tgtEl>
                                        <p:attrNameLst>
                                          <p:attrName>ppt_x</p:attrName>
                                        </p:attrNameLst>
                                      </p:cBhvr>
                                      <p:tavLst>
                                        <p:tav tm="0">
                                          <p:val>
                                            <p:strVal val="ppt_x"/>
                                          </p:val>
                                        </p:tav>
                                        <p:tav tm="100000">
                                          <p:val>
                                            <p:strVal val="ppt_x"/>
                                          </p:val>
                                        </p:tav>
                                      </p:tavLst>
                                    </p:anim>
                                    <p:anim calcmode="lin" valueType="num">
                                      <p:cBhvr additive="base">
                                        <p:cTn id="33" dur="500"/>
                                        <p:tgtEl>
                                          <p:spTgt spid="3074"/>
                                        </p:tgtEl>
                                        <p:attrNameLst>
                                          <p:attrName>ppt_y</p:attrName>
                                        </p:attrNameLst>
                                      </p:cBhvr>
                                      <p:tavLst>
                                        <p:tav tm="0">
                                          <p:val>
                                            <p:strVal val="ppt_y"/>
                                          </p:val>
                                        </p:tav>
                                        <p:tav tm="100000">
                                          <p:val>
                                            <p:strVal val="0-ppt_h/2"/>
                                          </p:val>
                                        </p:tav>
                                      </p:tavLst>
                                    </p:anim>
                                    <p:set>
                                      <p:cBhvr>
                                        <p:cTn id="34" dur="1" fill="hold">
                                          <p:stCondLst>
                                            <p:cond delay="499"/>
                                          </p:stCondLst>
                                        </p:cTn>
                                        <p:tgtEl>
                                          <p:spTgt spid="30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ppt_x"/>
                                          </p:val>
                                        </p:tav>
                                        <p:tav tm="100000">
                                          <p:val>
                                            <p:strVal val="#ppt_x"/>
                                          </p:val>
                                        </p:tav>
                                      </p:tavLst>
                                    </p:anim>
                                    <p:anim calcmode="lin" valueType="num">
                                      <p:cBhvr additive="base">
                                        <p:cTn id="40" dur="50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51"/>
                                        </p:tgtEl>
                                        <p:attrNameLst>
                                          <p:attrName>style.visibility</p:attrName>
                                        </p:attrNameLst>
                                      </p:cBhvr>
                                      <p:to>
                                        <p:strVal val="visible"/>
                                      </p:to>
                                    </p:set>
                                    <p:anim calcmode="lin" valueType="num">
                                      <p:cBhvr additive="base">
                                        <p:cTn id="49" dur="500" fill="hold"/>
                                        <p:tgtEl>
                                          <p:spTgt spid="2051"/>
                                        </p:tgtEl>
                                        <p:attrNameLst>
                                          <p:attrName>ppt_x</p:attrName>
                                        </p:attrNameLst>
                                      </p:cBhvr>
                                      <p:tavLst>
                                        <p:tav tm="0">
                                          <p:val>
                                            <p:strVal val="#ppt_x"/>
                                          </p:val>
                                        </p:tav>
                                        <p:tav tm="100000">
                                          <p:val>
                                            <p:strVal val="#ppt_x"/>
                                          </p:val>
                                        </p:tav>
                                      </p:tavLst>
                                    </p:anim>
                                    <p:anim calcmode="lin" valueType="num">
                                      <p:cBhvr additive="base">
                                        <p:cTn id="5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1" fill="hold" nodeType="clickEffect">
                                  <p:stCondLst>
                                    <p:cond delay="0"/>
                                  </p:stCondLst>
                                  <p:childTnLst>
                                    <p:anim calcmode="lin" valueType="num">
                                      <p:cBhvr additive="base">
                                        <p:cTn id="54" dur="500"/>
                                        <p:tgtEl>
                                          <p:spTgt spid="2051"/>
                                        </p:tgtEl>
                                        <p:attrNameLst>
                                          <p:attrName>ppt_x</p:attrName>
                                        </p:attrNameLst>
                                      </p:cBhvr>
                                      <p:tavLst>
                                        <p:tav tm="0">
                                          <p:val>
                                            <p:strVal val="ppt_x"/>
                                          </p:val>
                                        </p:tav>
                                        <p:tav tm="100000">
                                          <p:val>
                                            <p:strVal val="ppt_x"/>
                                          </p:val>
                                        </p:tav>
                                      </p:tavLst>
                                    </p:anim>
                                    <p:anim calcmode="lin" valueType="num">
                                      <p:cBhvr additive="base">
                                        <p:cTn id="55" dur="500"/>
                                        <p:tgtEl>
                                          <p:spTgt spid="2051"/>
                                        </p:tgtEl>
                                        <p:attrNameLst>
                                          <p:attrName>ppt_y</p:attrName>
                                        </p:attrNameLst>
                                      </p:cBhvr>
                                      <p:tavLst>
                                        <p:tav tm="0">
                                          <p:val>
                                            <p:strVal val="ppt_y"/>
                                          </p:val>
                                        </p:tav>
                                        <p:tav tm="100000">
                                          <p:val>
                                            <p:strVal val="0-ppt_h/2"/>
                                          </p:val>
                                        </p:tav>
                                      </p:tavLst>
                                    </p:anim>
                                    <p:set>
                                      <p:cBhvr>
                                        <p:cTn id="56" dur="1" fill="hold">
                                          <p:stCondLst>
                                            <p:cond delay="499"/>
                                          </p:stCondLst>
                                        </p:cTn>
                                        <p:tgtEl>
                                          <p:spTgt spid="205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076"/>
                                        </p:tgtEl>
                                        <p:attrNameLst>
                                          <p:attrName>style.visibility</p:attrName>
                                        </p:attrNameLst>
                                      </p:cBhvr>
                                      <p:to>
                                        <p:strVal val="visible"/>
                                      </p:to>
                                    </p:set>
                                    <p:anim calcmode="lin" valueType="num">
                                      <p:cBhvr additive="base">
                                        <p:cTn id="71" dur="500" fill="hold"/>
                                        <p:tgtEl>
                                          <p:spTgt spid="3076"/>
                                        </p:tgtEl>
                                        <p:attrNameLst>
                                          <p:attrName>ppt_x</p:attrName>
                                        </p:attrNameLst>
                                      </p:cBhvr>
                                      <p:tavLst>
                                        <p:tav tm="0">
                                          <p:val>
                                            <p:strVal val="#ppt_x"/>
                                          </p:val>
                                        </p:tav>
                                        <p:tav tm="100000">
                                          <p:val>
                                            <p:strVal val="#ppt_x"/>
                                          </p:val>
                                        </p:tav>
                                      </p:tavLst>
                                    </p:anim>
                                    <p:anim calcmode="lin" valueType="num">
                                      <p:cBhvr additive="base">
                                        <p:cTn id="7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1" fill="hold" nodeType="clickEffect">
                                  <p:stCondLst>
                                    <p:cond delay="0"/>
                                  </p:stCondLst>
                                  <p:childTnLst>
                                    <p:anim calcmode="lin" valueType="num">
                                      <p:cBhvr additive="base">
                                        <p:cTn id="76" dur="500"/>
                                        <p:tgtEl>
                                          <p:spTgt spid="3076"/>
                                        </p:tgtEl>
                                        <p:attrNameLst>
                                          <p:attrName>ppt_x</p:attrName>
                                        </p:attrNameLst>
                                      </p:cBhvr>
                                      <p:tavLst>
                                        <p:tav tm="0">
                                          <p:val>
                                            <p:strVal val="ppt_x"/>
                                          </p:val>
                                        </p:tav>
                                        <p:tav tm="100000">
                                          <p:val>
                                            <p:strVal val="ppt_x"/>
                                          </p:val>
                                        </p:tav>
                                      </p:tavLst>
                                    </p:anim>
                                    <p:anim calcmode="lin" valueType="num">
                                      <p:cBhvr additive="base">
                                        <p:cTn id="77" dur="500"/>
                                        <p:tgtEl>
                                          <p:spTgt spid="3076"/>
                                        </p:tgtEl>
                                        <p:attrNameLst>
                                          <p:attrName>ppt_y</p:attrName>
                                        </p:attrNameLst>
                                      </p:cBhvr>
                                      <p:tavLst>
                                        <p:tav tm="0">
                                          <p:val>
                                            <p:strVal val="ppt_y"/>
                                          </p:val>
                                        </p:tav>
                                        <p:tav tm="100000">
                                          <p:val>
                                            <p:strVal val="0-ppt_h/2"/>
                                          </p:val>
                                        </p:tav>
                                      </p:tavLst>
                                    </p:anim>
                                    <p:set>
                                      <p:cBhvr>
                                        <p:cTn id="78" dur="1" fill="hold">
                                          <p:stCondLst>
                                            <p:cond delay="499"/>
                                          </p:stCondLst>
                                        </p:cTn>
                                        <p:tgtEl>
                                          <p:spTgt spid="307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ppt_x"/>
                                          </p:val>
                                        </p:tav>
                                        <p:tav tm="100000">
                                          <p:val>
                                            <p:strVal val="#ppt_x"/>
                                          </p:val>
                                        </p:tav>
                                      </p:tavLst>
                                    </p:anim>
                                    <p:anim calcmode="lin" valueType="num">
                                      <p:cBhvr additive="base">
                                        <p:cTn id="84" dur="500" fill="hold"/>
                                        <p:tgtEl>
                                          <p:spTgt spid="12"/>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8" grpId="0" animBg="1"/>
      <p:bldP spid="29" grpId="0" animBg="1"/>
      <p:bldP spid="30"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497930" y="2500312"/>
            <a:ext cx="7680845" cy="812976"/>
            <a:chOff x="497930" y="2762295"/>
            <a:chExt cx="7680845" cy="812976"/>
          </a:xfrm>
        </p:grpSpPr>
        <p:sp>
          <p:nvSpPr>
            <p:cNvPr id="28" name="back-curved-arrow_21159"/>
            <p:cNvSpPr>
              <a:spLocks noChangeAspect="1"/>
            </p:cNvSpPr>
            <p:nvPr/>
          </p:nvSpPr>
          <p:spPr bwMode="auto">
            <a:xfrm rot="10800000">
              <a:off x="497930" y="2762295"/>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29" name="文本框 11"/>
            <p:cNvSpPr txBox="1"/>
            <p:nvPr/>
          </p:nvSpPr>
          <p:spPr>
            <a:xfrm>
              <a:off x="1142976" y="2928940"/>
              <a:ext cx="7035799" cy="646331"/>
            </a:xfrm>
            <a:prstGeom prst="rect">
              <a:avLst/>
            </a:prstGeom>
            <a:noFill/>
          </p:spPr>
          <p:txBody>
            <a:bodyPr wrap="square" rtlCol="0">
              <a:spAutoFit/>
            </a:bodyPr>
            <a:lstStyle/>
            <a:p>
              <a:r>
                <a:rPr lang="zh-CN" altLang="en-US" b="1" dirty="0" smtClean="0"/>
                <a:t>增加：</a:t>
              </a:r>
              <a:r>
                <a:rPr lang="zh-CN" altLang="en-US" dirty="0" smtClean="0"/>
                <a:t>点击“增加”可新增院系、辅导员账户（学校添加院系账户、院系添加辅导员账户）。</a:t>
              </a:r>
              <a:endParaRPr lang="zh-CN" altLang="en-US" dirty="0"/>
            </a:p>
          </p:txBody>
        </p:sp>
      </p:grpSp>
      <p:grpSp>
        <p:nvGrpSpPr>
          <p:cNvPr id="34" name="组合 33"/>
          <p:cNvGrpSpPr/>
          <p:nvPr/>
        </p:nvGrpSpPr>
        <p:grpSpPr>
          <a:xfrm>
            <a:off x="500034" y="3107343"/>
            <a:ext cx="7680845" cy="535977"/>
            <a:chOff x="497930" y="2762295"/>
            <a:chExt cx="7680845" cy="535977"/>
          </a:xfrm>
        </p:grpSpPr>
        <p:sp>
          <p:nvSpPr>
            <p:cNvPr id="35" name="back-curved-arrow_21159"/>
            <p:cNvSpPr>
              <a:spLocks noChangeAspect="1"/>
            </p:cNvSpPr>
            <p:nvPr/>
          </p:nvSpPr>
          <p:spPr bwMode="auto">
            <a:xfrm rot="10800000">
              <a:off x="497930" y="2762295"/>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36" name="文本框 11"/>
            <p:cNvSpPr txBox="1"/>
            <p:nvPr/>
          </p:nvSpPr>
          <p:spPr>
            <a:xfrm>
              <a:off x="1142976" y="2928940"/>
              <a:ext cx="7035799" cy="369332"/>
            </a:xfrm>
            <a:prstGeom prst="rect">
              <a:avLst/>
            </a:prstGeom>
            <a:noFill/>
          </p:spPr>
          <p:txBody>
            <a:bodyPr wrap="square" rtlCol="0">
              <a:spAutoFit/>
            </a:bodyPr>
            <a:lstStyle/>
            <a:p>
              <a:r>
                <a:rPr lang="zh-CN" altLang="en-US" b="1" dirty="0" smtClean="0"/>
                <a:t>编辑：</a:t>
              </a:r>
              <a:r>
                <a:rPr lang="zh-CN" altLang="en-US" dirty="0" smtClean="0"/>
                <a:t>点击“编辑”，可对选中的账户进行维护。</a:t>
              </a:r>
              <a:endParaRPr lang="zh-CN" altLang="en-US" dirty="0"/>
            </a:p>
          </p:txBody>
        </p:sp>
      </p:grpSp>
      <p:grpSp>
        <p:nvGrpSpPr>
          <p:cNvPr id="43" name="组合 42"/>
          <p:cNvGrpSpPr/>
          <p:nvPr/>
        </p:nvGrpSpPr>
        <p:grpSpPr>
          <a:xfrm>
            <a:off x="497930" y="3429006"/>
            <a:ext cx="7680845" cy="535977"/>
            <a:chOff x="497930" y="3690989"/>
            <a:chExt cx="7680845" cy="535977"/>
          </a:xfrm>
        </p:grpSpPr>
        <p:sp>
          <p:nvSpPr>
            <p:cNvPr id="17" name="back-curved-arrow_21159"/>
            <p:cNvSpPr>
              <a:spLocks noChangeAspect="1"/>
            </p:cNvSpPr>
            <p:nvPr/>
          </p:nvSpPr>
          <p:spPr bwMode="auto">
            <a:xfrm rot="10800000">
              <a:off x="497930" y="3690989"/>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18" name="文本框 11"/>
            <p:cNvSpPr txBox="1"/>
            <p:nvPr/>
          </p:nvSpPr>
          <p:spPr>
            <a:xfrm>
              <a:off x="1142976" y="3857634"/>
              <a:ext cx="7035799" cy="369332"/>
            </a:xfrm>
            <a:prstGeom prst="rect">
              <a:avLst/>
            </a:prstGeom>
            <a:noFill/>
          </p:spPr>
          <p:txBody>
            <a:bodyPr wrap="square" rtlCol="0">
              <a:spAutoFit/>
            </a:bodyPr>
            <a:lstStyle/>
            <a:p>
              <a:r>
                <a:rPr lang="zh-CN" altLang="en-US" b="1" dirty="0" smtClean="0"/>
                <a:t>下载教工信息表（模板）</a:t>
              </a:r>
              <a:r>
                <a:rPr lang="zh-CN" altLang="en-US" dirty="0" smtClean="0"/>
                <a:t>：下载模板后，按模板填写教工账户信息。</a:t>
              </a:r>
              <a:endParaRPr lang="zh-CN" altLang="en-US" dirty="0"/>
            </a:p>
          </p:txBody>
        </p:sp>
      </p:grpSp>
      <p:pic>
        <p:nvPicPr>
          <p:cNvPr id="2053" name="Picture 5"/>
          <p:cNvPicPr>
            <a:picLocks noChangeAspect="1" noChangeArrowheads="1"/>
          </p:cNvPicPr>
          <p:nvPr/>
        </p:nvPicPr>
        <p:blipFill>
          <a:blip r:embed="rId2"/>
          <a:srcRect/>
          <a:stretch>
            <a:fillRect/>
          </a:stretch>
        </p:blipFill>
        <p:spPr bwMode="auto">
          <a:xfrm>
            <a:off x="214282" y="1214428"/>
            <a:ext cx="8572500" cy="1409700"/>
          </a:xfrm>
          <a:prstGeom prst="rect">
            <a:avLst/>
          </a:prstGeom>
          <a:noFill/>
          <a:ln w="9525">
            <a:noFill/>
            <a:miter lim="800000"/>
            <a:headEnd/>
            <a:tailEnd/>
          </a:ln>
          <a:effectLst/>
        </p:spPr>
      </p:pic>
      <p:sp>
        <p:nvSpPr>
          <p:cNvPr id="27" name="矩形 26"/>
          <p:cNvSpPr/>
          <p:nvPr/>
        </p:nvSpPr>
        <p:spPr>
          <a:xfrm>
            <a:off x="2285984" y="1214428"/>
            <a:ext cx="64294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000364" y="1214428"/>
            <a:ext cx="64294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4286248" y="1214428"/>
            <a:ext cx="1428760"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5715008" y="1214428"/>
            <a:ext cx="1214446"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500034" y="3821723"/>
            <a:ext cx="7680845" cy="535977"/>
            <a:chOff x="497930" y="3690989"/>
            <a:chExt cx="7680845" cy="535977"/>
          </a:xfrm>
        </p:grpSpPr>
        <p:sp>
          <p:nvSpPr>
            <p:cNvPr id="48" name="back-curved-arrow_21159"/>
            <p:cNvSpPr>
              <a:spLocks noChangeAspect="1"/>
            </p:cNvSpPr>
            <p:nvPr/>
          </p:nvSpPr>
          <p:spPr bwMode="auto">
            <a:xfrm rot="10800000">
              <a:off x="497930" y="3690989"/>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49" name="文本框 11"/>
            <p:cNvSpPr txBox="1"/>
            <p:nvPr/>
          </p:nvSpPr>
          <p:spPr>
            <a:xfrm>
              <a:off x="1142976" y="3857634"/>
              <a:ext cx="7035799" cy="369332"/>
            </a:xfrm>
            <a:prstGeom prst="rect">
              <a:avLst/>
            </a:prstGeom>
            <a:noFill/>
          </p:spPr>
          <p:txBody>
            <a:bodyPr wrap="square" rtlCol="0">
              <a:spAutoFit/>
            </a:bodyPr>
            <a:lstStyle/>
            <a:p>
              <a:r>
                <a:rPr lang="zh-CN" altLang="en-US" b="1" dirty="0" smtClean="0"/>
                <a:t>导入教工信息表</a:t>
              </a:r>
              <a:r>
                <a:rPr lang="zh-CN" altLang="en-US" dirty="0" smtClean="0"/>
                <a:t>：选中填写完成的教工信息表导入教工账户。</a:t>
              </a:r>
              <a:endParaRPr lang="zh-CN" altLang="en-US" dirty="0"/>
            </a:p>
          </p:txBody>
        </p:sp>
      </p:grpSp>
      <p:grpSp>
        <p:nvGrpSpPr>
          <p:cNvPr id="50" name="组合 49"/>
          <p:cNvGrpSpPr/>
          <p:nvPr/>
        </p:nvGrpSpPr>
        <p:grpSpPr>
          <a:xfrm>
            <a:off x="463055" y="4250351"/>
            <a:ext cx="7680845" cy="812976"/>
            <a:chOff x="497930" y="3690989"/>
            <a:chExt cx="7680845" cy="812976"/>
          </a:xfrm>
        </p:grpSpPr>
        <p:sp>
          <p:nvSpPr>
            <p:cNvPr id="51" name="back-curved-arrow_21159"/>
            <p:cNvSpPr>
              <a:spLocks noChangeAspect="1"/>
            </p:cNvSpPr>
            <p:nvPr/>
          </p:nvSpPr>
          <p:spPr bwMode="auto">
            <a:xfrm rot="10800000">
              <a:off x="497930" y="3690989"/>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52" name="文本框 11"/>
            <p:cNvSpPr txBox="1"/>
            <p:nvPr/>
          </p:nvSpPr>
          <p:spPr>
            <a:xfrm>
              <a:off x="1142976" y="3857634"/>
              <a:ext cx="7035799" cy="646331"/>
            </a:xfrm>
            <a:prstGeom prst="rect">
              <a:avLst/>
            </a:prstGeom>
            <a:noFill/>
          </p:spPr>
          <p:txBody>
            <a:bodyPr wrap="square" rtlCol="0">
              <a:spAutoFit/>
            </a:bodyPr>
            <a:lstStyle/>
            <a:p>
              <a:r>
                <a:rPr lang="zh-CN" altLang="en-US" b="1" dirty="0" smtClean="0"/>
                <a:t>下载导入错误信息</a:t>
              </a:r>
              <a:r>
                <a:rPr lang="zh-CN" altLang="en-US" dirty="0" smtClean="0"/>
                <a:t>：若账户导入失败，可下载错误信息查看失败原因，修改后重新导入。</a:t>
              </a:r>
              <a:endParaRPr lang="zh-CN" altLang="en-US" dirty="0"/>
            </a:p>
          </p:txBody>
        </p:sp>
      </p:grpSp>
      <p:sp>
        <p:nvSpPr>
          <p:cNvPr id="53" name="矩形 52"/>
          <p:cNvSpPr/>
          <p:nvPr/>
        </p:nvSpPr>
        <p:spPr>
          <a:xfrm>
            <a:off x="7000892" y="1214428"/>
            <a:ext cx="1214446"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5" name="Picture 7"/>
          <p:cNvPicPr>
            <a:picLocks noChangeAspect="1" noChangeArrowheads="1"/>
          </p:cNvPicPr>
          <p:nvPr/>
        </p:nvPicPr>
        <p:blipFill>
          <a:blip r:embed="rId3"/>
          <a:stretch>
            <a:fillRect/>
          </a:stretch>
        </p:blipFill>
        <p:spPr bwMode="auto">
          <a:xfrm>
            <a:off x="357158" y="1000114"/>
            <a:ext cx="3946299" cy="2630866"/>
          </a:xfrm>
          <a:prstGeom prst="rect">
            <a:avLst/>
          </a:prstGeom>
          <a:noFill/>
          <a:ln w="9525">
            <a:noFill/>
            <a:miter lim="800000"/>
            <a:headEnd/>
            <a:tailEnd/>
          </a:ln>
          <a:effectLst/>
        </p:spPr>
      </p:pic>
      <p:sp>
        <p:nvSpPr>
          <p:cNvPr id="32"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5.</a:t>
            </a:r>
            <a:r>
              <a:rPr lang="zh-CN" altLang="en-US" sz="2400" b="1" dirty="0" smtClean="0">
                <a:solidFill>
                  <a:srgbClr val="2E75B6"/>
                </a:solidFill>
                <a:latin typeface="华文楷体" panose="02010600040101010101" pitchFamily="2" charset="-122"/>
                <a:ea typeface="华文楷体" panose="02010600040101010101" pitchFamily="2" charset="-122"/>
              </a:rPr>
              <a:t>基础模块（</a:t>
            </a:r>
            <a:r>
              <a:rPr lang="en-US" altLang="zh-CN" sz="2400" b="1" dirty="0" smtClean="0">
                <a:solidFill>
                  <a:srgbClr val="2E75B6"/>
                </a:solidFill>
                <a:latin typeface="华文楷体" panose="02010600040101010101" pitchFamily="2" charset="-122"/>
                <a:ea typeface="华文楷体" panose="02010600040101010101" pitchFamily="2" charset="-122"/>
              </a:rPr>
              <a:t>PC</a:t>
            </a:r>
            <a:r>
              <a:rPr lang="zh-CN" altLang="en-US" sz="2400" b="1" dirty="0" smtClean="0">
                <a:solidFill>
                  <a:srgbClr val="2E75B6"/>
                </a:solidFill>
                <a:latin typeface="华文楷体" panose="02010600040101010101" pitchFamily="2" charset="-122"/>
                <a:ea typeface="华文楷体" panose="02010600040101010101" pitchFamily="2" charset="-122"/>
              </a:rPr>
              <a:t>）</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教工账户管理</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pic>
        <p:nvPicPr>
          <p:cNvPr id="33" name="Picture 7"/>
          <p:cNvPicPr>
            <a:picLocks noChangeAspect="1" noChangeArrowheads="1"/>
          </p:cNvPicPr>
          <p:nvPr/>
        </p:nvPicPr>
        <p:blipFill>
          <a:blip r:embed="rId4"/>
          <a:stretch>
            <a:fillRect/>
          </a:stretch>
        </p:blipFill>
        <p:spPr bwMode="auto">
          <a:xfrm>
            <a:off x="4714876" y="1004106"/>
            <a:ext cx="3946299" cy="2622881"/>
          </a:xfrm>
          <a:prstGeom prst="rect">
            <a:avLst/>
          </a:prstGeom>
          <a:noFill/>
          <a:ln w="9525">
            <a:noFill/>
            <a:miter lim="800000"/>
            <a:headEnd/>
            <a:tailEnd/>
          </a:ln>
          <a:effectLst/>
        </p:spPr>
      </p:pic>
      <p:pic>
        <p:nvPicPr>
          <p:cNvPr id="2056" name="Picture 8"/>
          <p:cNvPicPr>
            <a:picLocks noChangeAspect="1" noChangeArrowheads="1"/>
          </p:cNvPicPr>
          <p:nvPr/>
        </p:nvPicPr>
        <p:blipFill>
          <a:blip r:embed="rId5"/>
          <a:stretch>
            <a:fillRect/>
          </a:stretch>
        </p:blipFill>
        <p:spPr bwMode="auto">
          <a:xfrm>
            <a:off x="214282" y="1142990"/>
            <a:ext cx="8649320" cy="1143008"/>
          </a:xfrm>
          <a:prstGeom prst="rect">
            <a:avLst/>
          </a:prstGeom>
          <a:noFill/>
          <a:ln w="9525">
            <a:noFill/>
            <a:miter lim="800000"/>
            <a:headEnd/>
            <a:tailEnd/>
          </a:ln>
          <a:effectLst/>
        </p:spPr>
      </p:pic>
      <p:pic>
        <p:nvPicPr>
          <p:cNvPr id="2057" name="Picture 9"/>
          <p:cNvPicPr>
            <a:picLocks noChangeAspect="1" noChangeArrowheads="1"/>
          </p:cNvPicPr>
          <p:nvPr/>
        </p:nvPicPr>
        <p:blipFill>
          <a:blip r:embed="rId6"/>
          <a:srcRect/>
          <a:stretch>
            <a:fillRect/>
          </a:stretch>
        </p:blipFill>
        <p:spPr bwMode="auto">
          <a:xfrm>
            <a:off x="3214678" y="1000114"/>
            <a:ext cx="2990850" cy="2524125"/>
          </a:xfrm>
          <a:prstGeom prst="rect">
            <a:avLst/>
          </a:prstGeom>
          <a:noFill/>
          <a:ln w="9525">
            <a:noFill/>
            <a:miter lim="800000"/>
            <a:headEnd/>
            <a:tailEnd/>
          </a:ln>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ox(in)">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5"/>
                                        </p:tgtEl>
                                        <p:attrNameLst>
                                          <p:attrName>style.visibility</p:attrName>
                                        </p:attrNameLst>
                                      </p:cBhvr>
                                      <p:to>
                                        <p:strVal val="visible"/>
                                      </p:to>
                                    </p:set>
                                    <p:anim calcmode="lin" valueType="num">
                                      <p:cBhvr additive="base">
                                        <p:cTn id="27" dur="500" fill="hold"/>
                                        <p:tgtEl>
                                          <p:spTgt spid="2055"/>
                                        </p:tgtEl>
                                        <p:attrNameLst>
                                          <p:attrName>ppt_x</p:attrName>
                                        </p:attrNameLst>
                                      </p:cBhvr>
                                      <p:tavLst>
                                        <p:tav tm="0">
                                          <p:val>
                                            <p:strVal val="#ppt_x"/>
                                          </p:val>
                                        </p:tav>
                                        <p:tav tm="100000">
                                          <p:val>
                                            <p:strVal val="#ppt_x"/>
                                          </p:val>
                                        </p:tav>
                                      </p:tavLst>
                                    </p:anim>
                                    <p:anim calcmode="lin" valueType="num">
                                      <p:cBhvr additive="base">
                                        <p:cTn id="2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1" fill="hold" nodeType="clickEffect">
                                  <p:stCondLst>
                                    <p:cond delay="0"/>
                                  </p:stCondLst>
                                  <p:childTnLst>
                                    <p:anim calcmode="lin" valueType="num">
                                      <p:cBhvr additive="base">
                                        <p:cTn id="38" dur="500"/>
                                        <p:tgtEl>
                                          <p:spTgt spid="2055"/>
                                        </p:tgtEl>
                                        <p:attrNameLst>
                                          <p:attrName>ppt_x</p:attrName>
                                        </p:attrNameLst>
                                      </p:cBhvr>
                                      <p:tavLst>
                                        <p:tav tm="0">
                                          <p:val>
                                            <p:strVal val="ppt_x"/>
                                          </p:val>
                                        </p:tav>
                                        <p:tav tm="100000">
                                          <p:val>
                                            <p:strVal val="ppt_x"/>
                                          </p:val>
                                        </p:tav>
                                      </p:tavLst>
                                    </p:anim>
                                    <p:anim calcmode="lin" valueType="num">
                                      <p:cBhvr additive="base">
                                        <p:cTn id="39" dur="500"/>
                                        <p:tgtEl>
                                          <p:spTgt spid="2055"/>
                                        </p:tgtEl>
                                        <p:attrNameLst>
                                          <p:attrName>ppt_y</p:attrName>
                                        </p:attrNameLst>
                                      </p:cBhvr>
                                      <p:tavLst>
                                        <p:tav tm="0">
                                          <p:val>
                                            <p:strVal val="ppt_y"/>
                                          </p:val>
                                        </p:tav>
                                        <p:tav tm="100000">
                                          <p:val>
                                            <p:strVal val="0-ppt_h/2"/>
                                          </p:val>
                                        </p:tav>
                                      </p:tavLst>
                                    </p:anim>
                                    <p:set>
                                      <p:cBhvr>
                                        <p:cTn id="40" dur="1" fill="hold">
                                          <p:stCondLst>
                                            <p:cond delay="499"/>
                                          </p:stCondLst>
                                        </p:cTn>
                                        <p:tgtEl>
                                          <p:spTgt spid="2055"/>
                                        </p:tgtEl>
                                        <p:attrNameLst>
                                          <p:attrName>style.visibility</p:attrName>
                                        </p:attrNameLst>
                                      </p:cBhvr>
                                      <p:to>
                                        <p:strVal val="hidden"/>
                                      </p:to>
                                    </p:set>
                                  </p:childTnLst>
                                </p:cTn>
                              </p:par>
                              <p:par>
                                <p:cTn id="41" presetID="2" presetClass="exit" presetSubtype="1" fill="hold" nodeType="withEffect">
                                  <p:stCondLst>
                                    <p:cond delay="0"/>
                                  </p:stCondLst>
                                  <p:childTnLst>
                                    <p:anim calcmode="lin" valueType="num">
                                      <p:cBhvr additive="base">
                                        <p:cTn id="42" dur="500"/>
                                        <p:tgtEl>
                                          <p:spTgt spid="33"/>
                                        </p:tgtEl>
                                        <p:attrNameLst>
                                          <p:attrName>ppt_x</p:attrName>
                                        </p:attrNameLst>
                                      </p:cBhvr>
                                      <p:tavLst>
                                        <p:tav tm="0">
                                          <p:val>
                                            <p:strVal val="ppt_x"/>
                                          </p:val>
                                        </p:tav>
                                        <p:tav tm="100000">
                                          <p:val>
                                            <p:strVal val="ppt_x"/>
                                          </p:val>
                                        </p:tav>
                                      </p:tavLst>
                                    </p:anim>
                                    <p:anim calcmode="lin" valueType="num">
                                      <p:cBhvr additive="base">
                                        <p:cTn id="43" dur="500"/>
                                        <p:tgtEl>
                                          <p:spTgt spid="33"/>
                                        </p:tgtEl>
                                        <p:attrNameLst>
                                          <p:attrName>ppt_y</p:attrName>
                                        </p:attrNameLst>
                                      </p:cBhvr>
                                      <p:tavLst>
                                        <p:tav tm="0">
                                          <p:val>
                                            <p:strVal val="ppt_y"/>
                                          </p:val>
                                        </p:tav>
                                        <p:tav tm="100000">
                                          <p:val>
                                            <p:strVal val="0-ppt_h/2"/>
                                          </p:val>
                                        </p:tav>
                                      </p:tavLst>
                                    </p:anim>
                                    <p:set>
                                      <p:cBhvr>
                                        <p:cTn id="44" dur="1" fill="hold">
                                          <p:stCondLst>
                                            <p:cond delay="499"/>
                                          </p:stCondLst>
                                        </p:cTn>
                                        <p:tgtEl>
                                          <p:spTgt spid="3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500" fill="hold"/>
                                        <p:tgtEl>
                                          <p:spTgt spid="40"/>
                                        </p:tgtEl>
                                        <p:attrNameLst>
                                          <p:attrName>ppt_x</p:attrName>
                                        </p:attrNameLst>
                                      </p:cBhvr>
                                      <p:tavLst>
                                        <p:tav tm="0">
                                          <p:val>
                                            <p:strVal val="#ppt_x"/>
                                          </p:val>
                                        </p:tav>
                                        <p:tav tm="100000">
                                          <p:val>
                                            <p:strVal val="#ppt_x"/>
                                          </p:val>
                                        </p:tav>
                                      </p:tavLst>
                                    </p:anim>
                                    <p:anim calcmode="lin" valueType="num">
                                      <p:cBhvr additive="base">
                                        <p:cTn id="50" dur="50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ppt_x"/>
                                          </p:val>
                                        </p:tav>
                                        <p:tav tm="100000">
                                          <p:val>
                                            <p:strVal val="#ppt_x"/>
                                          </p:val>
                                        </p:tav>
                                      </p:tavLst>
                                    </p:anim>
                                    <p:anim calcmode="lin" valueType="num">
                                      <p:cBhvr additive="base">
                                        <p:cTn id="60" dur="500" fill="hold"/>
                                        <p:tgtEl>
                                          <p:spTgt spid="4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2056"/>
                                        </p:tgtEl>
                                        <p:attrNameLst>
                                          <p:attrName>style.visibility</p:attrName>
                                        </p:attrNameLst>
                                      </p:cBhvr>
                                      <p:to>
                                        <p:strVal val="visible"/>
                                      </p:to>
                                    </p:set>
                                    <p:anim calcmode="lin" valueType="num">
                                      <p:cBhvr additive="base">
                                        <p:cTn id="69" dur="500" fill="hold"/>
                                        <p:tgtEl>
                                          <p:spTgt spid="2056"/>
                                        </p:tgtEl>
                                        <p:attrNameLst>
                                          <p:attrName>ppt_x</p:attrName>
                                        </p:attrNameLst>
                                      </p:cBhvr>
                                      <p:tavLst>
                                        <p:tav tm="0">
                                          <p:val>
                                            <p:strVal val="#ppt_x"/>
                                          </p:val>
                                        </p:tav>
                                        <p:tav tm="100000">
                                          <p:val>
                                            <p:strVal val="#ppt_x"/>
                                          </p:val>
                                        </p:tav>
                                      </p:tavLst>
                                    </p:anim>
                                    <p:anim calcmode="lin" valueType="num">
                                      <p:cBhvr additive="base">
                                        <p:cTn id="70"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1" fill="hold" nodeType="clickEffect">
                                  <p:stCondLst>
                                    <p:cond delay="0"/>
                                  </p:stCondLst>
                                  <p:childTnLst>
                                    <p:anim calcmode="lin" valueType="num">
                                      <p:cBhvr additive="base">
                                        <p:cTn id="74" dur="500"/>
                                        <p:tgtEl>
                                          <p:spTgt spid="2056"/>
                                        </p:tgtEl>
                                        <p:attrNameLst>
                                          <p:attrName>ppt_x</p:attrName>
                                        </p:attrNameLst>
                                      </p:cBhvr>
                                      <p:tavLst>
                                        <p:tav tm="0">
                                          <p:val>
                                            <p:strVal val="ppt_x"/>
                                          </p:val>
                                        </p:tav>
                                        <p:tav tm="100000">
                                          <p:val>
                                            <p:strVal val="ppt_x"/>
                                          </p:val>
                                        </p:tav>
                                      </p:tavLst>
                                    </p:anim>
                                    <p:anim calcmode="lin" valueType="num">
                                      <p:cBhvr additive="base">
                                        <p:cTn id="75" dur="500"/>
                                        <p:tgtEl>
                                          <p:spTgt spid="2056"/>
                                        </p:tgtEl>
                                        <p:attrNameLst>
                                          <p:attrName>ppt_y</p:attrName>
                                        </p:attrNameLst>
                                      </p:cBhvr>
                                      <p:tavLst>
                                        <p:tav tm="0">
                                          <p:val>
                                            <p:strVal val="ppt_y"/>
                                          </p:val>
                                        </p:tav>
                                        <p:tav tm="100000">
                                          <p:val>
                                            <p:strVal val="0-ppt_h/2"/>
                                          </p:val>
                                        </p:tav>
                                      </p:tavLst>
                                    </p:anim>
                                    <p:set>
                                      <p:cBhvr>
                                        <p:cTn id="76" dur="1" fill="hold">
                                          <p:stCondLst>
                                            <p:cond delay="499"/>
                                          </p:stCondLst>
                                        </p:cTn>
                                        <p:tgtEl>
                                          <p:spTgt spid="2056"/>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fill="hold"/>
                                        <p:tgtEl>
                                          <p:spTgt spid="45"/>
                                        </p:tgtEl>
                                        <p:attrNameLst>
                                          <p:attrName>ppt_x</p:attrName>
                                        </p:attrNameLst>
                                      </p:cBhvr>
                                      <p:tavLst>
                                        <p:tav tm="0">
                                          <p:val>
                                            <p:strVal val="#ppt_x"/>
                                          </p:val>
                                        </p:tav>
                                        <p:tav tm="100000">
                                          <p:val>
                                            <p:strVal val="#ppt_x"/>
                                          </p:val>
                                        </p:tav>
                                      </p:tavLst>
                                    </p:anim>
                                    <p:anim calcmode="lin" valueType="num">
                                      <p:cBhvr additive="base">
                                        <p:cTn id="82" dur="500" fill="hold"/>
                                        <p:tgtEl>
                                          <p:spTgt spid="45"/>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fill="hold"/>
                                        <p:tgtEl>
                                          <p:spTgt spid="47"/>
                                        </p:tgtEl>
                                        <p:attrNameLst>
                                          <p:attrName>ppt_x</p:attrName>
                                        </p:attrNameLst>
                                      </p:cBhvr>
                                      <p:tavLst>
                                        <p:tav tm="0">
                                          <p:val>
                                            <p:strVal val="#ppt_x"/>
                                          </p:val>
                                        </p:tav>
                                        <p:tav tm="100000">
                                          <p:val>
                                            <p:strVal val="#ppt_x"/>
                                          </p:val>
                                        </p:tav>
                                      </p:tavLst>
                                    </p:anim>
                                    <p:anim calcmode="lin" valueType="num">
                                      <p:cBhvr additive="base">
                                        <p:cTn id="8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057"/>
                                        </p:tgtEl>
                                        <p:attrNameLst>
                                          <p:attrName>style.visibility</p:attrName>
                                        </p:attrNameLst>
                                      </p:cBhvr>
                                      <p:to>
                                        <p:strVal val="visible"/>
                                      </p:to>
                                    </p:set>
                                    <p:anim calcmode="lin" valueType="num">
                                      <p:cBhvr additive="base">
                                        <p:cTn id="91" dur="500" fill="hold"/>
                                        <p:tgtEl>
                                          <p:spTgt spid="2057"/>
                                        </p:tgtEl>
                                        <p:attrNameLst>
                                          <p:attrName>ppt_x</p:attrName>
                                        </p:attrNameLst>
                                      </p:cBhvr>
                                      <p:tavLst>
                                        <p:tav tm="0">
                                          <p:val>
                                            <p:strVal val="#ppt_x"/>
                                          </p:val>
                                        </p:tav>
                                        <p:tav tm="100000">
                                          <p:val>
                                            <p:strVal val="#ppt_x"/>
                                          </p:val>
                                        </p:tav>
                                      </p:tavLst>
                                    </p:anim>
                                    <p:anim calcmode="lin" valueType="num">
                                      <p:cBhvr additive="base">
                                        <p:cTn id="92"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xit" presetSubtype="1" fill="hold" nodeType="clickEffect">
                                  <p:stCondLst>
                                    <p:cond delay="0"/>
                                  </p:stCondLst>
                                  <p:childTnLst>
                                    <p:anim calcmode="lin" valueType="num">
                                      <p:cBhvr additive="base">
                                        <p:cTn id="96" dur="500"/>
                                        <p:tgtEl>
                                          <p:spTgt spid="2057"/>
                                        </p:tgtEl>
                                        <p:attrNameLst>
                                          <p:attrName>ppt_x</p:attrName>
                                        </p:attrNameLst>
                                      </p:cBhvr>
                                      <p:tavLst>
                                        <p:tav tm="0">
                                          <p:val>
                                            <p:strVal val="ppt_x"/>
                                          </p:val>
                                        </p:tav>
                                        <p:tav tm="100000">
                                          <p:val>
                                            <p:strVal val="ppt_x"/>
                                          </p:val>
                                        </p:tav>
                                      </p:tavLst>
                                    </p:anim>
                                    <p:anim calcmode="lin" valueType="num">
                                      <p:cBhvr additive="base">
                                        <p:cTn id="97" dur="500"/>
                                        <p:tgtEl>
                                          <p:spTgt spid="2057"/>
                                        </p:tgtEl>
                                        <p:attrNameLst>
                                          <p:attrName>ppt_y</p:attrName>
                                        </p:attrNameLst>
                                      </p:cBhvr>
                                      <p:tavLst>
                                        <p:tav tm="0">
                                          <p:val>
                                            <p:strVal val="ppt_y"/>
                                          </p:val>
                                        </p:tav>
                                        <p:tav tm="100000">
                                          <p:val>
                                            <p:strVal val="0-ppt_h/2"/>
                                          </p:val>
                                        </p:tav>
                                      </p:tavLst>
                                    </p:anim>
                                    <p:set>
                                      <p:cBhvr>
                                        <p:cTn id="98" dur="1" fill="hold">
                                          <p:stCondLst>
                                            <p:cond delay="499"/>
                                          </p:stCondLst>
                                        </p:cTn>
                                        <p:tgtEl>
                                          <p:spTgt spid="2057"/>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500" fill="hold"/>
                                        <p:tgtEl>
                                          <p:spTgt spid="50"/>
                                        </p:tgtEl>
                                        <p:attrNameLst>
                                          <p:attrName>ppt_x</p:attrName>
                                        </p:attrNameLst>
                                      </p:cBhvr>
                                      <p:tavLst>
                                        <p:tav tm="0">
                                          <p:val>
                                            <p:strVal val="#ppt_x"/>
                                          </p:val>
                                        </p:tav>
                                        <p:tav tm="100000">
                                          <p:val>
                                            <p:strVal val="#ppt_x"/>
                                          </p:val>
                                        </p:tav>
                                      </p:tavLst>
                                    </p:anim>
                                    <p:anim calcmode="lin" valueType="num">
                                      <p:cBhvr additive="base">
                                        <p:cTn id="10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0" grpId="0" animBg="1"/>
      <p:bldP spid="42" grpId="0" animBg="1"/>
      <p:bldP spid="45" grpId="0" animBg="1"/>
      <p:bldP spid="53"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57224" y="3400204"/>
            <a:ext cx="7786742" cy="1353185"/>
          </a:xfrm>
          <a:prstGeom prst="rect">
            <a:avLst/>
          </a:prstGeom>
          <a:noFill/>
        </p:spPr>
        <p:txBody>
          <a:bodyPr wrap="square" rtlCol="0">
            <a:spAutoFit/>
          </a:bodyPr>
          <a:lstStyle/>
          <a:p>
            <a:r>
              <a:rPr lang="zh-CN" altLang="en-US" b="1" dirty="0" smtClean="0"/>
              <a:t>账户登录：</a:t>
            </a:r>
            <a:endParaRPr lang="en-US" altLang="zh-CN" b="1" dirty="0" smtClean="0"/>
          </a:p>
          <a:p>
            <a:r>
              <a:rPr lang="en-US" altLang="zh-CN" sz="1600" dirty="0" smtClean="0"/>
              <a:t>1.</a:t>
            </a:r>
            <a:r>
              <a:rPr lang="zh-CN" altLang="en-US" sz="1600" dirty="0" smtClean="0"/>
              <a:t>学校账号由省级账号统一开通；院系账号由学校开通，辅导员账号由院系开通。</a:t>
            </a:r>
            <a:endParaRPr lang="en-US" altLang="zh-CN" sz="1600" dirty="0" smtClean="0"/>
          </a:p>
          <a:p>
            <a:r>
              <a:rPr lang="en-US" altLang="zh-CN" sz="1600" dirty="0" smtClean="0"/>
              <a:t>2.</a:t>
            </a:r>
            <a:r>
              <a:rPr lang="zh-CN" altLang="en-US" sz="1600" dirty="0" smtClean="0"/>
              <a:t>输入用户标识（登录名）、密码、短信验证码完成登录。</a:t>
            </a:r>
            <a:endParaRPr lang="en-US" altLang="zh-CN" sz="1600" dirty="0" smtClean="0"/>
          </a:p>
          <a:p>
            <a:r>
              <a:rPr lang="en-US" altLang="zh-CN" sz="1600" dirty="0" smtClean="0"/>
              <a:t>3.</a:t>
            </a:r>
            <a:r>
              <a:rPr lang="zh-CN" altLang="en-US" sz="1600" dirty="0" smtClean="0"/>
              <a:t>初始密码会发送到手机，请区分大小写。</a:t>
            </a:r>
            <a:endParaRPr lang="en-US" altLang="zh-CN" sz="1600" dirty="0" smtClean="0"/>
          </a:p>
          <a:p>
            <a:r>
              <a:rPr lang="en-US" altLang="zh-CN" sz="1600" dirty="0" smtClean="0"/>
              <a:t>4.</a:t>
            </a:r>
            <a:r>
              <a:rPr lang="zh-CN" altLang="en-US" sz="1600" dirty="0" smtClean="0"/>
              <a:t>所有账户首次登录后强制修改新密码。</a:t>
            </a:r>
            <a:endParaRPr lang="zh-CN" altLang="en-US" sz="1600" dirty="0"/>
          </a:p>
        </p:txBody>
      </p:sp>
      <p:pic>
        <p:nvPicPr>
          <p:cNvPr id="5" name="Picture 2" descr="C:\Users\windows\Desktop\上线评审材料准备\APP端截图\后台登录.PNG"/>
          <p:cNvPicPr>
            <a:picLocks noChangeAspect="1" noChangeArrowheads="1"/>
          </p:cNvPicPr>
          <p:nvPr>
            <p:custDataLst>
              <p:tags r:id="rId1"/>
            </p:custDataLst>
          </p:nvPr>
        </p:nvPicPr>
        <p:blipFill>
          <a:blip r:embed="rId4"/>
          <a:stretch>
            <a:fillRect/>
          </a:stretch>
        </p:blipFill>
        <p:spPr bwMode="auto">
          <a:xfrm>
            <a:off x="5236373" y="1000114"/>
            <a:ext cx="2836089" cy="2357454"/>
          </a:xfrm>
          <a:prstGeom prst="rect">
            <a:avLst/>
          </a:prstGeom>
          <a:noFill/>
        </p:spPr>
      </p:pic>
      <p:sp>
        <p:nvSpPr>
          <p:cNvPr id="7" name="up-right-arrow_56916"/>
          <p:cNvSpPr>
            <a:spLocks noChangeAspect="1"/>
          </p:cNvSpPr>
          <p:nvPr/>
        </p:nvSpPr>
        <p:spPr bwMode="auto">
          <a:xfrm rot="2613119">
            <a:off x="3901954" y="1833740"/>
            <a:ext cx="913754" cy="901797"/>
          </a:xfrm>
          <a:custGeom>
            <a:avLst/>
            <a:gdLst>
              <a:gd name="T0" fmla="*/ 1756 w 13054"/>
              <a:gd name="T1" fmla="*/ 12900 h 12900"/>
              <a:gd name="T2" fmla="*/ 624 w 13054"/>
              <a:gd name="T3" fmla="*/ 12432 h 12900"/>
              <a:gd name="T4" fmla="*/ 624 w 13054"/>
              <a:gd name="T5" fmla="*/ 10168 h 12900"/>
              <a:gd name="T6" fmla="*/ 7592 w 13054"/>
              <a:gd name="T7" fmla="*/ 3200 h 12900"/>
              <a:gd name="T8" fmla="*/ 4516 w 13054"/>
              <a:gd name="T9" fmla="*/ 3200 h 12900"/>
              <a:gd name="T10" fmla="*/ 2916 w 13054"/>
              <a:gd name="T11" fmla="*/ 1600 h 12900"/>
              <a:gd name="T12" fmla="*/ 4516 w 13054"/>
              <a:gd name="T13" fmla="*/ 0 h 12900"/>
              <a:gd name="T14" fmla="*/ 11455 w 13054"/>
              <a:gd name="T15" fmla="*/ 0 h 12900"/>
              <a:gd name="T16" fmla="*/ 11458 w 13054"/>
              <a:gd name="T17" fmla="*/ 0 h 12900"/>
              <a:gd name="T18" fmla="*/ 12216 w 13054"/>
              <a:gd name="T19" fmla="*/ 192 h 12900"/>
              <a:gd name="T20" fmla="*/ 12218 w 13054"/>
              <a:gd name="T21" fmla="*/ 193 h 12900"/>
              <a:gd name="T22" fmla="*/ 12887 w 13054"/>
              <a:gd name="T23" fmla="*/ 888 h 12900"/>
              <a:gd name="T24" fmla="*/ 13054 w 13054"/>
              <a:gd name="T25" fmla="*/ 1600 h 12900"/>
              <a:gd name="T26" fmla="*/ 13054 w 13054"/>
              <a:gd name="T27" fmla="*/ 8539 h 12900"/>
              <a:gd name="T28" fmla="*/ 11454 w 13054"/>
              <a:gd name="T29" fmla="*/ 10139 h 12900"/>
              <a:gd name="T30" fmla="*/ 9854 w 13054"/>
              <a:gd name="T31" fmla="*/ 8539 h 12900"/>
              <a:gd name="T32" fmla="*/ 9854 w 13054"/>
              <a:gd name="T33" fmla="*/ 5463 h 12900"/>
              <a:gd name="T34" fmla="*/ 2887 w 13054"/>
              <a:gd name="T35" fmla="*/ 12431 h 12900"/>
              <a:gd name="T36" fmla="*/ 1756 w 13054"/>
              <a:gd name="T37" fmla="*/ 12900 h 1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54" h="12900">
                <a:moveTo>
                  <a:pt x="1756" y="12900"/>
                </a:moveTo>
                <a:cubicBezTo>
                  <a:pt x="1347" y="12900"/>
                  <a:pt x="938" y="12744"/>
                  <a:pt x="624" y="12432"/>
                </a:cubicBezTo>
                <a:cubicBezTo>
                  <a:pt x="0" y="11807"/>
                  <a:pt x="0" y="10793"/>
                  <a:pt x="624" y="10168"/>
                </a:cubicBezTo>
                <a:lnTo>
                  <a:pt x="7592" y="3200"/>
                </a:lnTo>
                <a:lnTo>
                  <a:pt x="4516" y="3200"/>
                </a:lnTo>
                <a:cubicBezTo>
                  <a:pt x="3632" y="3200"/>
                  <a:pt x="2916" y="2484"/>
                  <a:pt x="2916" y="1600"/>
                </a:cubicBezTo>
                <a:cubicBezTo>
                  <a:pt x="2916" y="716"/>
                  <a:pt x="3632" y="0"/>
                  <a:pt x="4516" y="0"/>
                </a:cubicBezTo>
                <a:lnTo>
                  <a:pt x="11455" y="0"/>
                </a:lnTo>
                <a:lnTo>
                  <a:pt x="11458" y="0"/>
                </a:lnTo>
                <a:cubicBezTo>
                  <a:pt x="11722" y="0"/>
                  <a:pt x="11984" y="67"/>
                  <a:pt x="12216" y="192"/>
                </a:cubicBezTo>
                <a:cubicBezTo>
                  <a:pt x="12216" y="192"/>
                  <a:pt x="12218" y="192"/>
                  <a:pt x="12218" y="193"/>
                </a:cubicBezTo>
                <a:cubicBezTo>
                  <a:pt x="12506" y="351"/>
                  <a:pt x="12740" y="595"/>
                  <a:pt x="12887" y="888"/>
                </a:cubicBezTo>
                <a:cubicBezTo>
                  <a:pt x="12998" y="1108"/>
                  <a:pt x="13054" y="1355"/>
                  <a:pt x="13054" y="1600"/>
                </a:cubicBezTo>
                <a:lnTo>
                  <a:pt x="13054" y="8539"/>
                </a:lnTo>
                <a:cubicBezTo>
                  <a:pt x="13054" y="9423"/>
                  <a:pt x="12338" y="10139"/>
                  <a:pt x="11454" y="10139"/>
                </a:cubicBezTo>
                <a:cubicBezTo>
                  <a:pt x="10570" y="10139"/>
                  <a:pt x="9854" y="9423"/>
                  <a:pt x="9854" y="8539"/>
                </a:cubicBezTo>
                <a:lnTo>
                  <a:pt x="9854" y="5463"/>
                </a:lnTo>
                <a:lnTo>
                  <a:pt x="2887" y="12431"/>
                </a:lnTo>
                <a:cubicBezTo>
                  <a:pt x="2575" y="12744"/>
                  <a:pt x="2166" y="12900"/>
                  <a:pt x="1756" y="12900"/>
                </a:cubicBezTo>
                <a:close/>
              </a:path>
            </a:pathLst>
          </a:custGeom>
          <a:solidFill>
            <a:schemeClr val="accent1"/>
          </a:solidFill>
          <a:ln>
            <a:noFill/>
          </a:ln>
        </p:spPr>
        <p:txBody>
          <a:bodyPr/>
          <a:lstStyle/>
          <a:p>
            <a:endParaRPr lang="zh-CN" altLang="en-US" dirty="0"/>
          </a:p>
        </p:txBody>
      </p:sp>
      <p:sp>
        <p:nvSpPr>
          <p:cNvPr id="9"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5.</a:t>
            </a:r>
            <a:r>
              <a:rPr lang="zh-CN" altLang="en-US" sz="2400" b="1" dirty="0" smtClean="0">
                <a:solidFill>
                  <a:srgbClr val="2E75B6"/>
                </a:solidFill>
                <a:latin typeface="华文楷体" panose="02010600040101010101" pitchFamily="2" charset="-122"/>
                <a:ea typeface="华文楷体" panose="02010600040101010101" pitchFamily="2" charset="-122"/>
              </a:rPr>
              <a:t>基础模块（</a:t>
            </a:r>
            <a:r>
              <a:rPr lang="en-US" altLang="zh-CN" sz="2400" b="1" dirty="0" smtClean="0">
                <a:solidFill>
                  <a:srgbClr val="2E75B6"/>
                </a:solidFill>
                <a:latin typeface="华文楷体" panose="02010600040101010101" pitchFamily="2" charset="-122"/>
                <a:ea typeface="华文楷体" panose="02010600040101010101" pitchFamily="2" charset="-122"/>
              </a:rPr>
              <a:t>PC</a:t>
            </a:r>
            <a:r>
              <a:rPr lang="zh-CN" altLang="en-US" sz="2400" b="1" dirty="0" smtClean="0">
                <a:solidFill>
                  <a:srgbClr val="2E75B6"/>
                </a:solidFill>
                <a:latin typeface="华文楷体" panose="02010600040101010101" pitchFamily="2" charset="-122"/>
                <a:ea typeface="华文楷体" panose="02010600040101010101" pitchFamily="2" charset="-122"/>
              </a:rPr>
              <a:t>）</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账户登录</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pic>
        <p:nvPicPr>
          <p:cNvPr id="3" name="图片 2"/>
          <p:cNvPicPr>
            <a:picLocks noChangeAspect="1"/>
          </p:cNvPicPr>
          <p:nvPr>
            <p:custDataLst>
              <p:tags r:id="rId2"/>
            </p:custDataLst>
          </p:nvPr>
        </p:nvPicPr>
        <p:blipFill>
          <a:blip r:embed="rId5"/>
          <a:stretch>
            <a:fillRect/>
          </a:stretch>
        </p:blipFill>
        <p:spPr>
          <a:xfrm>
            <a:off x="972185" y="1000125"/>
            <a:ext cx="2660015" cy="241871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windows\Desktop\上线评审材料准备\APP端截图\选择班级.PNG"/>
          <p:cNvPicPr>
            <a:picLocks noChangeAspect="1" noChangeArrowheads="1"/>
          </p:cNvPicPr>
          <p:nvPr/>
        </p:nvPicPr>
        <p:blipFill>
          <a:blip r:embed="rId2"/>
          <a:stretch>
            <a:fillRect/>
          </a:stretch>
        </p:blipFill>
        <p:spPr bwMode="auto">
          <a:xfrm>
            <a:off x="642910" y="928676"/>
            <a:ext cx="3500462" cy="2323034"/>
          </a:xfrm>
          <a:prstGeom prst="rect">
            <a:avLst/>
          </a:prstGeom>
          <a:noFill/>
        </p:spPr>
      </p:pic>
      <p:sp>
        <p:nvSpPr>
          <p:cNvPr id="9" name="矩形 8"/>
          <p:cNvSpPr/>
          <p:nvPr/>
        </p:nvSpPr>
        <p:spPr>
          <a:xfrm>
            <a:off x="642910" y="1785932"/>
            <a:ext cx="428628"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42910" y="3429006"/>
            <a:ext cx="7786742" cy="1476375"/>
          </a:xfrm>
          <a:prstGeom prst="rect">
            <a:avLst/>
          </a:prstGeom>
          <a:noFill/>
        </p:spPr>
        <p:txBody>
          <a:bodyPr wrap="square" rtlCol="0">
            <a:spAutoFit/>
          </a:bodyPr>
          <a:lstStyle/>
          <a:p>
            <a:r>
              <a:rPr lang="zh-CN" altLang="en-US" b="1" dirty="0" smtClean="0"/>
              <a:t>功能分配：</a:t>
            </a:r>
            <a:r>
              <a:rPr lang="zh-CN" altLang="en-US" dirty="0" smtClean="0"/>
              <a:t>院系、辅导员账户。可维护个人账户信息，如手机号、姓名、身份证号等。</a:t>
            </a:r>
            <a:endParaRPr lang="en-US" altLang="zh-CN" dirty="0" smtClean="0"/>
          </a:p>
          <a:p>
            <a:r>
              <a:rPr lang="zh-CN" altLang="en-US" b="1" dirty="0" smtClean="0"/>
              <a:t>认领班级：</a:t>
            </a:r>
            <a:r>
              <a:rPr lang="zh-CN" altLang="en-US" dirty="0" smtClean="0"/>
              <a:t>若上级账号用导入教工账号的方式，即为未配置管理机构，则所有院系</a:t>
            </a:r>
            <a:r>
              <a:rPr lang="en-US" altLang="zh-CN" dirty="0" smtClean="0"/>
              <a:t>/</a:t>
            </a:r>
            <a:r>
              <a:rPr lang="zh-CN" altLang="en-US" dirty="0" smtClean="0"/>
              <a:t>辅导员账号初始管理机构为空，首次登录后需主动选择认领自己所管理的机构。</a:t>
            </a:r>
            <a:endParaRPr lang="zh-CN" altLang="en-US" dirty="0"/>
          </a:p>
        </p:txBody>
      </p:sp>
      <p:sp>
        <p:nvSpPr>
          <p:cNvPr id="8"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5.</a:t>
            </a:r>
            <a:r>
              <a:rPr lang="zh-CN" altLang="en-US" sz="2400" b="1" dirty="0" smtClean="0">
                <a:solidFill>
                  <a:srgbClr val="2E75B6"/>
                </a:solidFill>
                <a:latin typeface="华文楷体" panose="02010600040101010101" pitchFamily="2" charset="-122"/>
                <a:ea typeface="华文楷体" panose="02010600040101010101" pitchFamily="2" charset="-122"/>
              </a:rPr>
              <a:t>基础模块（</a:t>
            </a:r>
            <a:r>
              <a:rPr lang="en-US" altLang="zh-CN" sz="2400" b="1" dirty="0" smtClean="0">
                <a:solidFill>
                  <a:srgbClr val="2E75B6"/>
                </a:solidFill>
                <a:latin typeface="华文楷体" panose="02010600040101010101" pitchFamily="2" charset="-122"/>
                <a:ea typeface="华文楷体" panose="02010600040101010101" pitchFamily="2" charset="-122"/>
              </a:rPr>
              <a:t>PC</a:t>
            </a:r>
            <a:r>
              <a:rPr lang="zh-CN" altLang="en-US" sz="2400" b="1" dirty="0" smtClean="0">
                <a:solidFill>
                  <a:srgbClr val="2E75B6"/>
                </a:solidFill>
                <a:latin typeface="华文楷体" panose="02010600040101010101" pitchFamily="2" charset="-122"/>
                <a:ea typeface="华文楷体" panose="02010600040101010101" pitchFamily="2" charset="-122"/>
              </a:rPr>
              <a:t>）</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个人账户管理</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pic>
        <p:nvPicPr>
          <p:cNvPr id="12" name="Picture 2" descr="C:\Users\windows\Desktop\上线评审材料准备\APP端截图\选择班级.PNG"/>
          <p:cNvPicPr>
            <a:picLocks noChangeAspect="1" noChangeArrowheads="1"/>
          </p:cNvPicPr>
          <p:nvPr/>
        </p:nvPicPr>
        <p:blipFill>
          <a:blip r:embed="rId3"/>
          <a:stretch>
            <a:fillRect/>
          </a:stretch>
        </p:blipFill>
        <p:spPr bwMode="auto">
          <a:xfrm>
            <a:off x="4872619" y="928676"/>
            <a:ext cx="3542165" cy="2370443"/>
          </a:xfrm>
          <a:prstGeom prst="rect">
            <a:avLst/>
          </a:prstGeom>
          <a:noFill/>
        </p:spPr>
      </p:pic>
      <p:sp>
        <p:nvSpPr>
          <p:cNvPr id="13" name="矩形 12"/>
          <p:cNvSpPr/>
          <p:nvPr/>
        </p:nvSpPr>
        <p:spPr>
          <a:xfrm>
            <a:off x="6143636" y="1928808"/>
            <a:ext cx="2071702"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2786050" y="1714494"/>
            <a:ext cx="3357586" cy="922020"/>
          </a:xfrm>
          <a:prstGeom prst="rect">
            <a:avLst/>
          </a:prstGeom>
          <a:noFill/>
        </p:spPr>
        <p:txBody>
          <a:bodyPr wrap="square" rtlCol="0">
            <a:spAutoFit/>
          </a:bodyPr>
          <a:lstStyle/>
          <a:p>
            <a:r>
              <a:rPr lang="zh-CN" altLang="en-US" b="1" dirty="0" smtClean="0">
                <a:solidFill>
                  <a:srgbClr val="FF0000"/>
                </a:solidFill>
              </a:rPr>
              <a:t>注意：</a:t>
            </a:r>
            <a:r>
              <a:rPr lang="zh-CN" altLang="en-US" dirty="0" smtClean="0">
                <a:solidFill>
                  <a:srgbClr val="FF0000"/>
                </a:solidFill>
              </a:rPr>
              <a:t>选择后不可更改，且同一个组织机构仅可被选择一次，请各位老师谨慎操作。</a:t>
            </a:r>
            <a:endParaRPr lang="zh-CN" altLang="en-US" dirty="0">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1"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2"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6" presetClass="emph" presetSubtype="0" fill="hold" grpId="1" nodeType="withEffect">
                                  <p:stCondLst>
                                    <p:cond delay="0"/>
                                  </p:stCondLst>
                                  <p:childTnLst>
                                    <p:animScale>
                                      <p:cBhvr>
                                        <p:cTn id="41"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p:bldP spid="8" grpId="0"/>
      <p:bldP spid="13" grpId="0" animBg="1"/>
      <p:bldP spid="11" grpId="1"/>
      <p:bldP spid="11"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1"/>
          <p:cNvSpPr/>
          <p:nvPr/>
        </p:nvSpPr>
        <p:spPr bwMode="auto">
          <a:xfrm>
            <a:off x="2831405" y="1404592"/>
            <a:ext cx="1034663" cy="122299"/>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lumMod val="75000"/>
            </a:schemeClr>
          </a:solidFill>
          <a:ln>
            <a:noFill/>
          </a:ln>
        </p:spPr>
        <p:txBody>
          <a:bodyPr lIns="91404" tIns="45702" rIns="91404" bIns="45702"/>
          <a:lstStyle/>
          <a:p>
            <a:endParaRPr lang="zh-CN" altLang="en-US" sz="2800"/>
          </a:p>
        </p:txBody>
      </p:sp>
      <p:sp>
        <p:nvSpPr>
          <p:cNvPr id="4" name="Freeform 10"/>
          <p:cNvSpPr/>
          <p:nvPr/>
        </p:nvSpPr>
        <p:spPr bwMode="auto">
          <a:xfrm>
            <a:off x="2796056" y="1504669"/>
            <a:ext cx="6004855" cy="51010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1"/>
            </a:solidFill>
            <a:round/>
          </a:ln>
        </p:spPr>
        <p:txBody>
          <a:bodyPr lIns="91404" tIns="45702" rIns="91404" bIns="45702"/>
          <a:lstStyle/>
          <a:p>
            <a:endParaRPr lang="zh-CN" altLang="en-US" sz="2800"/>
          </a:p>
        </p:txBody>
      </p:sp>
      <p:sp>
        <p:nvSpPr>
          <p:cNvPr id="5" name="Rectangle 12"/>
          <p:cNvSpPr>
            <a:spLocks noChangeArrowheads="1"/>
          </p:cNvSpPr>
          <p:nvPr/>
        </p:nvSpPr>
        <p:spPr bwMode="auto">
          <a:xfrm>
            <a:off x="2974491" y="1415768"/>
            <a:ext cx="739834" cy="584739"/>
          </a:xfrm>
          <a:prstGeom prst="rect">
            <a:avLst/>
          </a:prstGeom>
          <a:solidFill>
            <a:schemeClr val="accent1"/>
          </a:solidFill>
          <a:ln>
            <a:noFill/>
          </a:ln>
        </p:spPr>
        <p:txBody>
          <a:bodyPr lIns="91404" tIns="45702" rIns="91404" bIns="4570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p>
        </p:txBody>
      </p:sp>
      <p:sp>
        <p:nvSpPr>
          <p:cNvPr id="6" name="Freeform 11"/>
          <p:cNvSpPr/>
          <p:nvPr/>
        </p:nvSpPr>
        <p:spPr bwMode="auto">
          <a:xfrm>
            <a:off x="2872175" y="2020641"/>
            <a:ext cx="907175" cy="111271"/>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2">
              <a:lumMod val="50000"/>
            </a:schemeClr>
          </a:solidFill>
          <a:ln>
            <a:noFill/>
          </a:ln>
        </p:spPr>
        <p:txBody>
          <a:bodyPr lIns="91404" tIns="45702" rIns="91404" bIns="45702"/>
          <a:lstStyle/>
          <a:p>
            <a:endParaRPr lang="zh-CN" altLang="en-US" sz="2800"/>
          </a:p>
        </p:txBody>
      </p:sp>
      <p:sp>
        <p:nvSpPr>
          <p:cNvPr id="7" name="Freeform 10"/>
          <p:cNvSpPr/>
          <p:nvPr/>
        </p:nvSpPr>
        <p:spPr bwMode="auto">
          <a:xfrm>
            <a:off x="2782085" y="2130497"/>
            <a:ext cx="6052402" cy="470088"/>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2"/>
            </a:solidFill>
            <a:round/>
          </a:ln>
        </p:spPr>
        <p:txBody>
          <a:bodyPr lIns="91404" tIns="45702" rIns="91404" bIns="45702"/>
          <a:lstStyle/>
          <a:p>
            <a:endParaRPr lang="zh-CN" altLang="en-US" sz="2800"/>
          </a:p>
        </p:txBody>
      </p:sp>
      <p:sp>
        <p:nvSpPr>
          <p:cNvPr id="8" name="Rectangle 12"/>
          <p:cNvSpPr>
            <a:spLocks noChangeArrowheads="1"/>
          </p:cNvSpPr>
          <p:nvPr/>
        </p:nvSpPr>
        <p:spPr bwMode="auto">
          <a:xfrm>
            <a:off x="2967245" y="2041596"/>
            <a:ext cx="782633" cy="543599"/>
          </a:xfrm>
          <a:prstGeom prst="rect">
            <a:avLst/>
          </a:prstGeom>
          <a:solidFill>
            <a:schemeClr val="accent2"/>
          </a:solidFill>
          <a:ln>
            <a:noFill/>
          </a:ln>
        </p:spPr>
        <p:txBody>
          <a:bodyPr lIns="91404" tIns="45702" rIns="91404" bIns="4570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p>
        </p:txBody>
      </p:sp>
      <p:sp>
        <p:nvSpPr>
          <p:cNvPr id="9" name="TextBox 105"/>
          <p:cNvSpPr txBox="1">
            <a:spLocks noChangeArrowheads="1"/>
          </p:cNvSpPr>
          <p:nvPr/>
        </p:nvSpPr>
        <p:spPr bwMode="auto">
          <a:xfrm>
            <a:off x="3833045" y="1523046"/>
            <a:ext cx="4397292" cy="430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spcBef>
                <a:spcPct val="50000"/>
              </a:spcBef>
            </a:pPr>
            <a:r>
              <a:rPr lang="zh-CN" altLang="en-US" sz="2200" b="1" dirty="0" smtClean="0">
                <a:solidFill>
                  <a:schemeClr val="accent1"/>
                </a:solidFill>
                <a:latin typeface="方正正粗黑简体"/>
                <a:ea typeface="方正正粗黑简体"/>
              </a:rPr>
              <a:t>助学金申请审核流程</a:t>
            </a:r>
          </a:p>
        </p:txBody>
      </p:sp>
      <p:sp>
        <p:nvSpPr>
          <p:cNvPr id="10" name="TextBox 106"/>
          <p:cNvSpPr txBox="1">
            <a:spLocks noChangeArrowheads="1"/>
          </p:cNvSpPr>
          <p:nvPr/>
        </p:nvSpPr>
        <p:spPr bwMode="auto">
          <a:xfrm>
            <a:off x="3027196" y="1469688"/>
            <a:ext cx="686852" cy="52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rgbClr val="FFFFFF"/>
                </a:solidFill>
                <a:latin typeface="微软雅黑" panose="020B0503020204020204" pitchFamily="34" charset="-122"/>
                <a:ea typeface="微软雅黑" panose="020B0503020204020204" pitchFamily="34" charset="-122"/>
              </a:rPr>
              <a:t>02</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TextBox 108"/>
          <p:cNvSpPr txBox="1">
            <a:spLocks noChangeArrowheads="1"/>
          </p:cNvSpPr>
          <p:nvPr/>
        </p:nvSpPr>
        <p:spPr bwMode="auto">
          <a:xfrm>
            <a:off x="3832860" y="2191385"/>
            <a:ext cx="5310505"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spcBef>
                <a:spcPct val="50000"/>
              </a:spcBef>
            </a:pPr>
            <a:r>
              <a:rPr lang="zh-CN" altLang="en-US" sz="2200" b="1" dirty="0" smtClean="0">
                <a:solidFill>
                  <a:schemeClr val="accent1"/>
                </a:solidFill>
                <a:latin typeface="方正正粗黑简体"/>
                <a:ea typeface="方正正粗黑简体"/>
              </a:rPr>
              <a:t>家庭经济情况信息采集操作流程（</a:t>
            </a:r>
            <a:r>
              <a:rPr lang="en-US" altLang="zh-CN" sz="2200" b="1" dirty="0" smtClean="0">
                <a:solidFill>
                  <a:schemeClr val="accent1"/>
                </a:solidFill>
                <a:latin typeface="方正正粗黑简体"/>
                <a:ea typeface="方正正粗黑简体"/>
              </a:rPr>
              <a:t>App</a:t>
            </a:r>
            <a:r>
              <a:rPr lang="zh-CN" altLang="en-US" sz="2200" b="1" dirty="0" smtClean="0">
                <a:solidFill>
                  <a:schemeClr val="accent1"/>
                </a:solidFill>
                <a:latin typeface="方正正粗黑简体"/>
                <a:ea typeface="方正正粗黑简体"/>
              </a:rPr>
              <a:t>）</a:t>
            </a:r>
          </a:p>
        </p:txBody>
      </p:sp>
      <p:sp>
        <p:nvSpPr>
          <p:cNvPr id="12" name="TextBox 106"/>
          <p:cNvSpPr txBox="1">
            <a:spLocks noChangeArrowheads="1"/>
          </p:cNvSpPr>
          <p:nvPr/>
        </p:nvSpPr>
        <p:spPr bwMode="auto">
          <a:xfrm>
            <a:off x="3006846" y="2084774"/>
            <a:ext cx="686852" cy="52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rgbClr val="FFFFFF"/>
                </a:solidFill>
                <a:latin typeface="微软雅黑" panose="020B0503020204020204" pitchFamily="34" charset="-122"/>
                <a:ea typeface="微软雅黑" panose="020B0503020204020204" pitchFamily="34" charset="-122"/>
              </a:rPr>
              <a:t>03</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3" name="Freeform 11"/>
          <p:cNvSpPr/>
          <p:nvPr/>
        </p:nvSpPr>
        <p:spPr bwMode="auto">
          <a:xfrm>
            <a:off x="2855714" y="2628560"/>
            <a:ext cx="1034663" cy="122299"/>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lumMod val="75000"/>
            </a:schemeClr>
          </a:solidFill>
          <a:ln>
            <a:noFill/>
          </a:ln>
        </p:spPr>
        <p:txBody>
          <a:bodyPr lIns="91404" tIns="45702" rIns="91404" bIns="45702"/>
          <a:lstStyle/>
          <a:p>
            <a:endParaRPr lang="zh-CN" altLang="en-US" sz="2800"/>
          </a:p>
        </p:txBody>
      </p:sp>
      <p:sp>
        <p:nvSpPr>
          <p:cNvPr id="14" name="Freeform 10"/>
          <p:cNvSpPr/>
          <p:nvPr/>
        </p:nvSpPr>
        <p:spPr bwMode="auto">
          <a:xfrm>
            <a:off x="2820365" y="2728637"/>
            <a:ext cx="6004855" cy="51010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1"/>
            </a:solidFill>
            <a:round/>
          </a:ln>
        </p:spPr>
        <p:txBody>
          <a:bodyPr lIns="91404" tIns="45702" rIns="91404" bIns="45702"/>
          <a:lstStyle/>
          <a:p>
            <a:endParaRPr lang="zh-CN" altLang="en-US" sz="2800"/>
          </a:p>
        </p:txBody>
      </p:sp>
      <p:sp>
        <p:nvSpPr>
          <p:cNvPr id="15" name="Rectangle 12"/>
          <p:cNvSpPr>
            <a:spLocks noChangeArrowheads="1"/>
          </p:cNvSpPr>
          <p:nvPr/>
        </p:nvSpPr>
        <p:spPr bwMode="auto">
          <a:xfrm>
            <a:off x="2998800" y="2639736"/>
            <a:ext cx="739834" cy="584739"/>
          </a:xfrm>
          <a:prstGeom prst="rect">
            <a:avLst/>
          </a:prstGeom>
          <a:solidFill>
            <a:schemeClr val="accent1"/>
          </a:solidFill>
          <a:ln>
            <a:noFill/>
          </a:ln>
        </p:spPr>
        <p:txBody>
          <a:bodyPr lIns="91404" tIns="45702" rIns="91404" bIns="4570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p>
        </p:txBody>
      </p:sp>
      <p:sp>
        <p:nvSpPr>
          <p:cNvPr id="16" name="Freeform 11"/>
          <p:cNvSpPr/>
          <p:nvPr/>
        </p:nvSpPr>
        <p:spPr bwMode="auto">
          <a:xfrm>
            <a:off x="2896484" y="3244609"/>
            <a:ext cx="907175" cy="111271"/>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2">
              <a:lumMod val="50000"/>
            </a:schemeClr>
          </a:solidFill>
          <a:ln>
            <a:noFill/>
          </a:ln>
        </p:spPr>
        <p:txBody>
          <a:bodyPr lIns="91404" tIns="45702" rIns="91404" bIns="45702"/>
          <a:lstStyle/>
          <a:p>
            <a:endParaRPr lang="zh-CN" altLang="en-US" sz="2800"/>
          </a:p>
        </p:txBody>
      </p:sp>
      <p:sp>
        <p:nvSpPr>
          <p:cNvPr id="17" name="Freeform 10"/>
          <p:cNvSpPr/>
          <p:nvPr/>
        </p:nvSpPr>
        <p:spPr bwMode="auto">
          <a:xfrm>
            <a:off x="2806394" y="3354465"/>
            <a:ext cx="6052402" cy="470088"/>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2"/>
            </a:solidFill>
            <a:round/>
          </a:ln>
        </p:spPr>
        <p:txBody>
          <a:bodyPr lIns="91404" tIns="45702" rIns="91404" bIns="45702"/>
          <a:lstStyle/>
          <a:p>
            <a:endParaRPr lang="zh-CN" altLang="en-US" sz="2800"/>
          </a:p>
        </p:txBody>
      </p:sp>
      <p:sp>
        <p:nvSpPr>
          <p:cNvPr id="18" name="Rectangle 12"/>
          <p:cNvSpPr>
            <a:spLocks noChangeArrowheads="1"/>
          </p:cNvSpPr>
          <p:nvPr/>
        </p:nvSpPr>
        <p:spPr bwMode="auto">
          <a:xfrm>
            <a:off x="2991554" y="3265564"/>
            <a:ext cx="782633" cy="543599"/>
          </a:xfrm>
          <a:prstGeom prst="rect">
            <a:avLst/>
          </a:prstGeom>
          <a:solidFill>
            <a:schemeClr val="accent2"/>
          </a:solidFill>
          <a:ln>
            <a:noFill/>
          </a:ln>
        </p:spPr>
        <p:txBody>
          <a:bodyPr lIns="91404" tIns="45702" rIns="91404" bIns="4570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p>
        </p:txBody>
      </p:sp>
      <p:sp>
        <p:nvSpPr>
          <p:cNvPr id="19" name="TextBox 105"/>
          <p:cNvSpPr txBox="1">
            <a:spLocks noChangeArrowheads="1"/>
          </p:cNvSpPr>
          <p:nvPr/>
        </p:nvSpPr>
        <p:spPr bwMode="auto">
          <a:xfrm>
            <a:off x="3857353" y="2747014"/>
            <a:ext cx="4966501" cy="430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200" b="1" dirty="0" smtClean="0">
                <a:solidFill>
                  <a:schemeClr val="accent2"/>
                </a:solidFill>
                <a:latin typeface="方正正粗黑简体"/>
                <a:ea typeface="方正正粗黑简体"/>
              </a:rPr>
              <a:t>民主评议信息填报操作流程（</a:t>
            </a:r>
            <a:r>
              <a:rPr lang="en-US" altLang="zh-CN" sz="2200" b="1" dirty="0" smtClean="0">
                <a:solidFill>
                  <a:schemeClr val="accent2"/>
                </a:solidFill>
                <a:latin typeface="方正正粗黑简体"/>
                <a:ea typeface="方正正粗黑简体"/>
              </a:rPr>
              <a:t>App</a:t>
            </a:r>
            <a:r>
              <a:rPr lang="zh-CN" altLang="en-US" sz="2200" b="1" dirty="0" smtClean="0">
                <a:solidFill>
                  <a:schemeClr val="accent2"/>
                </a:solidFill>
                <a:latin typeface="方正正粗黑简体"/>
                <a:ea typeface="方正正粗黑简体"/>
              </a:rPr>
              <a:t>）</a:t>
            </a:r>
          </a:p>
        </p:txBody>
      </p:sp>
      <p:sp>
        <p:nvSpPr>
          <p:cNvPr id="20" name="TextBox 106"/>
          <p:cNvSpPr txBox="1">
            <a:spLocks noChangeArrowheads="1"/>
          </p:cNvSpPr>
          <p:nvPr/>
        </p:nvSpPr>
        <p:spPr bwMode="auto">
          <a:xfrm>
            <a:off x="3051505" y="2693656"/>
            <a:ext cx="686852" cy="52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rgbClr val="FFFFFF"/>
                </a:solidFill>
                <a:latin typeface="微软雅黑" panose="020B0503020204020204" pitchFamily="34" charset="-122"/>
                <a:ea typeface="微软雅黑" panose="020B0503020204020204" pitchFamily="34" charset="-122"/>
              </a:rPr>
              <a:t>04</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1" name="TextBox 108"/>
          <p:cNvSpPr txBox="1">
            <a:spLocks noChangeArrowheads="1"/>
          </p:cNvSpPr>
          <p:nvPr/>
        </p:nvSpPr>
        <p:spPr bwMode="auto">
          <a:xfrm>
            <a:off x="3857354" y="3343810"/>
            <a:ext cx="5251150" cy="430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spcBef>
                <a:spcPct val="50000"/>
              </a:spcBef>
            </a:pPr>
            <a:r>
              <a:rPr lang="zh-CN" altLang="en-US" sz="2200" b="1" dirty="0" smtClean="0">
                <a:solidFill>
                  <a:schemeClr val="accent1"/>
                </a:solidFill>
                <a:latin typeface="方正正粗黑简体"/>
                <a:ea typeface="方正正粗黑简体"/>
              </a:rPr>
              <a:t>基础模块（</a:t>
            </a:r>
            <a:r>
              <a:rPr lang="en-US" altLang="zh-CN" sz="2200" b="1" dirty="0" smtClean="0">
                <a:solidFill>
                  <a:schemeClr val="accent1"/>
                </a:solidFill>
                <a:latin typeface="方正正粗黑简体"/>
                <a:ea typeface="方正正粗黑简体"/>
              </a:rPr>
              <a:t>PC</a:t>
            </a:r>
            <a:r>
              <a:rPr lang="zh-CN" altLang="en-US" sz="2200" b="1" dirty="0" smtClean="0">
                <a:solidFill>
                  <a:schemeClr val="accent1"/>
                </a:solidFill>
                <a:latin typeface="方正正粗黑简体"/>
                <a:ea typeface="方正正粗黑简体"/>
              </a:rPr>
              <a:t>）</a:t>
            </a:r>
          </a:p>
        </p:txBody>
      </p:sp>
      <p:sp>
        <p:nvSpPr>
          <p:cNvPr id="22" name="TextBox 106"/>
          <p:cNvSpPr txBox="1">
            <a:spLocks noChangeArrowheads="1"/>
          </p:cNvSpPr>
          <p:nvPr/>
        </p:nvSpPr>
        <p:spPr bwMode="auto">
          <a:xfrm>
            <a:off x="3031155" y="3308742"/>
            <a:ext cx="686852" cy="52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rgbClr val="FFFFFF"/>
                </a:solidFill>
                <a:latin typeface="微软雅黑" panose="020B0503020204020204" pitchFamily="34" charset="-122"/>
                <a:ea typeface="微软雅黑" panose="020B0503020204020204" pitchFamily="34" charset="-122"/>
              </a:rPr>
              <a:t>05</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3" name="Freeform 11"/>
          <p:cNvSpPr/>
          <p:nvPr/>
        </p:nvSpPr>
        <p:spPr bwMode="auto">
          <a:xfrm>
            <a:off x="2850279" y="3835042"/>
            <a:ext cx="1034663" cy="122299"/>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lumMod val="75000"/>
            </a:schemeClr>
          </a:solidFill>
          <a:ln>
            <a:noFill/>
          </a:ln>
        </p:spPr>
        <p:txBody>
          <a:bodyPr lIns="91404" tIns="45702" rIns="91404" bIns="45702"/>
          <a:lstStyle/>
          <a:p>
            <a:endParaRPr lang="zh-CN" altLang="en-US" sz="2800"/>
          </a:p>
        </p:txBody>
      </p:sp>
      <p:sp>
        <p:nvSpPr>
          <p:cNvPr id="24" name="Freeform 10"/>
          <p:cNvSpPr/>
          <p:nvPr/>
        </p:nvSpPr>
        <p:spPr bwMode="auto">
          <a:xfrm>
            <a:off x="2814930" y="3935119"/>
            <a:ext cx="6004855" cy="51010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1"/>
            </a:solidFill>
            <a:round/>
          </a:ln>
        </p:spPr>
        <p:txBody>
          <a:bodyPr lIns="91404" tIns="45702" rIns="91404" bIns="45702"/>
          <a:lstStyle/>
          <a:p>
            <a:endParaRPr lang="zh-CN" altLang="en-US" sz="2800"/>
          </a:p>
        </p:txBody>
      </p:sp>
      <p:sp>
        <p:nvSpPr>
          <p:cNvPr id="25" name="Rectangle 12"/>
          <p:cNvSpPr>
            <a:spLocks noChangeArrowheads="1"/>
          </p:cNvSpPr>
          <p:nvPr/>
        </p:nvSpPr>
        <p:spPr bwMode="auto">
          <a:xfrm>
            <a:off x="2993365" y="3846218"/>
            <a:ext cx="739834" cy="584739"/>
          </a:xfrm>
          <a:prstGeom prst="rect">
            <a:avLst/>
          </a:prstGeom>
          <a:solidFill>
            <a:schemeClr val="accent1"/>
          </a:solidFill>
          <a:ln>
            <a:noFill/>
          </a:ln>
        </p:spPr>
        <p:txBody>
          <a:bodyPr lIns="91404" tIns="45702" rIns="91404" bIns="4570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p>
        </p:txBody>
      </p:sp>
      <p:sp>
        <p:nvSpPr>
          <p:cNvPr id="29" name="TextBox 105"/>
          <p:cNvSpPr txBox="1">
            <a:spLocks noChangeArrowheads="1"/>
          </p:cNvSpPr>
          <p:nvPr/>
        </p:nvSpPr>
        <p:spPr bwMode="auto">
          <a:xfrm>
            <a:off x="3851918" y="3953496"/>
            <a:ext cx="5292082" cy="430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spcBef>
                <a:spcPct val="50000"/>
              </a:spcBef>
            </a:pPr>
            <a:r>
              <a:rPr lang="zh-CN" altLang="en-US" sz="2200" b="1" dirty="0" smtClean="0">
                <a:solidFill>
                  <a:schemeClr val="accent1"/>
                </a:solidFill>
                <a:latin typeface="方正正粗黑简体"/>
                <a:ea typeface="方正正粗黑简体"/>
              </a:rPr>
              <a:t>家庭经济情况信息采集（</a:t>
            </a:r>
            <a:r>
              <a:rPr lang="en-US" altLang="zh-CN" sz="2200" b="1" dirty="0" smtClean="0">
                <a:solidFill>
                  <a:schemeClr val="accent1"/>
                </a:solidFill>
                <a:latin typeface="方正正粗黑简体"/>
                <a:ea typeface="方正正粗黑简体"/>
              </a:rPr>
              <a:t>PC</a:t>
            </a:r>
            <a:r>
              <a:rPr lang="zh-CN" altLang="en-US" sz="2200" b="1" dirty="0" smtClean="0">
                <a:solidFill>
                  <a:schemeClr val="accent1"/>
                </a:solidFill>
                <a:latin typeface="方正正粗黑简体"/>
                <a:ea typeface="方正正粗黑简体"/>
              </a:rPr>
              <a:t>）</a:t>
            </a:r>
          </a:p>
        </p:txBody>
      </p:sp>
      <p:sp>
        <p:nvSpPr>
          <p:cNvPr id="30" name="TextBox 106"/>
          <p:cNvSpPr txBox="1">
            <a:spLocks noChangeArrowheads="1"/>
          </p:cNvSpPr>
          <p:nvPr/>
        </p:nvSpPr>
        <p:spPr bwMode="auto">
          <a:xfrm>
            <a:off x="3046070" y="3900138"/>
            <a:ext cx="686852" cy="52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rgbClr val="FFFFFF"/>
                </a:solidFill>
                <a:latin typeface="微软雅黑" panose="020B0503020204020204" pitchFamily="34" charset="-122"/>
                <a:ea typeface="微软雅黑" panose="020B0503020204020204" pitchFamily="34" charset="-122"/>
              </a:rPr>
              <a:t>06</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nvGrpSpPr>
          <p:cNvPr id="2" name="Group 12"/>
          <p:cNvGrpSpPr/>
          <p:nvPr/>
        </p:nvGrpSpPr>
        <p:grpSpPr>
          <a:xfrm>
            <a:off x="251520" y="226131"/>
            <a:ext cx="2377314" cy="549824"/>
            <a:chOff x="6339813" y="4275830"/>
            <a:chExt cx="4305609" cy="467431"/>
          </a:xfrm>
        </p:grpSpPr>
        <p:sp>
          <p:nvSpPr>
            <p:cNvPr id="39" name="Parallelogram 10"/>
            <p:cNvSpPr/>
            <p:nvPr/>
          </p:nvSpPr>
          <p:spPr>
            <a:xfrm>
              <a:off x="6339813" y="4275830"/>
              <a:ext cx="4305609" cy="467431"/>
            </a:xfrm>
            <a:prstGeom prst="parallelogram">
              <a:avLst/>
            </a:prstGeom>
            <a:solidFill>
              <a:schemeClr val="accent2"/>
            </a:solidFill>
            <a:ln>
              <a:noFill/>
            </a:ln>
            <a:effectLst>
              <a:outerShdw blurRad="2032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latin typeface="+mn-ea"/>
                <a:cs typeface="Roboto Condensed" panose="02000000000000000000" charset="0"/>
              </a:endParaRPr>
            </a:p>
          </p:txBody>
        </p:sp>
        <p:sp>
          <p:nvSpPr>
            <p:cNvPr id="40" name="Parallelogram 9"/>
            <p:cNvSpPr/>
            <p:nvPr/>
          </p:nvSpPr>
          <p:spPr>
            <a:xfrm>
              <a:off x="6339813" y="4275830"/>
              <a:ext cx="2291639" cy="467431"/>
            </a:xfrm>
            <a:prstGeom prst="parallelogram">
              <a:avLst/>
            </a:prstGeom>
            <a:solidFill>
              <a:schemeClr val="accent1"/>
            </a:solidFill>
            <a:ln>
              <a:noFill/>
            </a:ln>
            <a:effectLst>
              <a:outerShdw blurRad="203200" sx="102000" sy="102000" algn="c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latin typeface="+mn-ea"/>
                <a:cs typeface="Roboto Condensed" panose="02000000000000000000" charset="0"/>
              </a:endParaRPr>
            </a:p>
          </p:txBody>
        </p:sp>
      </p:grpSp>
      <p:sp>
        <p:nvSpPr>
          <p:cNvPr id="41" name="MH_Others_2"/>
          <p:cNvSpPr txBox="1"/>
          <p:nvPr>
            <p:custDataLst>
              <p:tags r:id="rId1"/>
            </p:custDataLst>
          </p:nvPr>
        </p:nvSpPr>
        <p:spPr>
          <a:xfrm>
            <a:off x="468594" y="195486"/>
            <a:ext cx="1973341" cy="576064"/>
          </a:xfrm>
          <a:prstGeom prst="rect">
            <a:avLst/>
          </a:prstGeom>
          <a:noFill/>
        </p:spPr>
        <p:txBody>
          <a:bodyPr wrap="none" anchor="ctr" anchorCtr="0">
            <a:noAutofit/>
          </a:bodyPr>
          <a:lstStyle/>
          <a:p>
            <a:pPr algn="ctr" defTabSz="914400">
              <a:defRPr/>
            </a:pPr>
            <a:r>
              <a:rPr lang="zh-CN" altLang="en-US" sz="3600" b="1" kern="0" spc="300" dirty="0">
                <a:solidFill>
                  <a:schemeClr val="bg1"/>
                </a:solidFill>
                <a:effectLst>
                  <a:innerShdw blurRad="63500" dist="50800" dir="13500000">
                    <a:prstClr val="black">
                      <a:alpha val="50000"/>
                    </a:prstClr>
                  </a:innerShdw>
                </a:effectLst>
                <a:latin typeface="+mn-ea"/>
              </a:rPr>
              <a:t>目  录</a:t>
            </a:r>
          </a:p>
        </p:txBody>
      </p:sp>
      <p:pic>
        <p:nvPicPr>
          <p:cNvPr id="42" name="图片 4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7136" y="1777751"/>
            <a:ext cx="2199919" cy="2071309"/>
          </a:xfrm>
          <a:prstGeom prst="rect">
            <a:avLst/>
          </a:prstGeom>
        </p:spPr>
      </p:pic>
      <p:sp>
        <p:nvSpPr>
          <p:cNvPr id="32" name="Freeform 11"/>
          <p:cNvSpPr/>
          <p:nvPr/>
        </p:nvSpPr>
        <p:spPr bwMode="auto">
          <a:xfrm>
            <a:off x="2872175" y="816137"/>
            <a:ext cx="907175" cy="111271"/>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2">
              <a:lumMod val="50000"/>
            </a:schemeClr>
          </a:solidFill>
          <a:ln>
            <a:noFill/>
          </a:ln>
        </p:spPr>
        <p:txBody>
          <a:bodyPr lIns="91404" tIns="45702" rIns="91404" bIns="45702"/>
          <a:lstStyle/>
          <a:p>
            <a:endParaRPr lang="zh-CN" altLang="en-US" sz="2800"/>
          </a:p>
        </p:txBody>
      </p:sp>
      <p:sp>
        <p:nvSpPr>
          <p:cNvPr id="33" name="Freeform 10"/>
          <p:cNvSpPr/>
          <p:nvPr/>
        </p:nvSpPr>
        <p:spPr bwMode="auto">
          <a:xfrm>
            <a:off x="2782085" y="925993"/>
            <a:ext cx="6052402" cy="470088"/>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2"/>
            </a:solidFill>
            <a:round/>
          </a:ln>
        </p:spPr>
        <p:txBody>
          <a:bodyPr lIns="91404" tIns="45702" rIns="91404" bIns="45702"/>
          <a:lstStyle/>
          <a:p>
            <a:endParaRPr lang="zh-CN" altLang="en-US" sz="2800"/>
          </a:p>
        </p:txBody>
      </p:sp>
      <p:sp>
        <p:nvSpPr>
          <p:cNvPr id="34" name="Rectangle 12"/>
          <p:cNvSpPr>
            <a:spLocks noChangeArrowheads="1"/>
          </p:cNvSpPr>
          <p:nvPr/>
        </p:nvSpPr>
        <p:spPr bwMode="auto">
          <a:xfrm>
            <a:off x="2967245" y="837092"/>
            <a:ext cx="782633" cy="543599"/>
          </a:xfrm>
          <a:prstGeom prst="rect">
            <a:avLst/>
          </a:prstGeom>
          <a:solidFill>
            <a:schemeClr val="accent2"/>
          </a:solidFill>
          <a:ln>
            <a:noFill/>
          </a:ln>
        </p:spPr>
        <p:txBody>
          <a:bodyPr lIns="91404" tIns="45702" rIns="91404" bIns="4570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p>
        </p:txBody>
      </p:sp>
      <p:sp>
        <p:nvSpPr>
          <p:cNvPr id="35" name="TextBox 108"/>
          <p:cNvSpPr txBox="1">
            <a:spLocks noChangeArrowheads="1"/>
          </p:cNvSpPr>
          <p:nvPr/>
        </p:nvSpPr>
        <p:spPr bwMode="auto">
          <a:xfrm>
            <a:off x="3833045" y="915338"/>
            <a:ext cx="5251150" cy="430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spcBef>
                <a:spcPct val="50000"/>
              </a:spcBef>
            </a:pPr>
            <a:r>
              <a:rPr lang="zh-CN" altLang="en-US" sz="2200" b="1" dirty="0" smtClean="0">
                <a:solidFill>
                  <a:schemeClr val="accent2"/>
                </a:solidFill>
                <a:latin typeface="方正正粗黑简体"/>
                <a:ea typeface="方正正粗黑简体"/>
              </a:rPr>
              <a:t>“福建助学”系统概况</a:t>
            </a:r>
            <a:endParaRPr lang="zh-CN" altLang="en-US" sz="2200" b="1" dirty="0">
              <a:solidFill>
                <a:schemeClr val="accent2"/>
              </a:solidFill>
              <a:latin typeface="方正正粗黑简体"/>
              <a:ea typeface="方正正粗黑简体"/>
            </a:endParaRPr>
          </a:p>
        </p:txBody>
      </p:sp>
      <p:sp>
        <p:nvSpPr>
          <p:cNvPr id="36" name="TextBox 106"/>
          <p:cNvSpPr txBox="1">
            <a:spLocks noChangeArrowheads="1"/>
          </p:cNvSpPr>
          <p:nvPr/>
        </p:nvSpPr>
        <p:spPr bwMode="auto">
          <a:xfrm>
            <a:off x="3006846" y="880270"/>
            <a:ext cx="686852" cy="523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rgbClr val="FFFFFF"/>
                </a:solidFill>
                <a:latin typeface="微软雅黑" panose="020B0503020204020204" pitchFamily="34" charset="-122"/>
                <a:ea typeface="微软雅黑" panose="020B0503020204020204" pitchFamily="34" charset="-122"/>
              </a:rPr>
              <a:t>01</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26" name="Freeform 11"/>
          <p:cNvSpPr/>
          <p:nvPr/>
        </p:nvSpPr>
        <p:spPr bwMode="auto">
          <a:xfrm>
            <a:off x="2833769" y="4464327"/>
            <a:ext cx="1034663" cy="122299"/>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solidFill>
            <a:schemeClr val="accent1">
              <a:lumMod val="75000"/>
            </a:schemeClr>
          </a:solidFill>
          <a:ln>
            <a:noFill/>
          </a:ln>
        </p:spPr>
        <p:txBody>
          <a:bodyPr lIns="91404" tIns="45702" rIns="91404" bIns="45702"/>
          <a:lstStyle/>
          <a:p>
            <a:endParaRPr lang="zh-CN" altLang="en-US" sz="2800"/>
          </a:p>
        </p:txBody>
      </p:sp>
      <p:sp>
        <p:nvSpPr>
          <p:cNvPr id="27" name="Freeform 10"/>
          <p:cNvSpPr/>
          <p:nvPr/>
        </p:nvSpPr>
        <p:spPr bwMode="auto">
          <a:xfrm>
            <a:off x="2798420" y="4564404"/>
            <a:ext cx="6004855" cy="510104"/>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noFill/>
          <a:ln w="10" cap="flat" cmpd="sng">
            <a:solidFill>
              <a:schemeClr val="accent1"/>
            </a:solidFill>
            <a:round/>
          </a:ln>
        </p:spPr>
        <p:txBody>
          <a:bodyPr lIns="91404" tIns="45702" rIns="91404" bIns="45702"/>
          <a:lstStyle/>
          <a:p>
            <a:endParaRPr lang="zh-CN" altLang="en-US" sz="2800"/>
          </a:p>
        </p:txBody>
      </p:sp>
      <p:sp>
        <p:nvSpPr>
          <p:cNvPr id="28" name="Rectangle 12"/>
          <p:cNvSpPr>
            <a:spLocks noChangeArrowheads="1"/>
          </p:cNvSpPr>
          <p:nvPr/>
        </p:nvSpPr>
        <p:spPr bwMode="auto">
          <a:xfrm>
            <a:off x="2976855" y="4475503"/>
            <a:ext cx="739834" cy="584739"/>
          </a:xfrm>
          <a:prstGeom prst="rect">
            <a:avLst/>
          </a:prstGeom>
          <a:solidFill>
            <a:schemeClr val="accent1"/>
          </a:solidFill>
          <a:ln>
            <a:noFill/>
          </a:ln>
        </p:spPr>
        <p:txBody>
          <a:bodyPr lIns="91404" tIns="45702" rIns="91404" bIns="45702"/>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800"/>
          </a:p>
        </p:txBody>
      </p:sp>
      <p:sp>
        <p:nvSpPr>
          <p:cNvPr id="31" name="TextBox 106"/>
          <p:cNvSpPr txBox="1">
            <a:spLocks noChangeArrowheads="1"/>
          </p:cNvSpPr>
          <p:nvPr/>
        </p:nvSpPr>
        <p:spPr bwMode="auto">
          <a:xfrm>
            <a:off x="3029560" y="4529423"/>
            <a:ext cx="686852"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smtClean="0">
                <a:solidFill>
                  <a:srgbClr val="FFFFFF"/>
                </a:solidFill>
                <a:latin typeface="微软雅黑" panose="020B0503020204020204" pitchFamily="34" charset="-122"/>
                <a:ea typeface="微软雅黑" panose="020B0503020204020204" pitchFamily="34" charset="-122"/>
              </a:rPr>
              <a:t>07</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37" name="TextBox 105"/>
          <p:cNvSpPr txBox="1">
            <a:spLocks noChangeArrowheads="1"/>
          </p:cNvSpPr>
          <p:nvPr/>
        </p:nvSpPr>
        <p:spPr bwMode="auto">
          <a:xfrm>
            <a:off x="3835408" y="4582781"/>
            <a:ext cx="5292082"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4" tIns="45702" rIns="91404" bIns="457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eaLnBrk="1" hangingPunct="1">
              <a:spcBef>
                <a:spcPct val="50000"/>
              </a:spcBef>
            </a:pPr>
            <a:r>
              <a:rPr lang="zh-CN" altLang="en-US" sz="2200" b="1" dirty="0" smtClean="0">
                <a:solidFill>
                  <a:schemeClr val="accent1"/>
                </a:solidFill>
                <a:latin typeface="方正正粗黑简体"/>
                <a:ea typeface="方正正粗黑简体"/>
              </a:rPr>
              <a:t>国家励志奖学金申请审批（</a:t>
            </a:r>
            <a:r>
              <a:rPr lang="en-US" altLang="zh-CN" sz="2200" b="1" dirty="0" smtClean="0">
                <a:solidFill>
                  <a:schemeClr val="accent1"/>
                </a:solidFill>
                <a:latin typeface="方正正粗黑简体"/>
                <a:ea typeface="方正正粗黑简体"/>
              </a:rPr>
              <a:t>PC</a:t>
            </a:r>
            <a:r>
              <a:rPr lang="zh-CN" altLang="en-US" sz="2200" b="1" dirty="0" smtClean="0">
                <a:solidFill>
                  <a:schemeClr val="accent1"/>
                </a:solidFill>
                <a:latin typeface="方正正粗黑简体"/>
                <a:ea typeface="方正正粗黑简体"/>
              </a:rPr>
              <a:t>）</a:t>
            </a: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2"/>
          <a:stretch>
            <a:fillRect/>
          </a:stretch>
        </p:blipFill>
        <p:spPr bwMode="auto">
          <a:xfrm>
            <a:off x="357158" y="1287262"/>
            <a:ext cx="8501090" cy="1084708"/>
          </a:xfrm>
          <a:prstGeom prst="rect">
            <a:avLst/>
          </a:prstGeom>
          <a:noFill/>
          <a:ln w="9525">
            <a:noFill/>
            <a:miter lim="800000"/>
            <a:headEnd/>
            <a:tailEnd/>
          </a:ln>
          <a:effectLst/>
        </p:spPr>
      </p:pic>
      <p:grpSp>
        <p:nvGrpSpPr>
          <p:cNvPr id="2" name="组合 42"/>
          <p:cNvGrpSpPr/>
          <p:nvPr/>
        </p:nvGrpSpPr>
        <p:grpSpPr>
          <a:xfrm>
            <a:off x="463055" y="3143254"/>
            <a:ext cx="7680845" cy="535977"/>
            <a:chOff x="497930" y="3690989"/>
            <a:chExt cx="7680845" cy="535977"/>
          </a:xfrm>
        </p:grpSpPr>
        <p:sp>
          <p:nvSpPr>
            <p:cNvPr id="17" name="back-curved-arrow_21159"/>
            <p:cNvSpPr>
              <a:spLocks noChangeAspect="1"/>
            </p:cNvSpPr>
            <p:nvPr/>
          </p:nvSpPr>
          <p:spPr bwMode="auto">
            <a:xfrm rot="10800000">
              <a:off x="497930" y="3690989"/>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18" name="文本框 11"/>
            <p:cNvSpPr txBox="1"/>
            <p:nvPr/>
          </p:nvSpPr>
          <p:spPr>
            <a:xfrm>
              <a:off x="1142976" y="3857634"/>
              <a:ext cx="7035799" cy="369332"/>
            </a:xfrm>
            <a:prstGeom prst="rect">
              <a:avLst/>
            </a:prstGeom>
            <a:noFill/>
          </p:spPr>
          <p:txBody>
            <a:bodyPr wrap="square" rtlCol="0">
              <a:spAutoFit/>
            </a:bodyPr>
            <a:lstStyle/>
            <a:p>
              <a:r>
                <a:rPr lang="zh-CN" altLang="en-US" b="1" dirty="0" smtClean="0"/>
                <a:t>下载</a:t>
              </a:r>
              <a:r>
                <a:rPr lang="en-US" altLang="zh-CN" b="1" dirty="0" smtClean="0"/>
                <a:t>excel</a:t>
              </a:r>
              <a:r>
                <a:rPr lang="zh-CN" altLang="en-US" b="1" dirty="0" smtClean="0"/>
                <a:t>模板</a:t>
              </a:r>
              <a:r>
                <a:rPr lang="zh-CN" altLang="en-US" dirty="0" smtClean="0"/>
                <a:t>：下载模板后，按模板填写学生学籍信息。</a:t>
              </a:r>
              <a:endParaRPr lang="zh-CN" altLang="en-US" dirty="0"/>
            </a:p>
          </p:txBody>
        </p:sp>
      </p:grpSp>
      <p:sp>
        <p:nvSpPr>
          <p:cNvPr id="27" name="矩形 26"/>
          <p:cNvSpPr/>
          <p:nvPr/>
        </p:nvSpPr>
        <p:spPr>
          <a:xfrm>
            <a:off x="1571604" y="1285866"/>
            <a:ext cx="50006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30"/>
          <p:cNvGrpSpPr/>
          <p:nvPr/>
        </p:nvGrpSpPr>
        <p:grpSpPr>
          <a:xfrm>
            <a:off x="497930" y="2357436"/>
            <a:ext cx="7680845" cy="535977"/>
            <a:chOff x="497930" y="2762295"/>
            <a:chExt cx="7680845" cy="535977"/>
          </a:xfrm>
        </p:grpSpPr>
        <p:sp>
          <p:nvSpPr>
            <p:cNvPr id="28" name="back-curved-arrow_21159"/>
            <p:cNvSpPr>
              <a:spLocks noChangeAspect="1"/>
            </p:cNvSpPr>
            <p:nvPr/>
          </p:nvSpPr>
          <p:spPr bwMode="auto">
            <a:xfrm rot="10800000">
              <a:off x="497930" y="2762295"/>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29" name="文本框 11"/>
            <p:cNvSpPr txBox="1"/>
            <p:nvPr/>
          </p:nvSpPr>
          <p:spPr>
            <a:xfrm>
              <a:off x="1142976" y="2928940"/>
              <a:ext cx="7035799" cy="369332"/>
            </a:xfrm>
            <a:prstGeom prst="rect">
              <a:avLst/>
            </a:prstGeom>
            <a:noFill/>
          </p:spPr>
          <p:txBody>
            <a:bodyPr wrap="square" rtlCol="0">
              <a:spAutoFit/>
            </a:bodyPr>
            <a:lstStyle/>
            <a:p>
              <a:r>
                <a:rPr lang="zh-CN" altLang="en-US" b="1" dirty="0" smtClean="0"/>
                <a:t>增加：</a:t>
              </a:r>
              <a:r>
                <a:rPr lang="zh-CN" altLang="en-US" dirty="0" smtClean="0"/>
                <a:t>点击“增加”可单个新增学生信息。</a:t>
              </a:r>
              <a:endParaRPr lang="zh-CN" altLang="en-US" dirty="0"/>
            </a:p>
          </p:txBody>
        </p:sp>
      </p:grpSp>
      <p:grpSp>
        <p:nvGrpSpPr>
          <p:cNvPr id="4" name="组合 33"/>
          <p:cNvGrpSpPr/>
          <p:nvPr/>
        </p:nvGrpSpPr>
        <p:grpSpPr>
          <a:xfrm>
            <a:off x="500034" y="2750537"/>
            <a:ext cx="7678741" cy="524743"/>
            <a:chOff x="497930" y="2762295"/>
            <a:chExt cx="7678741" cy="524743"/>
          </a:xfrm>
        </p:grpSpPr>
        <p:sp>
          <p:nvSpPr>
            <p:cNvPr id="35" name="back-curved-arrow_21159"/>
            <p:cNvSpPr>
              <a:spLocks noChangeAspect="1"/>
            </p:cNvSpPr>
            <p:nvPr/>
          </p:nvSpPr>
          <p:spPr bwMode="auto">
            <a:xfrm rot="10800000">
              <a:off x="497930" y="2762295"/>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36" name="文本框 11"/>
            <p:cNvSpPr txBox="1"/>
            <p:nvPr/>
          </p:nvSpPr>
          <p:spPr>
            <a:xfrm>
              <a:off x="1140872" y="2905171"/>
              <a:ext cx="7035799" cy="369332"/>
            </a:xfrm>
            <a:prstGeom prst="rect">
              <a:avLst/>
            </a:prstGeom>
            <a:noFill/>
          </p:spPr>
          <p:txBody>
            <a:bodyPr wrap="square" rtlCol="0">
              <a:spAutoFit/>
            </a:bodyPr>
            <a:lstStyle/>
            <a:p>
              <a:r>
                <a:rPr lang="zh-CN" altLang="en-US" b="1" dirty="0" smtClean="0"/>
                <a:t>编辑：</a:t>
              </a:r>
              <a:r>
                <a:rPr lang="zh-CN" altLang="en-US" dirty="0" smtClean="0"/>
                <a:t>点击“编辑”，可对选中的学生信息进行维护。</a:t>
              </a:r>
              <a:endParaRPr lang="zh-CN" altLang="en-US" dirty="0"/>
            </a:p>
          </p:txBody>
        </p:sp>
      </p:grpSp>
      <p:grpSp>
        <p:nvGrpSpPr>
          <p:cNvPr id="7" name="组合 46"/>
          <p:cNvGrpSpPr/>
          <p:nvPr/>
        </p:nvGrpSpPr>
        <p:grpSpPr>
          <a:xfrm>
            <a:off x="500034" y="3571882"/>
            <a:ext cx="7678741" cy="548119"/>
            <a:chOff x="497930" y="3690989"/>
            <a:chExt cx="7678741" cy="548119"/>
          </a:xfrm>
        </p:grpSpPr>
        <p:sp>
          <p:nvSpPr>
            <p:cNvPr id="48" name="back-curved-arrow_21159"/>
            <p:cNvSpPr>
              <a:spLocks noChangeAspect="1"/>
            </p:cNvSpPr>
            <p:nvPr/>
          </p:nvSpPr>
          <p:spPr bwMode="auto">
            <a:xfrm rot="10800000">
              <a:off x="497930" y="3690989"/>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49" name="文本框 11"/>
            <p:cNvSpPr txBox="1"/>
            <p:nvPr/>
          </p:nvSpPr>
          <p:spPr>
            <a:xfrm>
              <a:off x="1140872" y="3869776"/>
              <a:ext cx="7035799" cy="369332"/>
            </a:xfrm>
            <a:prstGeom prst="rect">
              <a:avLst/>
            </a:prstGeom>
            <a:noFill/>
          </p:spPr>
          <p:txBody>
            <a:bodyPr wrap="square" rtlCol="0">
              <a:spAutoFit/>
            </a:bodyPr>
            <a:lstStyle/>
            <a:p>
              <a:r>
                <a:rPr lang="zh-CN" altLang="en-US" b="1" dirty="0" smtClean="0"/>
                <a:t>导入学生信息</a:t>
              </a:r>
              <a:r>
                <a:rPr lang="zh-CN" altLang="en-US" dirty="0" smtClean="0"/>
                <a:t>：选中填写完成的学生信息表导入在校生的学籍信息。</a:t>
              </a:r>
              <a:endParaRPr lang="zh-CN" altLang="en-US" dirty="0"/>
            </a:p>
          </p:txBody>
        </p:sp>
      </p:grpSp>
      <p:grpSp>
        <p:nvGrpSpPr>
          <p:cNvPr id="8" name="组合 49"/>
          <p:cNvGrpSpPr/>
          <p:nvPr/>
        </p:nvGrpSpPr>
        <p:grpSpPr>
          <a:xfrm>
            <a:off x="463055" y="4000510"/>
            <a:ext cx="7680845" cy="812976"/>
            <a:chOff x="497930" y="3690989"/>
            <a:chExt cx="7680845" cy="812976"/>
          </a:xfrm>
        </p:grpSpPr>
        <p:sp>
          <p:nvSpPr>
            <p:cNvPr id="51" name="back-curved-arrow_21159"/>
            <p:cNvSpPr>
              <a:spLocks noChangeAspect="1"/>
            </p:cNvSpPr>
            <p:nvPr/>
          </p:nvSpPr>
          <p:spPr bwMode="auto">
            <a:xfrm rot="10800000">
              <a:off x="497930" y="3690989"/>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52" name="文本框 11"/>
            <p:cNvSpPr txBox="1"/>
            <p:nvPr/>
          </p:nvSpPr>
          <p:spPr>
            <a:xfrm>
              <a:off x="1142976" y="3857634"/>
              <a:ext cx="7035799" cy="646331"/>
            </a:xfrm>
            <a:prstGeom prst="rect">
              <a:avLst/>
            </a:prstGeom>
            <a:noFill/>
          </p:spPr>
          <p:txBody>
            <a:bodyPr wrap="square" rtlCol="0">
              <a:spAutoFit/>
            </a:bodyPr>
            <a:lstStyle/>
            <a:p>
              <a:r>
                <a:rPr lang="zh-CN" altLang="en-US" b="1" dirty="0" smtClean="0"/>
                <a:t>下载错误信息</a:t>
              </a:r>
              <a:r>
                <a:rPr lang="zh-CN" altLang="en-US" dirty="0" smtClean="0"/>
                <a:t>：若学生信息导入失败，可下载错误信息查看失败原因，修改后重新导入。</a:t>
              </a:r>
              <a:endParaRPr lang="zh-CN" altLang="en-US" dirty="0"/>
            </a:p>
          </p:txBody>
        </p:sp>
      </p:grpSp>
      <p:pic>
        <p:nvPicPr>
          <p:cNvPr id="5122" name="Picture 2" descr="C:\Users\windows\Desktop\上线评审材料准备\组织机构\捕获.PNG"/>
          <p:cNvPicPr>
            <a:picLocks noChangeAspect="1" noChangeArrowheads="1"/>
          </p:cNvPicPr>
          <p:nvPr/>
        </p:nvPicPr>
        <p:blipFill>
          <a:blip r:embed="rId3"/>
          <a:stretch>
            <a:fillRect/>
          </a:stretch>
        </p:blipFill>
        <p:spPr bwMode="auto">
          <a:xfrm>
            <a:off x="2500298" y="928676"/>
            <a:ext cx="4380373" cy="2949746"/>
          </a:xfrm>
          <a:prstGeom prst="rect">
            <a:avLst/>
          </a:prstGeom>
          <a:noFill/>
        </p:spPr>
      </p:pic>
      <p:sp>
        <p:nvSpPr>
          <p:cNvPr id="33" name="矩形 32"/>
          <p:cNvSpPr/>
          <p:nvPr/>
        </p:nvSpPr>
        <p:spPr>
          <a:xfrm>
            <a:off x="2071670" y="1285866"/>
            <a:ext cx="50006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3" name="Picture 3"/>
          <p:cNvPicPr>
            <a:picLocks noChangeAspect="1" noChangeArrowheads="1"/>
          </p:cNvPicPr>
          <p:nvPr/>
        </p:nvPicPr>
        <p:blipFill>
          <a:blip r:embed="rId4"/>
          <a:stretch>
            <a:fillRect/>
          </a:stretch>
        </p:blipFill>
        <p:spPr bwMode="auto">
          <a:xfrm>
            <a:off x="2449939" y="928676"/>
            <a:ext cx="4479515" cy="3001351"/>
          </a:xfrm>
          <a:prstGeom prst="rect">
            <a:avLst/>
          </a:prstGeom>
          <a:noFill/>
          <a:ln w="9525">
            <a:noFill/>
            <a:miter lim="800000"/>
            <a:headEnd/>
            <a:tailEnd/>
          </a:ln>
          <a:effectLst/>
        </p:spPr>
      </p:pic>
      <p:sp>
        <p:nvSpPr>
          <p:cNvPr id="39" name="矩形 38"/>
          <p:cNvSpPr/>
          <p:nvPr/>
        </p:nvSpPr>
        <p:spPr>
          <a:xfrm>
            <a:off x="3286116" y="1285866"/>
            <a:ext cx="85725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286248" y="1285866"/>
            <a:ext cx="85725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6" name="Picture 6"/>
          <p:cNvPicPr>
            <a:picLocks noChangeAspect="1" noChangeArrowheads="1"/>
          </p:cNvPicPr>
          <p:nvPr/>
        </p:nvPicPr>
        <p:blipFill>
          <a:blip r:embed="rId5"/>
          <a:srcRect/>
          <a:stretch>
            <a:fillRect/>
          </a:stretch>
        </p:blipFill>
        <p:spPr bwMode="auto">
          <a:xfrm>
            <a:off x="2857488" y="928676"/>
            <a:ext cx="3571900" cy="3038950"/>
          </a:xfrm>
          <a:prstGeom prst="rect">
            <a:avLst/>
          </a:prstGeom>
          <a:noFill/>
          <a:ln w="9525">
            <a:noFill/>
            <a:miter lim="800000"/>
            <a:headEnd/>
            <a:tailEnd/>
          </a:ln>
          <a:effectLst/>
        </p:spPr>
      </p:pic>
      <p:sp>
        <p:nvSpPr>
          <p:cNvPr id="43" name="矩形 42"/>
          <p:cNvSpPr/>
          <p:nvPr/>
        </p:nvSpPr>
        <p:spPr>
          <a:xfrm>
            <a:off x="6143636" y="1285866"/>
            <a:ext cx="857256"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4" name="Picture 4"/>
          <p:cNvPicPr>
            <a:picLocks noChangeAspect="1" noChangeArrowheads="1"/>
          </p:cNvPicPr>
          <p:nvPr/>
        </p:nvPicPr>
        <p:blipFill>
          <a:blip r:embed="rId6"/>
          <a:stretch>
            <a:fillRect/>
          </a:stretch>
        </p:blipFill>
        <p:spPr bwMode="auto">
          <a:xfrm>
            <a:off x="357158" y="1142989"/>
            <a:ext cx="8501122" cy="1802173"/>
          </a:xfrm>
          <a:prstGeom prst="rect">
            <a:avLst/>
          </a:prstGeom>
          <a:noFill/>
          <a:ln w="9525">
            <a:noFill/>
            <a:miter lim="800000"/>
            <a:headEnd/>
            <a:tailEnd/>
          </a:ln>
          <a:effectLst/>
        </p:spPr>
      </p:pic>
      <p:sp>
        <p:nvSpPr>
          <p:cNvPr id="30"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5.</a:t>
            </a:r>
            <a:r>
              <a:rPr lang="zh-CN" altLang="en-US" sz="2400" b="1" dirty="0" smtClean="0">
                <a:solidFill>
                  <a:srgbClr val="2E75B6"/>
                </a:solidFill>
                <a:latin typeface="华文楷体" panose="02010600040101010101" pitchFamily="2" charset="-122"/>
                <a:ea typeface="华文楷体" panose="02010600040101010101" pitchFamily="2" charset="-122"/>
              </a:rPr>
              <a:t>基础模块（</a:t>
            </a:r>
            <a:r>
              <a:rPr lang="en-US" altLang="zh-CN" sz="2400" b="1" dirty="0" smtClean="0">
                <a:solidFill>
                  <a:srgbClr val="2E75B6"/>
                </a:solidFill>
                <a:latin typeface="华文楷体" panose="02010600040101010101" pitchFamily="2" charset="-122"/>
                <a:ea typeface="华文楷体" panose="02010600040101010101" pitchFamily="2" charset="-122"/>
              </a:rPr>
              <a:t>PC</a:t>
            </a:r>
            <a:r>
              <a:rPr lang="zh-CN" altLang="en-US" sz="2400" b="1" dirty="0" smtClean="0">
                <a:solidFill>
                  <a:srgbClr val="2E75B6"/>
                </a:solidFill>
                <a:latin typeface="华文楷体" panose="02010600040101010101" pitchFamily="2" charset="-122"/>
                <a:ea typeface="华文楷体" panose="02010600040101010101" pitchFamily="2" charset="-122"/>
              </a:rPr>
              <a:t>）</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学生信息管理</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ox(i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 calcmode="lin" valueType="num">
                                      <p:cBhvr additive="base">
                                        <p:cTn id="27" dur="500" fill="hold"/>
                                        <p:tgtEl>
                                          <p:spTgt spid="5122"/>
                                        </p:tgtEl>
                                        <p:attrNameLst>
                                          <p:attrName>ppt_x</p:attrName>
                                        </p:attrNameLst>
                                      </p:cBhvr>
                                      <p:tavLst>
                                        <p:tav tm="0">
                                          <p:val>
                                            <p:strVal val="#ppt_x"/>
                                          </p:val>
                                        </p:tav>
                                        <p:tav tm="100000">
                                          <p:val>
                                            <p:strVal val="#ppt_x"/>
                                          </p:val>
                                        </p:tav>
                                      </p:tavLst>
                                    </p:anim>
                                    <p:anim calcmode="lin" valueType="num">
                                      <p:cBhvr additive="base">
                                        <p:cTn id="2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1" fill="hold" nodeType="clickEffect">
                                  <p:stCondLst>
                                    <p:cond delay="0"/>
                                  </p:stCondLst>
                                  <p:childTnLst>
                                    <p:anim calcmode="lin" valueType="num">
                                      <p:cBhvr additive="base">
                                        <p:cTn id="32" dur="500"/>
                                        <p:tgtEl>
                                          <p:spTgt spid="5122"/>
                                        </p:tgtEl>
                                        <p:attrNameLst>
                                          <p:attrName>ppt_x</p:attrName>
                                        </p:attrNameLst>
                                      </p:cBhvr>
                                      <p:tavLst>
                                        <p:tav tm="0">
                                          <p:val>
                                            <p:strVal val="ppt_x"/>
                                          </p:val>
                                        </p:tav>
                                        <p:tav tm="100000">
                                          <p:val>
                                            <p:strVal val="ppt_x"/>
                                          </p:val>
                                        </p:tav>
                                      </p:tavLst>
                                    </p:anim>
                                    <p:anim calcmode="lin" valueType="num">
                                      <p:cBhvr additive="base">
                                        <p:cTn id="33" dur="500"/>
                                        <p:tgtEl>
                                          <p:spTgt spid="5122"/>
                                        </p:tgtEl>
                                        <p:attrNameLst>
                                          <p:attrName>ppt_y</p:attrName>
                                        </p:attrNameLst>
                                      </p:cBhvr>
                                      <p:tavLst>
                                        <p:tav tm="0">
                                          <p:val>
                                            <p:strVal val="ppt_y"/>
                                          </p:val>
                                        </p:tav>
                                        <p:tav tm="100000">
                                          <p:val>
                                            <p:strVal val="0-ppt_h/2"/>
                                          </p:val>
                                        </p:tav>
                                      </p:tavLst>
                                    </p:anim>
                                    <p:set>
                                      <p:cBhvr>
                                        <p:cTn id="34" dur="1" fill="hold">
                                          <p:stCondLst>
                                            <p:cond delay="499"/>
                                          </p:stCondLst>
                                        </p:cTn>
                                        <p:tgtEl>
                                          <p:spTgt spid="51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ppt_x"/>
                                          </p:val>
                                        </p:tav>
                                        <p:tav tm="100000">
                                          <p:val>
                                            <p:strVal val="#ppt_x"/>
                                          </p:val>
                                        </p:tav>
                                      </p:tavLst>
                                    </p:anim>
                                    <p:anim calcmode="lin" valueType="num">
                                      <p:cBhvr additive="base">
                                        <p:cTn id="40" dur="5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123"/>
                                        </p:tgtEl>
                                        <p:attrNameLst>
                                          <p:attrName>style.visibility</p:attrName>
                                        </p:attrNameLst>
                                      </p:cBhvr>
                                      <p:to>
                                        <p:strVal val="visible"/>
                                      </p:to>
                                    </p:set>
                                    <p:anim calcmode="lin" valueType="num">
                                      <p:cBhvr additive="base">
                                        <p:cTn id="49" dur="500" fill="hold"/>
                                        <p:tgtEl>
                                          <p:spTgt spid="5123"/>
                                        </p:tgtEl>
                                        <p:attrNameLst>
                                          <p:attrName>ppt_x</p:attrName>
                                        </p:attrNameLst>
                                      </p:cBhvr>
                                      <p:tavLst>
                                        <p:tav tm="0">
                                          <p:val>
                                            <p:strVal val="#ppt_x"/>
                                          </p:val>
                                        </p:tav>
                                        <p:tav tm="100000">
                                          <p:val>
                                            <p:strVal val="#ppt_x"/>
                                          </p:val>
                                        </p:tav>
                                      </p:tavLst>
                                    </p:anim>
                                    <p:anim calcmode="lin" valueType="num">
                                      <p:cBhvr additive="base">
                                        <p:cTn id="50"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1" fill="hold" nodeType="clickEffect">
                                  <p:stCondLst>
                                    <p:cond delay="0"/>
                                  </p:stCondLst>
                                  <p:childTnLst>
                                    <p:anim calcmode="lin" valueType="num">
                                      <p:cBhvr additive="base">
                                        <p:cTn id="54" dur="500"/>
                                        <p:tgtEl>
                                          <p:spTgt spid="5123"/>
                                        </p:tgtEl>
                                        <p:attrNameLst>
                                          <p:attrName>ppt_x</p:attrName>
                                        </p:attrNameLst>
                                      </p:cBhvr>
                                      <p:tavLst>
                                        <p:tav tm="0">
                                          <p:val>
                                            <p:strVal val="ppt_x"/>
                                          </p:val>
                                        </p:tav>
                                        <p:tav tm="100000">
                                          <p:val>
                                            <p:strVal val="ppt_x"/>
                                          </p:val>
                                        </p:tav>
                                      </p:tavLst>
                                    </p:anim>
                                    <p:anim calcmode="lin" valueType="num">
                                      <p:cBhvr additive="base">
                                        <p:cTn id="55" dur="500"/>
                                        <p:tgtEl>
                                          <p:spTgt spid="5123"/>
                                        </p:tgtEl>
                                        <p:attrNameLst>
                                          <p:attrName>ppt_y</p:attrName>
                                        </p:attrNameLst>
                                      </p:cBhvr>
                                      <p:tavLst>
                                        <p:tav tm="0">
                                          <p:val>
                                            <p:strVal val="ppt_y"/>
                                          </p:val>
                                        </p:tav>
                                        <p:tav tm="100000">
                                          <p:val>
                                            <p:strVal val="0-ppt_h/2"/>
                                          </p:val>
                                        </p:tav>
                                      </p:tavLst>
                                    </p:anim>
                                    <p:set>
                                      <p:cBhvr>
                                        <p:cTn id="56" dur="1" fill="hold">
                                          <p:stCondLst>
                                            <p:cond delay="499"/>
                                          </p:stCondLst>
                                        </p:cTn>
                                        <p:tgtEl>
                                          <p:spTgt spid="512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5124"/>
                                        </p:tgtEl>
                                        <p:attrNameLst>
                                          <p:attrName>style.visibility</p:attrName>
                                        </p:attrNameLst>
                                      </p:cBhvr>
                                      <p:to>
                                        <p:strVal val="visible"/>
                                      </p:to>
                                    </p:set>
                                    <p:anim calcmode="lin" valueType="num">
                                      <p:cBhvr additive="base">
                                        <p:cTn id="71" dur="500" fill="hold"/>
                                        <p:tgtEl>
                                          <p:spTgt spid="5124"/>
                                        </p:tgtEl>
                                        <p:attrNameLst>
                                          <p:attrName>ppt_x</p:attrName>
                                        </p:attrNameLst>
                                      </p:cBhvr>
                                      <p:tavLst>
                                        <p:tav tm="0">
                                          <p:val>
                                            <p:strVal val="#ppt_x"/>
                                          </p:val>
                                        </p:tav>
                                        <p:tav tm="100000">
                                          <p:val>
                                            <p:strVal val="#ppt_x"/>
                                          </p:val>
                                        </p:tav>
                                      </p:tavLst>
                                    </p:anim>
                                    <p:anim calcmode="lin" valueType="num">
                                      <p:cBhvr additive="base">
                                        <p:cTn id="72"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1" fill="hold" nodeType="clickEffect">
                                  <p:stCondLst>
                                    <p:cond delay="0"/>
                                  </p:stCondLst>
                                  <p:childTnLst>
                                    <p:anim calcmode="lin" valueType="num">
                                      <p:cBhvr additive="base">
                                        <p:cTn id="76" dur="500"/>
                                        <p:tgtEl>
                                          <p:spTgt spid="5124"/>
                                        </p:tgtEl>
                                        <p:attrNameLst>
                                          <p:attrName>ppt_x</p:attrName>
                                        </p:attrNameLst>
                                      </p:cBhvr>
                                      <p:tavLst>
                                        <p:tav tm="0">
                                          <p:val>
                                            <p:strVal val="ppt_x"/>
                                          </p:val>
                                        </p:tav>
                                        <p:tav tm="100000">
                                          <p:val>
                                            <p:strVal val="ppt_x"/>
                                          </p:val>
                                        </p:tav>
                                      </p:tavLst>
                                    </p:anim>
                                    <p:anim calcmode="lin" valueType="num">
                                      <p:cBhvr additive="base">
                                        <p:cTn id="77" dur="500"/>
                                        <p:tgtEl>
                                          <p:spTgt spid="5124"/>
                                        </p:tgtEl>
                                        <p:attrNameLst>
                                          <p:attrName>ppt_y</p:attrName>
                                        </p:attrNameLst>
                                      </p:cBhvr>
                                      <p:tavLst>
                                        <p:tav tm="0">
                                          <p:val>
                                            <p:strVal val="ppt_y"/>
                                          </p:val>
                                        </p:tav>
                                        <p:tav tm="100000">
                                          <p:val>
                                            <p:strVal val="0-ppt_h/2"/>
                                          </p:val>
                                        </p:tav>
                                      </p:tavLst>
                                    </p:anim>
                                    <p:set>
                                      <p:cBhvr>
                                        <p:cTn id="78" dur="1" fill="hold">
                                          <p:stCondLst>
                                            <p:cond delay="499"/>
                                          </p:stCondLst>
                                        </p:cTn>
                                        <p:tgtEl>
                                          <p:spTgt spid="512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additive="base">
                                        <p:cTn id="83" dur="500" fill="hold"/>
                                        <p:tgtEl>
                                          <p:spTgt spid="41"/>
                                        </p:tgtEl>
                                        <p:attrNameLst>
                                          <p:attrName>ppt_x</p:attrName>
                                        </p:attrNameLst>
                                      </p:cBhvr>
                                      <p:tavLst>
                                        <p:tav tm="0">
                                          <p:val>
                                            <p:strVal val="#ppt_x"/>
                                          </p:val>
                                        </p:tav>
                                        <p:tav tm="100000">
                                          <p:val>
                                            <p:strVal val="#ppt_x"/>
                                          </p:val>
                                        </p:tav>
                                      </p:tavLst>
                                    </p:anim>
                                    <p:anim calcmode="lin" valueType="num">
                                      <p:cBhvr additive="base">
                                        <p:cTn id="84" dur="500" fill="hold"/>
                                        <p:tgtEl>
                                          <p:spTgt spid="41"/>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ppt_x"/>
                                          </p:val>
                                        </p:tav>
                                        <p:tav tm="100000">
                                          <p:val>
                                            <p:strVal val="#ppt_x"/>
                                          </p:val>
                                        </p:tav>
                                      </p:tavLst>
                                    </p:anim>
                                    <p:anim calcmode="lin" valueType="num">
                                      <p:cBhvr additive="base">
                                        <p:cTn id="8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5126"/>
                                        </p:tgtEl>
                                        <p:attrNameLst>
                                          <p:attrName>style.visibility</p:attrName>
                                        </p:attrNameLst>
                                      </p:cBhvr>
                                      <p:to>
                                        <p:strVal val="visible"/>
                                      </p:to>
                                    </p:set>
                                    <p:anim calcmode="lin" valueType="num">
                                      <p:cBhvr additive="base">
                                        <p:cTn id="93" dur="500" fill="hold"/>
                                        <p:tgtEl>
                                          <p:spTgt spid="5126"/>
                                        </p:tgtEl>
                                        <p:attrNameLst>
                                          <p:attrName>ppt_x</p:attrName>
                                        </p:attrNameLst>
                                      </p:cBhvr>
                                      <p:tavLst>
                                        <p:tav tm="0">
                                          <p:val>
                                            <p:strVal val="#ppt_x"/>
                                          </p:val>
                                        </p:tav>
                                        <p:tav tm="100000">
                                          <p:val>
                                            <p:strVal val="#ppt_x"/>
                                          </p:val>
                                        </p:tav>
                                      </p:tavLst>
                                    </p:anim>
                                    <p:anim calcmode="lin" valueType="num">
                                      <p:cBhvr additive="base">
                                        <p:cTn id="94"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xit" presetSubtype="1" fill="hold" nodeType="clickEffect">
                                  <p:stCondLst>
                                    <p:cond delay="0"/>
                                  </p:stCondLst>
                                  <p:childTnLst>
                                    <p:anim calcmode="lin" valueType="num">
                                      <p:cBhvr additive="base">
                                        <p:cTn id="98" dur="500"/>
                                        <p:tgtEl>
                                          <p:spTgt spid="5126"/>
                                        </p:tgtEl>
                                        <p:attrNameLst>
                                          <p:attrName>ppt_x</p:attrName>
                                        </p:attrNameLst>
                                      </p:cBhvr>
                                      <p:tavLst>
                                        <p:tav tm="0">
                                          <p:val>
                                            <p:strVal val="ppt_x"/>
                                          </p:val>
                                        </p:tav>
                                        <p:tav tm="100000">
                                          <p:val>
                                            <p:strVal val="ppt_x"/>
                                          </p:val>
                                        </p:tav>
                                      </p:tavLst>
                                    </p:anim>
                                    <p:anim calcmode="lin" valueType="num">
                                      <p:cBhvr additive="base">
                                        <p:cTn id="99" dur="500"/>
                                        <p:tgtEl>
                                          <p:spTgt spid="5126"/>
                                        </p:tgtEl>
                                        <p:attrNameLst>
                                          <p:attrName>ppt_y</p:attrName>
                                        </p:attrNameLst>
                                      </p:cBhvr>
                                      <p:tavLst>
                                        <p:tav tm="0">
                                          <p:val>
                                            <p:strVal val="ppt_y"/>
                                          </p:val>
                                        </p:tav>
                                        <p:tav tm="100000">
                                          <p:val>
                                            <p:strVal val="0-ppt_h/2"/>
                                          </p:val>
                                        </p:tav>
                                      </p:tavLst>
                                    </p:anim>
                                    <p:set>
                                      <p:cBhvr>
                                        <p:cTn id="100" dur="1" fill="hold">
                                          <p:stCondLst>
                                            <p:cond delay="499"/>
                                          </p:stCondLst>
                                        </p:cTn>
                                        <p:tgtEl>
                                          <p:spTgt spid="512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anim calcmode="lin" valueType="num">
                                      <p:cBhvr additive="base">
                                        <p:cTn id="105" dur="500" fill="hold"/>
                                        <p:tgtEl>
                                          <p:spTgt spid="43"/>
                                        </p:tgtEl>
                                        <p:attrNameLst>
                                          <p:attrName>ppt_x</p:attrName>
                                        </p:attrNameLst>
                                      </p:cBhvr>
                                      <p:tavLst>
                                        <p:tav tm="0">
                                          <p:val>
                                            <p:strVal val="#ppt_x"/>
                                          </p:val>
                                        </p:tav>
                                        <p:tav tm="100000">
                                          <p:val>
                                            <p:strVal val="#ppt_x"/>
                                          </p:val>
                                        </p:tav>
                                      </p:tavLst>
                                    </p:anim>
                                    <p:anim calcmode="lin" valueType="num">
                                      <p:cBhvr additive="base">
                                        <p:cTn id="106" dur="500" fill="hold"/>
                                        <p:tgtEl>
                                          <p:spTgt spid="43"/>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8"/>
                                        </p:tgtEl>
                                        <p:attrNameLst>
                                          <p:attrName>style.visibility</p:attrName>
                                        </p:attrNameLst>
                                      </p:cBhvr>
                                      <p:to>
                                        <p:strVal val="visible"/>
                                      </p:to>
                                    </p:set>
                                    <p:anim calcmode="lin" valueType="num">
                                      <p:cBhvr additive="base">
                                        <p:cTn id="109" dur="500" fill="hold"/>
                                        <p:tgtEl>
                                          <p:spTgt spid="8"/>
                                        </p:tgtEl>
                                        <p:attrNameLst>
                                          <p:attrName>ppt_x</p:attrName>
                                        </p:attrNameLst>
                                      </p:cBhvr>
                                      <p:tavLst>
                                        <p:tav tm="0">
                                          <p:val>
                                            <p:strVal val="#ppt_x"/>
                                          </p:val>
                                        </p:tav>
                                        <p:tav tm="100000">
                                          <p:val>
                                            <p:strVal val="#ppt_x"/>
                                          </p:val>
                                        </p:tav>
                                      </p:tavLst>
                                    </p:anim>
                                    <p:anim calcmode="lin" valueType="num">
                                      <p:cBhvr additive="base">
                                        <p:cTn id="1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3" grpId="0" animBg="1"/>
      <p:bldP spid="39" grpId="0" animBg="1"/>
      <p:bldP spid="41" grpId="0" animBg="1"/>
      <p:bldP spid="43"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srcRect/>
          <a:stretch>
            <a:fillRect/>
          </a:stretch>
        </p:blipFill>
        <p:spPr bwMode="auto">
          <a:xfrm>
            <a:off x="785786" y="1142990"/>
            <a:ext cx="7572428" cy="2413191"/>
          </a:xfrm>
          <a:prstGeom prst="rect">
            <a:avLst/>
          </a:prstGeom>
          <a:noFill/>
          <a:ln w="9525">
            <a:noFill/>
            <a:miter lim="800000"/>
            <a:headEnd/>
            <a:tailEnd/>
          </a:ln>
          <a:effectLst/>
        </p:spPr>
      </p:pic>
      <p:sp>
        <p:nvSpPr>
          <p:cNvPr id="13" name="虚尾箭头 12"/>
          <p:cNvSpPr/>
          <p:nvPr/>
        </p:nvSpPr>
        <p:spPr>
          <a:xfrm>
            <a:off x="500034" y="4000510"/>
            <a:ext cx="642942" cy="35719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357290" y="3786196"/>
            <a:ext cx="6858048" cy="923330"/>
          </a:xfrm>
          <a:prstGeom prst="rect">
            <a:avLst/>
          </a:prstGeom>
          <a:noFill/>
        </p:spPr>
        <p:txBody>
          <a:bodyPr wrap="square" rtlCol="0">
            <a:spAutoFit/>
          </a:bodyPr>
          <a:lstStyle/>
          <a:p>
            <a:r>
              <a:rPr lang="zh-CN" altLang="en-US" b="1" dirty="0" smtClean="0"/>
              <a:t>功能：</a:t>
            </a:r>
            <a:r>
              <a:rPr lang="zh-CN" altLang="en-US" dirty="0" smtClean="0"/>
              <a:t>记录学籍变更的学生信息。若前后两次导入同一个身份证号的学生学籍信息不一致，或学生存在留级、转学等情况，则其学籍变更情况可通过“学生异动信息管理”页面记录和查看。</a:t>
            </a:r>
            <a:endParaRPr lang="en-US" altLang="zh-CN" dirty="0" smtClean="0"/>
          </a:p>
        </p:txBody>
      </p:sp>
      <p:sp>
        <p:nvSpPr>
          <p:cNvPr id="7" name="矩形 6"/>
          <p:cNvSpPr/>
          <p:nvPr/>
        </p:nvSpPr>
        <p:spPr>
          <a:xfrm>
            <a:off x="7500958" y="1357304"/>
            <a:ext cx="500066" cy="1714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8"/>
          <p:cNvSpPr txBox="1">
            <a:spLocks noChangeArrowheads="1"/>
          </p:cNvSpPr>
          <p:nvPr/>
        </p:nvSpPr>
        <p:spPr bwMode="auto">
          <a:xfrm>
            <a:off x="785786" y="285734"/>
            <a:ext cx="5357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5.</a:t>
            </a:r>
            <a:r>
              <a:rPr lang="zh-CN" altLang="en-US" sz="2400" b="1" dirty="0" smtClean="0">
                <a:solidFill>
                  <a:srgbClr val="2E75B6"/>
                </a:solidFill>
                <a:latin typeface="华文楷体" panose="02010600040101010101" pitchFamily="2" charset="-122"/>
                <a:ea typeface="华文楷体" panose="02010600040101010101" pitchFamily="2" charset="-122"/>
              </a:rPr>
              <a:t>基础模块（</a:t>
            </a:r>
            <a:r>
              <a:rPr lang="en-US" altLang="zh-CN" sz="2400" b="1" dirty="0" smtClean="0">
                <a:solidFill>
                  <a:srgbClr val="2E75B6"/>
                </a:solidFill>
                <a:latin typeface="华文楷体" panose="02010600040101010101" pitchFamily="2" charset="-122"/>
                <a:ea typeface="华文楷体" panose="02010600040101010101" pitchFamily="2" charset="-122"/>
              </a:rPr>
              <a:t>PC</a:t>
            </a:r>
            <a:r>
              <a:rPr lang="zh-CN" altLang="en-US" sz="2400" b="1" dirty="0" smtClean="0">
                <a:solidFill>
                  <a:srgbClr val="2E75B6"/>
                </a:solidFill>
                <a:latin typeface="华文楷体" panose="02010600040101010101" pitchFamily="2" charset="-122"/>
                <a:ea typeface="华文楷体" panose="02010600040101010101" pitchFamily="2" charset="-122"/>
              </a:rPr>
              <a:t>）</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学生异动信息管理</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box(in)">
                                      <p:cBhvr>
                                        <p:cTn id="12" dur="500"/>
                                        <p:tgtEl>
                                          <p:spTgt spid="4099"/>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7"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7" name="Picture 3"/>
          <p:cNvPicPr>
            <a:picLocks noChangeAspect="1" noChangeArrowheads="1"/>
          </p:cNvPicPr>
          <p:nvPr/>
        </p:nvPicPr>
        <p:blipFill>
          <a:blip r:embed="rId2"/>
          <a:srcRect/>
          <a:stretch>
            <a:fillRect/>
          </a:stretch>
        </p:blipFill>
        <p:spPr bwMode="auto">
          <a:xfrm>
            <a:off x="500034" y="1000114"/>
            <a:ext cx="8267731" cy="2262556"/>
          </a:xfrm>
          <a:prstGeom prst="rect">
            <a:avLst/>
          </a:prstGeom>
          <a:noFill/>
          <a:ln w="9525">
            <a:noFill/>
            <a:miter lim="800000"/>
            <a:headEnd/>
            <a:tailEnd/>
          </a:ln>
          <a:effectLst/>
        </p:spPr>
      </p:pic>
      <p:sp>
        <p:nvSpPr>
          <p:cNvPr id="12" name="矩形 11"/>
          <p:cNvSpPr/>
          <p:nvPr/>
        </p:nvSpPr>
        <p:spPr>
          <a:xfrm>
            <a:off x="4857752" y="1142990"/>
            <a:ext cx="500066" cy="2000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929322" y="1142990"/>
            <a:ext cx="500066" cy="2000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214678" y="1142990"/>
            <a:ext cx="500066" cy="2000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double-up-arrow_56902"/>
          <p:cNvSpPr>
            <a:spLocks noChangeAspect="1"/>
          </p:cNvSpPr>
          <p:nvPr/>
        </p:nvSpPr>
        <p:spPr bwMode="auto">
          <a:xfrm>
            <a:off x="4357686" y="3500444"/>
            <a:ext cx="609685" cy="479772"/>
          </a:xfrm>
          <a:custGeom>
            <a:avLst/>
            <a:gdLst>
              <a:gd name="connsiteX0" fmla="*/ 303841 w 609471"/>
              <a:gd name="connsiteY0" fmla="*/ 263915 h 601783"/>
              <a:gd name="connsiteX1" fmla="*/ 351459 w 609471"/>
              <a:gd name="connsiteY1" fmla="*/ 280846 h 601783"/>
              <a:gd name="connsiteX2" fmla="*/ 581731 w 609471"/>
              <a:gd name="connsiteY2" fmla="*/ 468216 h 601783"/>
              <a:gd name="connsiteX3" fmla="*/ 592517 w 609471"/>
              <a:gd name="connsiteY3" fmla="*/ 574082 h 601783"/>
              <a:gd name="connsiteX4" fmla="*/ 534066 w 609471"/>
              <a:gd name="connsiteY4" fmla="*/ 601783 h 601783"/>
              <a:gd name="connsiteX5" fmla="*/ 486542 w 609471"/>
              <a:gd name="connsiteY5" fmla="*/ 584852 h 601783"/>
              <a:gd name="connsiteX6" fmla="*/ 303841 w 609471"/>
              <a:gd name="connsiteY6" fmla="*/ 436235 h 601783"/>
              <a:gd name="connsiteX7" fmla="*/ 122930 w 609471"/>
              <a:gd name="connsiteY7" fmla="*/ 583394 h 601783"/>
              <a:gd name="connsiteX8" fmla="*/ 75359 w 609471"/>
              <a:gd name="connsiteY8" fmla="*/ 600325 h 601783"/>
              <a:gd name="connsiteX9" fmla="*/ 16908 w 609471"/>
              <a:gd name="connsiteY9" fmla="*/ 572624 h 601783"/>
              <a:gd name="connsiteX10" fmla="*/ 27788 w 609471"/>
              <a:gd name="connsiteY10" fmla="*/ 466758 h 601783"/>
              <a:gd name="connsiteX11" fmla="*/ 256223 w 609471"/>
              <a:gd name="connsiteY11" fmla="*/ 280846 h 601783"/>
              <a:gd name="connsiteX12" fmla="*/ 303841 w 609471"/>
              <a:gd name="connsiteY12" fmla="*/ 263915 h 601783"/>
              <a:gd name="connsiteX13" fmla="*/ 303841 w 609471"/>
              <a:gd name="connsiteY13" fmla="*/ 0 h 601783"/>
              <a:gd name="connsiteX14" fmla="*/ 351459 w 609471"/>
              <a:gd name="connsiteY14" fmla="*/ 16931 h 601783"/>
              <a:gd name="connsiteX15" fmla="*/ 581731 w 609471"/>
              <a:gd name="connsiteY15" fmla="*/ 204301 h 601783"/>
              <a:gd name="connsiteX16" fmla="*/ 592517 w 609471"/>
              <a:gd name="connsiteY16" fmla="*/ 310167 h 601783"/>
              <a:gd name="connsiteX17" fmla="*/ 534066 w 609471"/>
              <a:gd name="connsiteY17" fmla="*/ 337868 h 601783"/>
              <a:gd name="connsiteX18" fmla="*/ 486542 w 609471"/>
              <a:gd name="connsiteY18" fmla="*/ 320937 h 601783"/>
              <a:gd name="connsiteX19" fmla="*/ 303841 w 609471"/>
              <a:gd name="connsiteY19" fmla="*/ 172320 h 601783"/>
              <a:gd name="connsiteX20" fmla="*/ 122930 w 609471"/>
              <a:gd name="connsiteY20" fmla="*/ 319479 h 601783"/>
              <a:gd name="connsiteX21" fmla="*/ 75359 w 609471"/>
              <a:gd name="connsiteY21" fmla="*/ 336410 h 601783"/>
              <a:gd name="connsiteX22" fmla="*/ 16908 w 609471"/>
              <a:gd name="connsiteY22" fmla="*/ 308709 h 601783"/>
              <a:gd name="connsiteX23" fmla="*/ 27788 w 609471"/>
              <a:gd name="connsiteY23" fmla="*/ 202796 h 601783"/>
              <a:gd name="connsiteX24" fmla="*/ 256223 w 609471"/>
              <a:gd name="connsiteY24" fmla="*/ 16931 h 601783"/>
              <a:gd name="connsiteX25" fmla="*/ 303841 w 609471"/>
              <a:gd name="connsiteY25" fmla="*/ 0 h 6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471" h="601783">
                <a:moveTo>
                  <a:pt x="303841" y="263915"/>
                </a:moveTo>
                <a:cubicBezTo>
                  <a:pt x="320727" y="263915"/>
                  <a:pt x="337612" y="269559"/>
                  <a:pt x="351459" y="280846"/>
                </a:cubicBezTo>
                <a:lnTo>
                  <a:pt x="581731" y="468216"/>
                </a:lnTo>
                <a:cubicBezTo>
                  <a:pt x="613948" y="494412"/>
                  <a:pt x="618846" y="541819"/>
                  <a:pt x="592517" y="574082"/>
                </a:cubicBezTo>
                <a:cubicBezTo>
                  <a:pt x="577634" y="592330"/>
                  <a:pt x="555921" y="601783"/>
                  <a:pt x="534066" y="601783"/>
                </a:cubicBezTo>
                <a:cubicBezTo>
                  <a:pt x="517346" y="601783"/>
                  <a:pt x="500531" y="596186"/>
                  <a:pt x="486542" y="584852"/>
                </a:cubicBezTo>
                <a:lnTo>
                  <a:pt x="303841" y="436235"/>
                </a:lnTo>
                <a:lnTo>
                  <a:pt x="122930" y="583394"/>
                </a:lnTo>
                <a:cubicBezTo>
                  <a:pt x="108989" y="594822"/>
                  <a:pt x="92080" y="600325"/>
                  <a:pt x="75359" y="600325"/>
                </a:cubicBezTo>
                <a:cubicBezTo>
                  <a:pt x="53505" y="600325"/>
                  <a:pt x="31839" y="590872"/>
                  <a:pt x="16908" y="572624"/>
                </a:cubicBezTo>
                <a:cubicBezTo>
                  <a:pt x="-9327" y="540408"/>
                  <a:pt x="-4523" y="493001"/>
                  <a:pt x="27788" y="466758"/>
                </a:cubicBezTo>
                <a:lnTo>
                  <a:pt x="256223" y="280846"/>
                </a:lnTo>
                <a:cubicBezTo>
                  <a:pt x="270071" y="269559"/>
                  <a:pt x="286956" y="263915"/>
                  <a:pt x="303841" y="263915"/>
                </a:cubicBezTo>
                <a:close/>
                <a:moveTo>
                  <a:pt x="303841" y="0"/>
                </a:moveTo>
                <a:cubicBezTo>
                  <a:pt x="320727" y="0"/>
                  <a:pt x="337612" y="5644"/>
                  <a:pt x="351459" y="16931"/>
                </a:cubicBezTo>
                <a:lnTo>
                  <a:pt x="581731" y="204301"/>
                </a:lnTo>
                <a:cubicBezTo>
                  <a:pt x="613948" y="230497"/>
                  <a:pt x="618846" y="277904"/>
                  <a:pt x="592517" y="310167"/>
                </a:cubicBezTo>
                <a:cubicBezTo>
                  <a:pt x="577634" y="328415"/>
                  <a:pt x="555921" y="337868"/>
                  <a:pt x="534066" y="337868"/>
                </a:cubicBezTo>
                <a:cubicBezTo>
                  <a:pt x="517346" y="337868"/>
                  <a:pt x="500531" y="332271"/>
                  <a:pt x="486542" y="320937"/>
                </a:cubicBezTo>
                <a:lnTo>
                  <a:pt x="303841" y="172320"/>
                </a:lnTo>
                <a:lnTo>
                  <a:pt x="122930" y="319479"/>
                </a:lnTo>
                <a:cubicBezTo>
                  <a:pt x="108989" y="330907"/>
                  <a:pt x="92080" y="336410"/>
                  <a:pt x="75359" y="336410"/>
                </a:cubicBezTo>
                <a:cubicBezTo>
                  <a:pt x="53505" y="336410"/>
                  <a:pt x="31839" y="326957"/>
                  <a:pt x="16908" y="308709"/>
                </a:cubicBezTo>
                <a:cubicBezTo>
                  <a:pt x="-9327" y="276493"/>
                  <a:pt x="-4523" y="229086"/>
                  <a:pt x="27788" y="202796"/>
                </a:cubicBezTo>
                <a:lnTo>
                  <a:pt x="256223" y="16931"/>
                </a:lnTo>
                <a:cubicBezTo>
                  <a:pt x="270071" y="5644"/>
                  <a:pt x="286956" y="0"/>
                  <a:pt x="303841" y="0"/>
                </a:cubicBezTo>
                <a:close/>
              </a:path>
            </a:pathLst>
          </a:cu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endParaRPr lang="zh-CN" altLang="en-US"/>
          </a:p>
        </p:txBody>
      </p:sp>
      <p:sp>
        <p:nvSpPr>
          <p:cNvPr id="17" name="文本框 1"/>
          <p:cNvSpPr txBox="1"/>
          <p:nvPr/>
        </p:nvSpPr>
        <p:spPr>
          <a:xfrm>
            <a:off x="1857356" y="4071948"/>
            <a:ext cx="5357850" cy="923330"/>
          </a:xfrm>
          <a:prstGeom prst="rect">
            <a:avLst/>
          </a:prstGeom>
          <a:noFill/>
        </p:spPr>
        <p:txBody>
          <a:bodyPr wrap="square" rtlCol="0">
            <a:spAutoFit/>
          </a:bodyPr>
          <a:lstStyle/>
          <a:p>
            <a:r>
              <a:rPr lang="zh-CN" altLang="en-US" b="1" dirty="0" smtClean="0">
                <a:solidFill>
                  <a:srgbClr val="FF0000"/>
                </a:solidFill>
              </a:rPr>
              <a:t>      查看批量导入文件进度，如果有失败条数的任务，可进入相关功能模块下载错误信息查看失败原因，修改后重新导入。</a:t>
            </a:r>
            <a:endParaRPr lang="zh-CN" altLang="en-US" b="1" dirty="0">
              <a:solidFill>
                <a:srgbClr val="FF0000"/>
              </a:solidFill>
            </a:endParaRPr>
          </a:p>
        </p:txBody>
      </p:sp>
      <p:sp>
        <p:nvSpPr>
          <p:cNvPr id="9"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5.</a:t>
            </a:r>
            <a:r>
              <a:rPr lang="zh-CN" altLang="en-US" sz="2400" b="1" dirty="0" smtClean="0">
                <a:solidFill>
                  <a:srgbClr val="2E75B6"/>
                </a:solidFill>
                <a:latin typeface="华文楷体" panose="02010600040101010101" pitchFamily="2" charset="-122"/>
                <a:ea typeface="华文楷体" panose="02010600040101010101" pitchFamily="2" charset="-122"/>
              </a:rPr>
              <a:t>基础模块（</a:t>
            </a:r>
            <a:r>
              <a:rPr lang="en-US" altLang="zh-CN" sz="2400" b="1" dirty="0" smtClean="0">
                <a:solidFill>
                  <a:srgbClr val="2E75B6"/>
                </a:solidFill>
                <a:latin typeface="华文楷体" panose="02010600040101010101" pitchFamily="2" charset="-122"/>
                <a:ea typeface="华文楷体" panose="02010600040101010101" pitchFamily="2" charset="-122"/>
              </a:rPr>
              <a:t>PC</a:t>
            </a:r>
            <a:r>
              <a:rPr lang="zh-CN" altLang="en-US" sz="2400" b="1" dirty="0" smtClean="0">
                <a:solidFill>
                  <a:srgbClr val="2E75B6"/>
                </a:solidFill>
                <a:latin typeface="华文楷体" panose="02010600040101010101" pitchFamily="2" charset="-122"/>
                <a:ea typeface="华文楷体" panose="02010600040101010101" pitchFamily="2" charset="-122"/>
              </a:rPr>
              <a:t>）</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任务管理</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Effect transition="in" filter="box(in)">
                                      <p:cBhvr>
                                        <p:cTn id="12" dur="500"/>
                                        <p:tgtEl>
                                          <p:spTgt spid="1085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P spid="1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图片 79"/>
          <p:cNvPicPr>
            <a:picLocks noChangeAspect="1"/>
          </p:cNvPicPr>
          <p:nvPr/>
        </p:nvPicPr>
        <p:blipFill rotWithShape="1">
          <a:blip r:embed="rId3"/>
          <a:srcRect t="41255" r="54863" b="36826"/>
          <a:stretch>
            <a:fillRect/>
          </a:stretch>
        </p:blipFill>
        <p:spPr>
          <a:xfrm>
            <a:off x="220307" y="1046114"/>
            <a:ext cx="6494833" cy="1773203"/>
          </a:xfrm>
          <a:prstGeom prst="rect">
            <a:avLst/>
          </a:prstGeom>
        </p:spPr>
      </p:pic>
      <p:grpSp>
        <p:nvGrpSpPr>
          <p:cNvPr id="4" name="组合 80"/>
          <p:cNvGrpSpPr/>
          <p:nvPr/>
        </p:nvGrpSpPr>
        <p:grpSpPr>
          <a:xfrm>
            <a:off x="255615" y="3390034"/>
            <a:ext cx="8674103" cy="1558911"/>
            <a:chOff x="255615" y="3390034"/>
            <a:chExt cx="8674103" cy="1558911"/>
          </a:xfrm>
        </p:grpSpPr>
        <p:sp>
          <p:nvSpPr>
            <p:cNvPr id="10" name="ïslïḑé"/>
            <p:cNvSpPr/>
            <p:nvPr/>
          </p:nvSpPr>
          <p:spPr>
            <a:xfrm rot="5400000">
              <a:off x="653244" y="3382386"/>
              <a:ext cx="1134951" cy="1930210"/>
            </a:xfrm>
            <a:prstGeom prst="corner">
              <a:avLst>
                <a:gd name="adj1" fmla="val 16120"/>
                <a:gd name="adj2" fmla="val 16110"/>
              </a:avLst>
            </a:prstGeom>
            <a:solidFill>
              <a:schemeClr val="accent1">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1" name="ïṧḷïdê"/>
            <p:cNvSpPr/>
            <p:nvPr/>
          </p:nvSpPr>
          <p:spPr>
            <a:xfrm>
              <a:off x="1816167" y="3395915"/>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2" name="îś1iḑê"/>
            <p:cNvSpPr/>
            <p:nvPr/>
          </p:nvSpPr>
          <p:spPr>
            <a:xfrm>
              <a:off x="441754" y="3438194"/>
              <a:ext cx="1553251" cy="317576"/>
            </a:xfrm>
            <a:prstGeom prst="rect">
              <a:avLst/>
            </a:prstGeom>
          </p:spPr>
          <p:txBody>
            <a:bodyPr wrap="none" lIns="90000" tIns="46800" rIns="90000" bIns="46800" anchor="b" anchorCtr="0">
              <a:normAutofit/>
            </a:bodyPr>
            <a:lstStyle/>
            <a:p>
              <a:pPr algn="r"/>
              <a:r>
                <a:rPr lang="zh-CN" altLang="en-US" sz="1200" b="1" dirty="0"/>
                <a:t>资料审批</a:t>
              </a:r>
              <a:r>
                <a:rPr lang="zh-CN" altLang="en-US" sz="1200" b="1" dirty="0" smtClean="0"/>
                <a:t>（辅导员）</a:t>
              </a:r>
              <a:endParaRPr lang="zh-CN" altLang="en-US" sz="1200" b="1" dirty="0">
                <a:effectLst/>
              </a:endParaRPr>
            </a:p>
          </p:txBody>
        </p:sp>
        <p:sp>
          <p:nvSpPr>
            <p:cNvPr id="13" name="ïŝliḋe"/>
            <p:cNvSpPr/>
            <p:nvPr/>
          </p:nvSpPr>
          <p:spPr>
            <a:xfrm rot="5400000">
              <a:off x="2864478" y="3404608"/>
              <a:ext cx="1134950" cy="1930210"/>
            </a:xfrm>
            <a:prstGeom prst="corner">
              <a:avLst>
                <a:gd name="adj1" fmla="val 16120"/>
                <a:gd name="adj2" fmla="val 16110"/>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4" name="ïṥḷîḍè"/>
            <p:cNvSpPr/>
            <p:nvPr/>
          </p:nvSpPr>
          <p:spPr>
            <a:xfrm>
              <a:off x="4027400" y="3407776"/>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5" name="iṡḷîḍè"/>
            <p:cNvSpPr/>
            <p:nvPr/>
          </p:nvSpPr>
          <p:spPr>
            <a:xfrm>
              <a:off x="2657841" y="3429826"/>
              <a:ext cx="1548224" cy="317576"/>
            </a:xfrm>
            <a:prstGeom prst="rect">
              <a:avLst/>
            </a:prstGeom>
          </p:spPr>
          <p:txBody>
            <a:bodyPr wrap="none" lIns="90000" tIns="46800" rIns="90000" bIns="46800" anchor="b" anchorCtr="0">
              <a:normAutofit/>
            </a:bodyPr>
            <a:lstStyle/>
            <a:p>
              <a:pPr algn="r"/>
              <a:r>
                <a:rPr lang="zh-CN" altLang="en-US" sz="1200" b="1" dirty="0"/>
                <a:t>民主评议设置</a:t>
              </a:r>
              <a:r>
                <a:rPr lang="zh-CN" altLang="en-US" sz="1200" b="1" dirty="0" smtClean="0"/>
                <a:t>（辅导员）</a:t>
              </a:r>
              <a:endParaRPr lang="zh-CN" altLang="en-US" sz="1200" b="1" dirty="0"/>
            </a:p>
          </p:txBody>
        </p:sp>
        <p:sp>
          <p:nvSpPr>
            <p:cNvPr id="16" name="iṧḷïḍé"/>
            <p:cNvSpPr/>
            <p:nvPr/>
          </p:nvSpPr>
          <p:spPr>
            <a:xfrm rot="5400000">
              <a:off x="5087451" y="3404608"/>
              <a:ext cx="1134951" cy="1930210"/>
            </a:xfrm>
            <a:prstGeom prst="corner">
              <a:avLst>
                <a:gd name="adj1" fmla="val 16120"/>
                <a:gd name="adj2" fmla="val 16110"/>
              </a:avLst>
            </a:prstGeom>
            <a:solidFill>
              <a:schemeClr val="accent3">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7" name="îṡḻiďè"/>
            <p:cNvSpPr/>
            <p:nvPr/>
          </p:nvSpPr>
          <p:spPr>
            <a:xfrm>
              <a:off x="6207738" y="3390034"/>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8" name="iśļiḓe"/>
            <p:cNvSpPr/>
            <p:nvPr/>
          </p:nvSpPr>
          <p:spPr>
            <a:xfrm>
              <a:off x="5094409" y="3404160"/>
              <a:ext cx="1266188" cy="317576"/>
            </a:xfrm>
            <a:prstGeom prst="rect">
              <a:avLst/>
            </a:prstGeom>
          </p:spPr>
          <p:txBody>
            <a:bodyPr wrap="none" lIns="90000" tIns="46800" rIns="90000" bIns="46800" anchor="b" anchorCtr="0">
              <a:normAutofit/>
            </a:bodyPr>
            <a:lstStyle/>
            <a:p>
              <a:pPr algn="r"/>
              <a:r>
                <a:rPr lang="zh-CN" altLang="en-US" sz="1200" b="1" dirty="0"/>
                <a:t>民主评议反馈信息统计</a:t>
              </a:r>
            </a:p>
          </p:txBody>
        </p:sp>
        <p:sp>
          <p:nvSpPr>
            <p:cNvPr id="19" name="îšḻíďe"/>
            <p:cNvSpPr/>
            <p:nvPr/>
          </p:nvSpPr>
          <p:spPr>
            <a:xfrm rot="5400000">
              <a:off x="7329574" y="3386040"/>
              <a:ext cx="1134952" cy="1990858"/>
            </a:xfrm>
            <a:prstGeom prst="corner">
              <a:avLst>
                <a:gd name="adj1" fmla="val 16120"/>
                <a:gd name="adj2" fmla="val 16110"/>
              </a:avLst>
            </a:prstGeom>
            <a:solidFill>
              <a:schemeClr val="accent4">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dirty="0">
                <a:solidFill>
                  <a:schemeClr val="tx1"/>
                </a:solidFill>
              </a:endParaRPr>
            </a:p>
          </p:txBody>
        </p:sp>
        <p:sp>
          <p:nvSpPr>
            <p:cNvPr id="21" name="iSḷïḓê"/>
            <p:cNvSpPr/>
            <p:nvPr/>
          </p:nvSpPr>
          <p:spPr>
            <a:xfrm>
              <a:off x="8522822" y="3390034"/>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26" name="iśḻïdè"/>
            <p:cNvSpPr/>
            <p:nvPr/>
          </p:nvSpPr>
          <p:spPr>
            <a:xfrm>
              <a:off x="7520654" y="3416973"/>
              <a:ext cx="1266188" cy="317576"/>
            </a:xfrm>
            <a:prstGeom prst="rect">
              <a:avLst/>
            </a:prstGeom>
          </p:spPr>
          <p:txBody>
            <a:bodyPr wrap="none" lIns="90000" tIns="46800" rIns="90000" bIns="46800" anchor="b" anchorCtr="0">
              <a:normAutofit/>
            </a:bodyPr>
            <a:lstStyle/>
            <a:p>
              <a:pPr algn="r"/>
              <a:r>
                <a:rPr lang="zh-CN" altLang="en-US" sz="1200" b="1" dirty="0" smtClean="0"/>
                <a:t>计算排名差异（辅导员）</a:t>
              </a:r>
              <a:endParaRPr lang="zh-CN" altLang="en-US" sz="1200" b="1" dirty="0"/>
            </a:p>
          </p:txBody>
        </p:sp>
        <p:grpSp>
          <p:nvGrpSpPr>
            <p:cNvPr id="5" name="iş1íďé"/>
            <p:cNvGrpSpPr/>
            <p:nvPr/>
          </p:nvGrpSpPr>
          <p:grpSpPr>
            <a:xfrm>
              <a:off x="7240970" y="3500546"/>
              <a:ext cx="703332" cy="1156941"/>
              <a:chOff x="5489937" y="5527129"/>
              <a:chExt cx="2444389" cy="4109605"/>
            </a:xfrm>
            <a:solidFill>
              <a:schemeClr val="bg1">
                <a:lumMod val="95000"/>
                <a:alpha val="48000"/>
              </a:schemeClr>
            </a:solidFill>
          </p:grpSpPr>
          <p:sp>
            <p:nvSpPr>
              <p:cNvPr id="29" name="íS1îḍé"/>
              <p:cNvSpPr/>
              <p:nvPr/>
            </p:nvSpPr>
            <p:spPr bwMode="auto">
              <a:xfrm>
                <a:off x="5489937" y="8045339"/>
                <a:ext cx="1609005" cy="1591395"/>
              </a:xfrm>
              <a:custGeom>
                <a:avLst/>
                <a:gdLst>
                  <a:gd name="T0" fmla="*/ 60 w 95"/>
                  <a:gd name="T1" fmla="*/ 7 h 94"/>
                  <a:gd name="T2" fmla="*/ 7 w 95"/>
                  <a:gd name="T3" fmla="*/ 34 h 94"/>
                  <a:gd name="T4" fmla="*/ 34 w 95"/>
                  <a:gd name="T5" fmla="*/ 87 h 94"/>
                  <a:gd name="T6" fmla="*/ 87 w 95"/>
                  <a:gd name="T7" fmla="*/ 60 h 94"/>
                  <a:gd name="T8" fmla="*/ 60 w 95"/>
                  <a:gd name="T9" fmla="*/ 7 h 94"/>
                  <a:gd name="T10" fmla="*/ 40 w 95"/>
                  <a:gd name="T11" fmla="*/ 70 h 94"/>
                  <a:gd name="T12" fmla="*/ 24 w 95"/>
                  <a:gd name="T13" fmla="*/ 40 h 94"/>
                  <a:gd name="T14" fmla="*/ 55 w 95"/>
                  <a:gd name="T15" fmla="*/ 24 h 94"/>
                  <a:gd name="T16" fmla="*/ 70 w 95"/>
                  <a:gd name="T17" fmla="*/ 54 h 94"/>
                  <a:gd name="T18" fmla="*/ 40 w 95"/>
                  <a:gd name="T19"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60" y="7"/>
                    </a:moveTo>
                    <a:cubicBezTo>
                      <a:pt x="38" y="0"/>
                      <a:pt x="14" y="12"/>
                      <a:pt x="7" y="34"/>
                    </a:cubicBezTo>
                    <a:cubicBezTo>
                      <a:pt x="0" y="56"/>
                      <a:pt x="12" y="80"/>
                      <a:pt x="34" y="87"/>
                    </a:cubicBezTo>
                    <a:cubicBezTo>
                      <a:pt x="57" y="94"/>
                      <a:pt x="80" y="82"/>
                      <a:pt x="87" y="60"/>
                    </a:cubicBezTo>
                    <a:cubicBezTo>
                      <a:pt x="95" y="38"/>
                      <a:pt x="82" y="14"/>
                      <a:pt x="60" y="7"/>
                    </a:cubicBezTo>
                    <a:close/>
                    <a:moveTo>
                      <a:pt x="40" y="70"/>
                    </a:moveTo>
                    <a:cubicBezTo>
                      <a:pt x="27" y="66"/>
                      <a:pt x="20" y="52"/>
                      <a:pt x="24" y="40"/>
                    </a:cubicBezTo>
                    <a:cubicBezTo>
                      <a:pt x="29" y="27"/>
                      <a:pt x="42" y="20"/>
                      <a:pt x="55" y="24"/>
                    </a:cubicBezTo>
                    <a:cubicBezTo>
                      <a:pt x="67" y="28"/>
                      <a:pt x="74" y="42"/>
                      <a:pt x="70" y="54"/>
                    </a:cubicBezTo>
                    <a:cubicBezTo>
                      <a:pt x="66" y="67"/>
                      <a:pt x="53" y="74"/>
                      <a:pt x="40" y="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nvGrpSpPr>
              <p:cNvPr id="7" name="í$ľîḑe"/>
              <p:cNvGrpSpPr/>
              <p:nvPr/>
            </p:nvGrpSpPr>
            <p:grpSpPr>
              <a:xfrm>
                <a:off x="6007100" y="5527129"/>
                <a:ext cx="1927226" cy="3611562"/>
                <a:chOff x="6007100" y="5527129"/>
                <a:chExt cx="1927226" cy="3611562"/>
              </a:xfrm>
              <a:grpFill/>
            </p:grpSpPr>
            <p:sp>
              <p:nvSpPr>
                <p:cNvPr id="31" name="ïṡ1ïḑe"/>
                <p:cNvSpPr/>
                <p:nvPr/>
              </p:nvSpPr>
              <p:spPr bwMode="auto">
                <a:xfrm>
                  <a:off x="6126163" y="8821191"/>
                  <a:ext cx="257175" cy="3175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2" name="islïḋê"/>
                <p:cNvSpPr/>
                <p:nvPr/>
              </p:nvSpPr>
              <p:spPr bwMode="auto">
                <a:xfrm>
                  <a:off x="6007100" y="8524329"/>
                  <a:ext cx="495300" cy="317500"/>
                </a:xfrm>
                <a:custGeom>
                  <a:avLst/>
                  <a:gdLst>
                    <a:gd name="T0" fmla="*/ 312 w 312"/>
                    <a:gd name="T1" fmla="*/ 200 h 200"/>
                    <a:gd name="T2" fmla="*/ 0 w 312"/>
                    <a:gd name="T3" fmla="*/ 200 h 200"/>
                    <a:gd name="T4" fmla="*/ 162 w 312"/>
                    <a:gd name="T5" fmla="*/ 0 h 200"/>
                    <a:gd name="T6" fmla="*/ 162 w 312"/>
                    <a:gd name="T7" fmla="*/ 0 h 200"/>
                    <a:gd name="T8" fmla="*/ 312 w 312"/>
                    <a:gd name="T9" fmla="*/ 200 h 200"/>
                  </a:gdLst>
                  <a:ahLst/>
                  <a:cxnLst>
                    <a:cxn ang="0">
                      <a:pos x="T0" y="T1"/>
                    </a:cxn>
                    <a:cxn ang="0">
                      <a:pos x="T2" y="T3"/>
                    </a:cxn>
                    <a:cxn ang="0">
                      <a:pos x="T4" y="T5"/>
                    </a:cxn>
                    <a:cxn ang="0">
                      <a:pos x="T6" y="T7"/>
                    </a:cxn>
                    <a:cxn ang="0">
                      <a:pos x="T8" y="T9"/>
                    </a:cxn>
                  </a:cxnLst>
                  <a:rect l="0" t="0" r="r" b="b"/>
                  <a:pathLst>
                    <a:path w="312" h="200">
                      <a:moveTo>
                        <a:pt x="312" y="200"/>
                      </a:moveTo>
                      <a:lnTo>
                        <a:pt x="0" y="200"/>
                      </a:lnTo>
                      <a:lnTo>
                        <a:pt x="162" y="0"/>
                      </a:lnTo>
                      <a:lnTo>
                        <a:pt x="162" y="0"/>
                      </a:lnTo>
                      <a:lnTo>
                        <a:pt x="312" y="20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3" name="ï$1íde"/>
                <p:cNvSpPr/>
                <p:nvPr/>
              </p:nvSpPr>
              <p:spPr bwMode="auto">
                <a:xfrm>
                  <a:off x="7635875" y="7670254"/>
                  <a:ext cx="198438" cy="2381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4" name="iṥļîďê"/>
                <p:cNvSpPr/>
                <p:nvPr/>
              </p:nvSpPr>
              <p:spPr bwMode="auto">
                <a:xfrm>
                  <a:off x="7535863" y="7413079"/>
                  <a:ext cx="398463" cy="277813"/>
                </a:xfrm>
                <a:custGeom>
                  <a:avLst/>
                  <a:gdLst>
                    <a:gd name="T0" fmla="*/ 251 w 251"/>
                    <a:gd name="T1" fmla="*/ 175 h 175"/>
                    <a:gd name="T2" fmla="*/ 0 w 251"/>
                    <a:gd name="T3" fmla="*/ 175 h 175"/>
                    <a:gd name="T4" fmla="*/ 125 w 251"/>
                    <a:gd name="T5" fmla="*/ 0 h 175"/>
                    <a:gd name="T6" fmla="*/ 125 w 251"/>
                    <a:gd name="T7" fmla="*/ 0 h 175"/>
                    <a:gd name="T8" fmla="*/ 251 w 251"/>
                    <a:gd name="T9" fmla="*/ 175 h 175"/>
                  </a:gdLst>
                  <a:ahLst/>
                  <a:cxnLst>
                    <a:cxn ang="0">
                      <a:pos x="T0" y="T1"/>
                    </a:cxn>
                    <a:cxn ang="0">
                      <a:pos x="T2" y="T3"/>
                    </a:cxn>
                    <a:cxn ang="0">
                      <a:pos x="T4" y="T5"/>
                    </a:cxn>
                    <a:cxn ang="0">
                      <a:pos x="T6" y="T7"/>
                    </a:cxn>
                    <a:cxn ang="0">
                      <a:pos x="T8" y="T9"/>
                    </a:cxn>
                  </a:cxnLst>
                  <a:rect l="0" t="0" r="r" b="b"/>
                  <a:pathLst>
                    <a:path w="251" h="175">
                      <a:moveTo>
                        <a:pt x="251" y="175"/>
                      </a:moveTo>
                      <a:lnTo>
                        <a:pt x="0" y="175"/>
                      </a:lnTo>
                      <a:lnTo>
                        <a:pt x="125" y="0"/>
                      </a:lnTo>
                      <a:lnTo>
                        <a:pt x="125" y="0"/>
                      </a:lnTo>
                      <a:lnTo>
                        <a:pt x="251" y="1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5" name="îṥḻîḑe"/>
                <p:cNvSpPr/>
                <p:nvPr/>
              </p:nvSpPr>
              <p:spPr bwMode="auto">
                <a:xfrm>
                  <a:off x="6662738" y="5982741"/>
                  <a:ext cx="119063" cy="139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6" name="ïsļîdé"/>
                <p:cNvSpPr/>
                <p:nvPr/>
              </p:nvSpPr>
              <p:spPr bwMode="auto">
                <a:xfrm>
                  <a:off x="6602413" y="5844629"/>
                  <a:ext cx="238125" cy="138113"/>
                </a:xfrm>
                <a:custGeom>
                  <a:avLst/>
                  <a:gdLst>
                    <a:gd name="T0" fmla="*/ 150 w 150"/>
                    <a:gd name="T1" fmla="*/ 87 h 87"/>
                    <a:gd name="T2" fmla="*/ 0 w 150"/>
                    <a:gd name="T3" fmla="*/ 87 h 87"/>
                    <a:gd name="T4" fmla="*/ 75 w 150"/>
                    <a:gd name="T5" fmla="*/ 0 h 87"/>
                    <a:gd name="T6" fmla="*/ 75 w 150"/>
                    <a:gd name="T7" fmla="*/ 0 h 87"/>
                    <a:gd name="T8" fmla="*/ 150 w 150"/>
                    <a:gd name="T9" fmla="*/ 87 h 87"/>
                  </a:gdLst>
                  <a:ahLst/>
                  <a:cxnLst>
                    <a:cxn ang="0">
                      <a:pos x="T0" y="T1"/>
                    </a:cxn>
                    <a:cxn ang="0">
                      <a:pos x="T2" y="T3"/>
                    </a:cxn>
                    <a:cxn ang="0">
                      <a:pos x="T4" y="T5"/>
                    </a:cxn>
                    <a:cxn ang="0">
                      <a:pos x="T6" y="T7"/>
                    </a:cxn>
                    <a:cxn ang="0">
                      <a:pos x="T8" y="T9"/>
                    </a:cxn>
                  </a:cxnLst>
                  <a:rect l="0" t="0" r="r" b="b"/>
                  <a:pathLst>
                    <a:path w="150" h="87">
                      <a:moveTo>
                        <a:pt x="150" y="87"/>
                      </a:moveTo>
                      <a:lnTo>
                        <a:pt x="0" y="87"/>
                      </a:lnTo>
                      <a:lnTo>
                        <a:pt x="75" y="0"/>
                      </a:lnTo>
                      <a:lnTo>
                        <a:pt x="75" y="0"/>
                      </a:lnTo>
                      <a:lnTo>
                        <a:pt x="150" y="8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7" name="ïŝ1îḋé"/>
                <p:cNvSpPr/>
                <p:nvPr/>
              </p:nvSpPr>
              <p:spPr bwMode="auto">
                <a:xfrm>
                  <a:off x="6702425" y="7868691"/>
                  <a:ext cx="754063" cy="655638"/>
                </a:xfrm>
                <a:custGeom>
                  <a:avLst/>
                  <a:gdLst>
                    <a:gd name="T0" fmla="*/ 112 w 475"/>
                    <a:gd name="T1" fmla="*/ 413 h 413"/>
                    <a:gd name="T2" fmla="*/ 0 w 475"/>
                    <a:gd name="T3" fmla="*/ 275 h 413"/>
                    <a:gd name="T4" fmla="*/ 363 w 475"/>
                    <a:gd name="T5" fmla="*/ 0 h 413"/>
                    <a:gd name="T6" fmla="*/ 475 w 475"/>
                    <a:gd name="T7" fmla="*/ 138 h 413"/>
                    <a:gd name="T8" fmla="*/ 112 w 475"/>
                    <a:gd name="T9" fmla="*/ 413 h 413"/>
                  </a:gdLst>
                  <a:ahLst/>
                  <a:cxnLst>
                    <a:cxn ang="0">
                      <a:pos x="T0" y="T1"/>
                    </a:cxn>
                    <a:cxn ang="0">
                      <a:pos x="T2" y="T3"/>
                    </a:cxn>
                    <a:cxn ang="0">
                      <a:pos x="T4" y="T5"/>
                    </a:cxn>
                    <a:cxn ang="0">
                      <a:pos x="T6" y="T7"/>
                    </a:cxn>
                    <a:cxn ang="0">
                      <a:pos x="T8" y="T9"/>
                    </a:cxn>
                  </a:cxnLst>
                  <a:rect l="0" t="0" r="r" b="b"/>
                  <a:pathLst>
                    <a:path w="475" h="413">
                      <a:moveTo>
                        <a:pt x="112" y="413"/>
                      </a:moveTo>
                      <a:lnTo>
                        <a:pt x="0" y="275"/>
                      </a:lnTo>
                      <a:lnTo>
                        <a:pt x="363" y="0"/>
                      </a:lnTo>
                      <a:lnTo>
                        <a:pt x="475" y="138"/>
                      </a:lnTo>
                      <a:lnTo>
                        <a:pt x="112" y="41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40" name="iSľiḍe"/>
                <p:cNvSpPr/>
                <p:nvPr/>
              </p:nvSpPr>
              <p:spPr bwMode="auto">
                <a:xfrm>
                  <a:off x="6284913" y="5527129"/>
                  <a:ext cx="873125" cy="892175"/>
                </a:xfrm>
                <a:custGeom>
                  <a:avLst/>
                  <a:gdLst>
                    <a:gd name="T0" fmla="*/ 27 w 44"/>
                    <a:gd name="T1" fmla="*/ 3 h 45"/>
                    <a:gd name="T2" fmla="*/ 3 w 44"/>
                    <a:gd name="T3" fmla="*/ 18 h 45"/>
                    <a:gd name="T4" fmla="*/ 17 w 44"/>
                    <a:gd name="T5" fmla="*/ 42 h 45"/>
                    <a:gd name="T6" fmla="*/ 42 w 44"/>
                    <a:gd name="T7" fmla="*/ 27 h 45"/>
                    <a:gd name="T8" fmla="*/ 27 w 44"/>
                    <a:gd name="T9" fmla="*/ 3 h 45"/>
                    <a:gd name="T10" fmla="*/ 19 w 44"/>
                    <a:gd name="T11" fmla="*/ 34 h 45"/>
                    <a:gd name="T12" fmla="*/ 11 w 44"/>
                    <a:gd name="T13" fmla="*/ 20 h 45"/>
                    <a:gd name="T14" fmla="*/ 25 w 44"/>
                    <a:gd name="T15" fmla="*/ 11 h 45"/>
                    <a:gd name="T16" fmla="*/ 33 w 44"/>
                    <a:gd name="T17" fmla="*/ 25 h 45"/>
                    <a:gd name="T18" fmla="*/ 19 w 44"/>
                    <a:gd name="T19"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27" y="3"/>
                      </a:moveTo>
                      <a:cubicBezTo>
                        <a:pt x="16" y="0"/>
                        <a:pt x="5" y="7"/>
                        <a:pt x="3" y="18"/>
                      </a:cubicBezTo>
                      <a:cubicBezTo>
                        <a:pt x="0" y="29"/>
                        <a:pt x="7" y="40"/>
                        <a:pt x="17" y="42"/>
                      </a:cubicBezTo>
                      <a:cubicBezTo>
                        <a:pt x="28" y="45"/>
                        <a:pt x="39" y="38"/>
                        <a:pt x="42" y="27"/>
                      </a:cubicBezTo>
                      <a:cubicBezTo>
                        <a:pt x="44" y="17"/>
                        <a:pt x="38" y="6"/>
                        <a:pt x="27" y="3"/>
                      </a:cubicBezTo>
                      <a:close/>
                      <a:moveTo>
                        <a:pt x="19" y="34"/>
                      </a:moveTo>
                      <a:cubicBezTo>
                        <a:pt x="13" y="32"/>
                        <a:pt x="9" y="26"/>
                        <a:pt x="11" y="20"/>
                      </a:cubicBezTo>
                      <a:cubicBezTo>
                        <a:pt x="12" y="14"/>
                        <a:pt x="19" y="10"/>
                        <a:pt x="25" y="11"/>
                      </a:cubicBezTo>
                      <a:cubicBezTo>
                        <a:pt x="31" y="13"/>
                        <a:pt x="35" y="19"/>
                        <a:pt x="33" y="25"/>
                      </a:cubicBezTo>
                      <a:cubicBezTo>
                        <a:pt x="32" y="32"/>
                        <a:pt x="26" y="35"/>
                        <a:pt x="19"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grpSp>
        <p:sp>
          <p:nvSpPr>
            <p:cNvPr id="67" name="文本框 66"/>
            <p:cNvSpPr txBox="1"/>
            <p:nvPr/>
          </p:nvSpPr>
          <p:spPr>
            <a:xfrm>
              <a:off x="478088" y="3964753"/>
              <a:ext cx="1690101" cy="830997"/>
            </a:xfrm>
            <a:prstGeom prst="rect">
              <a:avLst/>
            </a:prstGeom>
            <a:noFill/>
          </p:spPr>
          <p:txBody>
            <a:bodyPr wrap="square" rtlCol="0">
              <a:spAutoFit/>
            </a:bodyPr>
            <a:lstStyle/>
            <a:p>
              <a:r>
                <a:rPr lang="zh-CN" altLang="en-US" sz="1200" dirty="0"/>
                <a:t>审核学生</a:t>
              </a:r>
              <a:r>
                <a:rPr lang="zh-CN" altLang="en-US" sz="1200" dirty="0" smtClean="0"/>
                <a:t>信息真实性、完整性，填写有</a:t>
              </a:r>
              <a:r>
                <a:rPr lang="zh-CN" altLang="en-US" sz="1200" dirty="0"/>
                <a:t>误需退回</a:t>
              </a:r>
              <a:r>
                <a:rPr lang="zh-CN" altLang="en-US" sz="1200" dirty="0" smtClean="0"/>
                <a:t>，信息无误则进入</a:t>
              </a:r>
              <a:r>
                <a:rPr lang="zh-CN" altLang="en-US" sz="1200" dirty="0"/>
                <a:t>民主评议流程。</a:t>
              </a:r>
            </a:p>
          </p:txBody>
        </p:sp>
        <p:sp>
          <p:nvSpPr>
            <p:cNvPr id="68" name="文本框 67"/>
            <p:cNvSpPr txBox="1"/>
            <p:nvPr/>
          </p:nvSpPr>
          <p:spPr>
            <a:xfrm>
              <a:off x="2571736" y="3933282"/>
              <a:ext cx="1928826" cy="1015663"/>
            </a:xfrm>
            <a:prstGeom prst="rect">
              <a:avLst/>
            </a:prstGeom>
            <a:noFill/>
          </p:spPr>
          <p:txBody>
            <a:bodyPr wrap="square" rtlCol="0">
              <a:spAutoFit/>
            </a:bodyPr>
            <a:lstStyle/>
            <a:p>
              <a:r>
                <a:rPr lang="zh-CN" altLang="en-US" sz="1200" dirty="0" smtClean="0"/>
                <a:t>为提交申请的同学生成二维码，民主评议小组老师、学生通过扫描二维码进行评议（评议人数不低于班级人数</a:t>
              </a:r>
              <a:r>
                <a:rPr lang="en-US" altLang="zh-CN" sz="1200" dirty="0" smtClean="0"/>
                <a:t>10%</a:t>
              </a:r>
              <a:r>
                <a:rPr lang="zh-CN" altLang="en-US" sz="1200" dirty="0" smtClean="0"/>
                <a:t>）。</a:t>
              </a:r>
              <a:endParaRPr lang="zh-CN" altLang="en-US" sz="1200" dirty="0"/>
            </a:p>
          </p:txBody>
        </p:sp>
        <p:sp>
          <p:nvSpPr>
            <p:cNvPr id="69" name="文本框 68"/>
            <p:cNvSpPr txBox="1"/>
            <p:nvPr/>
          </p:nvSpPr>
          <p:spPr>
            <a:xfrm>
              <a:off x="4873387" y="3964753"/>
              <a:ext cx="1698877" cy="646331"/>
            </a:xfrm>
            <a:prstGeom prst="rect">
              <a:avLst/>
            </a:prstGeom>
            <a:noFill/>
          </p:spPr>
          <p:txBody>
            <a:bodyPr wrap="square" rtlCol="0">
              <a:spAutoFit/>
            </a:bodyPr>
            <a:lstStyle/>
            <a:p>
              <a:r>
                <a:rPr lang="zh-CN" altLang="en-US" sz="1200" dirty="0" smtClean="0"/>
                <a:t>评议小组对所有被评议学生完成民主评议后，计算平均分排名。</a:t>
              </a:r>
              <a:endParaRPr lang="zh-CN" altLang="en-US" sz="1200" dirty="0"/>
            </a:p>
          </p:txBody>
        </p:sp>
        <p:sp>
          <p:nvSpPr>
            <p:cNvPr id="70" name="文本框 69"/>
            <p:cNvSpPr txBox="1"/>
            <p:nvPr/>
          </p:nvSpPr>
          <p:spPr>
            <a:xfrm>
              <a:off x="7058346" y="3913541"/>
              <a:ext cx="1871372" cy="1015663"/>
            </a:xfrm>
            <a:prstGeom prst="rect">
              <a:avLst/>
            </a:prstGeom>
            <a:noFill/>
          </p:spPr>
          <p:txBody>
            <a:bodyPr wrap="square" rtlCol="0">
              <a:spAutoFit/>
            </a:bodyPr>
            <a:lstStyle/>
            <a:p>
              <a:r>
                <a:rPr lang="zh-CN" altLang="en-US" sz="1200" dirty="0" smtClean="0"/>
                <a:t>计算排名差异以班级为单位，全选本班所有学生后点击计算。计算结束后，点击审核通过，提交到院系账户进行审核。</a:t>
              </a:r>
              <a:endParaRPr lang="zh-CN" altLang="en-US" sz="1200" dirty="0"/>
            </a:p>
          </p:txBody>
        </p:sp>
      </p:grpSp>
      <p:sp>
        <p:nvSpPr>
          <p:cNvPr id="74" name="double-up-arrow_56902"/>
          <p:cNvSpPr>
            <a:spLocks noChangeAspect="1"/>
          </p:cNvSpPr>
          <p:nvPr/>
        </p:nvSpPr>
        <p:spPr bwMode="auto">
          <a:xfrm>
            <a:off x="923852" y="2931790"/>
            <a:ext cx="609685" cy="479772"/>
          </a:xfrm>
          <a:custGeom>
            <a:avLst/>
            <a:gdLst>
              <a:gd name="connsiteX0" fmla="*/ 303841 w 609471"/>
              <a:gd name="connsiteY0" fmla="*/ 263915 h 601783"/>
              <a:gd name="connsiteX1" fmla="*/ 351459 w 609471"/>
              <a:gd name="connsiteY1" fmla="*/ 280846 h 601783"/>
              <a:gd name="connsiteX2" fmla="*/ 581731 w 609471"/>
              <a:gd name="connsiteY2" fmla="*/ 468216 h 601783"/>
              <a:gd name="connsiteX3" fmla="*/ 592517 w 609471"/>
              <a:gd name="connsiteY3" fmla="*/ 574082 h 601783"/>
              <a:gd name="connsiteX4" fmla="*/ 534066 w 609471"/>
              <a:gd name="connsiteY4" fmla="*/ 601783 h 601783"/>
              <a:gd name="connsiteX5" fmla="*/ 486542 w 609471"/>
              <a:gd name="connsiteY5" fmla="*/ 584852 h 601783"/>
              <a:gd name="connsiteX6" fmla="*/ 303841 w 609471"/>
              <a:gd name="connsiteY6" fmla="*/ 436235 h 601783"/>
              <a:gd name="connsiteX7" fmla="*/ 122930 w 609471"/>
              <a:gd name="connsiteY7" fmla="*/ 583394 h 601783"/>
              <a:gd name="connsiteX8" fmla="*/ 75359 w 609471"/>
              <a:gd name="connsiteY8" fmla="*/ 600325 h 601783"/>
              <a:gd name="connsiteX9" fmla="*/ 16908 w 609471"/>
              <a:gd name="connsiteY9" fmla="*/ 572624 h 601783"/>
              <a:gd name="connsiteX10" fmla="*/ 27788 w 609471"/>
              <a:gd name="connsiteY10" fmla="*/ 466758 h 601783"/>
              <a:gd name="connsiteX11" fmla="*/ 256223 w 609471"/>
              <a:gd name="connsiteY11" fmla="*/ 280846 h 601783"/>
              <a:gd name="connsiteX12" fmla="*/ 303841 w 609471"/>
              <a:gd name="connsiteY12" fmla="*/ 263915 h 601783"/>
              <a:gd name="connsiteX13" fmla="*/ 303841 w 609471"/>
              <a:gd name="connsiteY13" fmla="*/ 0 h 601783"/>
              <a:gd name="connsiteX14" fmla="*/ 351459 w 609471"/>
              <a:gd name="connsiteY14" fmla="*/ 16931 h 601783"/>
              <a:gd name="connsiteX15" fmla="*/ 581731 w 609471"/>
              <a:gd name="connsiteY15" fmla="*/ 204301 h 601783"/>
              <a:gd name="connsiteX16" fmla="*/ 592517 w 609471"/>
              <a:gd name="connsiteY16" fmla="*/ 310167 h 601783"/>
              <a:gd name="connsiteX17" fmla="*/ 534066 w 609471"/>
              <a:gd name="connsiteY17" fmla="*/ 337868 h 601783"/>
              <a:gd name="connsiteX18" fmla="*/ 486542 w 609471"/>
              <a:gd name="connsiteY18" fmla="*/ 320937 h 601783"/>
              <a:gd name="connsiteX19" fmla="*/ 303841 w 609471"/>
              <a:gd name="connsiteY19" fmla="*/ 172320 h 601783"/>
              <a:gd name="connsiteX20" fmla="*/ 122930 w 609471"/>
              <a:gd name="connsiteY20" fmla="*/ 319479 h 601783"/>
              <a:gd name="connsiteX21" fmla="*/ 75359 w 609471"/>
              <a:gd name="connsiteY21" fmla="*/ 336410 h 601783"/>
              <a:gd name="connsiteX22" fmla="*/ 16908 w 609471"/>
              <a:gd name="connsiteY22" fmla="*/ 308709 h 601783"/>
              <a:gd name="connsiteX23" fmla="*/ 27788 w 609471"/>
              <a:gd name="connsiteY23" fmla="*/ 202796 h 601783"/>
              <a:gd name="connsiteX24" fmla="*/ 256223 w 609471"/>
              <a:gd name="connsiteY24" fmla="*/ 16931 h 601783"/>
              <a:gd name="connsiteX25" fmla="*/ 303841 w 609471"/>
              <a:gd name="connsiteY25" fmla="*/ 0 h 6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471" h="601783">
                <a:moveTo>
                  <a:pt x="303841" y="263915"/>
                </a:moveTo>
                <a:cubicBezTo>
                  <a:pt x="320727" y="263915"/>
                  <a:pt x="337612" y="269559"/>
                  <a:pt x="351459" y="280846"/>
                </a:cubicBezTo>
                <a:lnTo>
                  <a:pt x="581731" y="468216"/>
                </a:lnTo>
                <a:cubicBezTo>
                  <a:pt x="613948" y="494412"/>
                  <a:pt x="618846" y="541819"/>
                  <a:pt x="592517" y="574082"/>
                </a:cubicBezTo>
                <a:cubicBezTo>
                  <a:pt x="577634" y="592330"/>
                  <a:pt x="555921" y="601783"/>
                  <a:pt x="534066" y="601783"/>
                </a:cubicBezTo>
                <a:cubicBezTo>
                  <a:pt x="517346" y="601783"/>
                  <a:pt x="500531" y="596186"/>
                  <a:pt x="486542" y="584852"/>
                </a:cubicBezTo>
                <a:lnTo>
                  <a:pt x="303841" y="436235"/>
                </a:lnTo>
                <a:lnTo>
                  <a:pt x="122930" y="583394"/>
                </a:lnTo>
                <a:cubicBezTo>
                  <a:pt x="108989" y="594822"/>
                  <a:pt x="92080" y="600325"/>
                  <a:pt x="75359" y="600325"/>
                </a:cubicBezTo>
                <a:cubicBezTo>
                  <a:pt x="53505" y="600325"/>
                  <a:pt x="31839" y="590872"/>
                  <a:pt x="16908" y="572624"/>
                </a:cubicBezTo>
                <a:cubicBezTo>
                  <a:pt x="-9327" y="540408"/>
                  <a:pt x="-4523" y="493001"/>
                  <a:pt x="27788" y="466758"/>
                </a:cubicBezTo>
                <a:lnTo>
                  <a:pt x="256223" y="280846"/>
                </a:lnTo>
                <a:cubicBezTo>
                  <a:pt x="270071" y="269559"/>
                  <a:pt x="286956" y="263915"/>
                  <a:pt x="303841" y="263915"/>
                </a:cubicBezTo>
                <a:close/>
                <a:moveTo>
                  <a:pt x="303841" y="0"/>
                </a:moveTo>
                <a:cubicBezTo>
                  <a:pt x="320727" y="0"/>
                  <a:pt x="337612" y="5644"/>
                  <a:pt x="351459" y="16931"/>
                </a:cubicBezTo>
                <a:lnTo>
                  <a:pt x="581731" y="204301"/>
                </a:lnTo>
                <a:cubicBezTo>
                  <a:pt x="613948" y="230497"/>
                  <a:pt x="618846" y="277904"/>
                  <a:pt x="592517" y="310167"/>
                </a:cubicBezTo>
                <a:cubicBezTo>
                  <a:pt x="577634" y="328415"/>
                  <a:pt x="555921" y="337868"/>
                  <a:pt x="534066" y="337868"/>
                </a:cubicBezTo>
                <a:cubicBezTo>
                  <a:pt x="517346" y="337868"/>
                  <a:pt x="500531" y="332271"/>
                  <a:pt x="486542" y="320937"/>
                </a:cubicBezTo>
                <a:lnTo>
                  <a:pt x="303841" y="172320"/>
                </a:lnTo>
                <a:lnTo>
                  <a:pt x="122930" y="319479"/>
                </a:lnTo>
                <a:cubicBezTo>
                  <a:pt x="108989" y="330907"/>
                  <a:pt x="92080" y="336410"/>
                  <a:pt x="75359" y="336410"/>
                </a:cubicBezTo>
                <a:cubicBezTo>
                  <a:pt x="53505" y="336410"/>
                  <a:pt x="31839" y="326957"/>
                  <a:pt x="16908" y="308709"/>
                </a:cubicBezTo>
                <a:cubicBezTo>
                  <a:pt x="-9327" y="276493"/>
                  <a:pt x="-4523" y="229086"/>
                  <a:pt x="27788" y="202796"/>
                </a:cubicBezTo>
                <a:lnTo>
                  <a:pt x="256223" y="16931"/>
                </a:lnTo>
                <a:cubicBezTo>
                  <a:pt x="270071" y="5644"/>
                  <a:pt x="286956" y="0"/>
                  <a:pt x="303841" y="0"/>
                </a:cubicBezTo>
                <a:close/>
              </a:path>
            </a:pathLst>
          </a:cu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endParaRPr lang="zh-CN" altLang="en-US"/>
          </a:p>
        </p:txBody>
      </p:sp>
      <p:sp>
        <p:nvSpPr>
          <p:cNvPr id="8" name="íşḻîḑe"/>
          <p:cNvSpPr/>
          <p:nvPr/>
        </p:nvSpPr>
        <p:spPr>
          <a:xfrm>
            <a:off x="441754" y="1424366"/>
            <a:ext cx="3486971" cy="921947"/>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0000" tIns="46800" rIns="90000" bIns="46800" anchor="t" anchorCtr="0">
            <a:normAutofit/>
          </a:bodyPr>
          <a:lstStyle/>
          <a:p>
            <a:pPr>
              <a:lnSpc>
                <a:spcPct val="150000"/>
              </a:lnSpc>
              <a:spcBef>
                <a:spcPct val="0"/>
              </a:spcBef>
            </a:pPr>
            <a:endParaRPr lang="en-US" altLang="zh-CN" sz="1200" dirty="0"/>
          </a:p>
        </p:txBody>
      </p:sp>
      <p:sp>
        <p:nvSpPr>
          <p:cNvPr id="77" name="文本框 76"/>
          <p:cNvSpPr txBox="1"/>
          <p:nvPr/>
        </p:nvSpPr>
        <p:spPr>
          <a:xfrm>
            <a:off x="1995005" y="1140622"/>
            <a:ext cx="987375"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78" name="文本框 77"/>
          <p:cNvSpPr txBox="1"/>
          <p:nvPr/>
        </p:nvSpPr>
        <p:spPr>
          <a:xfrm>
            <a:off x="5595745" y="1158268"/>
            <a:ext cx="987375"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2" name="文本框 1"/>
          <p:cNvSpPr txBox="1"/>
          <p:nvPr/>
        </p:nvSpPr>
        <p:spPr>
          <a:xfrm>
            <a:off x="6671960" y="806882"/>
            <a:ext cx="2428861" cy="2461260"/>
          </a:xfrm>
          <a:prstGeom prst="rect">
            <a:avLst/>
          </a:prstGeom>
          <a:noFill/>
        </p:spPr>
        <p:txBody>
          <a:bodyPr wrap="square" rtlCol="0">
            <a:spAutoFit/>
          </a:bodyPr>
          <a:lstStyle/>
          <a:p>
            <a:r>
              <a:rPr lang="zh-CN" altLang="en-US" sz="1400" b="1" dirty="0">
                <a:solidFill>
                  <a:srgbClr val="FF0000"/>
                </a:solidFill>
              </a:rPr>
              <a:t>注意</a:t>
            </a:r>
            <a:r>
              <a:rPr lang="zh-CN" altLang="en-US" sz="1400" b="1" dirty="0" smtClean="0">
                <a:solidFill>
                  <a:srgbClr val="FF0000"/>
                </a:solidFill>
              </a:rPr>
              <a:t>：</a:t>
            </a:r>
            <a:r>
              <a:rPr lang="en-US" altLang="zh-CN" sz="1400" dirty="0" smtClean="0">
                <a:solidFill>
                  <a:srgbClr val="FF0000"/>
                </a:solidFill>
              </a:rPr>
              <a:t>1.</a:t>
            </a:r>
            <a:r>
              <a:rPr lang="zh-CN" altLang="en-US" sz="1400" dirty="0" smtClean="0">
                <a:solidFill>
                  <a:srgbClr val="FF0000"/>
                </a:solidFill>
              </a:rPr>
              <a:t>“资料审批”页面显示“审批状态”是本级账户“审核中”的学生信息，点击“通过”或“退回”后，学生信息即流转至相应权限账户。</a:t>
            </a:r>
            <a:endParaRPr lang="en-US" altLang="zh-CN" sz="1400" dirty="0" smtClean="0">
              <a:solidFill>
                <a:srgbClr val="FF0000"/>
              </a:solidFill>
            </a:endParaRPr>
          </a:p>
          <a:p>
            <a:r>
              <a:rPr lang="en-US" altLang="zh-CN" sz="1400" dirty="0" smtClean="0">
                <a:solidFill>
                  <a:srgbClr val="FF0000"/>
                </a:solidFill>
              </a:rPr>
              <a:t>2.</a:t>
            </a:r>
            <a:r>
              <a:rPr lang="zh-CN" altLang="en-US" sz="1400" dirty="0" smtClean="0">
                <a:solidFill>
                  <a:srgbClr val="FF0000"/>
                </a:solidFill>
              </a:rPr>
              <a:t>请</a:t>
            </a:r>
            <a:r>
              <a:rPr lang="zh-CN" altLang="en-US" sz="1400" dirty="0">
                <a:solidFill>
                  <a:srgbClr val="FF0000"/>
                </a:solidFill>
              </a:rPr>
              <a:t>认真审核学生填写信息，如</a:t>
            </a:r>
            <a:r>
              <a:rPr lang="zh-CN" altLang="en-US" sz="1400" dirty="0" smtClean="0">
                <a:solidFill>
                  <a:srgbClr val="FF0000"/>
                </a:solidFill>
              </a:rPr>
              <a:t>已完成民主评议，再点击退回，</a:t>
            </a:r>
            <a:r>
              <a:rPr lang="zh-CN" altLang="en-US" sz="1400" dirty="0">
                <a:solidFill>
                  <a:srgbClr val="FF0000"/>
                </a:solidFill>
              </a:rPr>
              <a:t>已经做过民主评议的学生重新提交之后不需要重新进行民主评议</a:t>
            </a:r>
            <a:r>
              <a:rPr lang="zh-CN" altLang="en-US" sz="1400" dirty="0" smtClean="0">
                <a:solidFill>
                  <a:srgbClr val="FF0000"/>
                </a:solidFill>
              </a:rPr>
              <a:t>。</a:t>
            </a:r>
            <a:endParaRPr lang="zh-CN" altLang="en-US" sz="1400" dirty="0">
              <a:solidFill>
                <a:srgbClr val="FF0000"/>
              </a:solidFill>
            </a:endParaRPr>
          </a:p>
        </p:txBody>
      </p:sp>
      <p:sp>
        <p:nvSpPr>
          <p:cNvPr id="3" name="文本框 2"/>
          <p:cNvSpPr txBox="1"/>
          <p:nvPr/>
        </p:nvSpPr>
        <p:spPr>
          <a:xfrm>
            <a:off x="5364088" y="555526"/>
            <a:ext cx="184731" cy="369332"/>
          </a:xfrm>
          <a:prstGeom prst="rect">
            <a:avLst/>
          </a:prstGeom>
          <a:noFill/>
        </p:spPr>
        <p:txBody>
          <a:bodyPr wrap="none" rtlCol="0">
            <a:spAutoFit/>
          </a:bodyPr>
          <a:lstStyle/>
          <a:p>
            <a:endParaRPr lang="zh-CN" altLang="en-US" dirty="0"/>
          </a:p>
        </p:txBody>
      </p:sp>
      <p:sp>
        <p:nvSpPr>
          <p:cNvPr id="38" name="文本框 38"/>
          <p:cNvSpPr txBox="1">
            <a:spLocks noChangeArrowheads="1"/>
          </p:cNvSpPr>
          <p:nvPr/>
        </p:nvSpPr>
        <p:spPr bwMode="auto">
          <a:xfrm>
            <a:off x="785786" y="285734"/>
            <a:ext cx="5173745" cy="82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辅导员</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资料审批</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4"/>
                                        </p:tgtEl>
                                        <p:attrNameLst>
                                          <p:attrName>style.visibility</p:attrName>
                                        </p:attrNameLst>
                                      </p:cBhvr>
                                      <p:to>
                                        <p:strVal val="visible"/>
                                      </p:to>
                                    </p:set>
                                    <p:anim calcmode="lin" valueType="num">
                                      <p:cBhvr additive="base">
                                        <p:cTn id="18" dur="500" fill="hold"/>
                                        <p:tgtEl>
                                          <p:spTgt spid="74"/>
                                        </p:tgtEl>
                                        <p:attrNameLst>
                                          <p:attrName>ppt_x</p:attrName>
                                        </p:attrNameLst>
                                      </p:cBhvr>
                                      <p:tavLst>
                                        <p:tav tm="0">
                                          <p:val>
                                            <p:strVal val="#ppt_x"/>
                                          </p:val>
                                        </p:tav>
                                        <p:tav tm="100000">
                                          <p:val>
                                            <p:strVal val="#ppt_x"/>
                                          </p:val>
                                        </p:tav>
                                      </p:tavLst>
                                    </p:anim>
                                    <p:anim calcmode="lin" valueType="num">
                                      <p:cBhvr additive="base">
                                        <p:cTn id="19"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0"/>
                                        </p:tgtEl>
                                        <p:attrNameLst>
                                          <p:attrName>style.visibility</p:attrName>
                                        </p:attrNameLst>
                                      </p:cBhvr>
                                      <p:to>
                                        <p:strVal val="visible"/>
                                      </p:to>
                                    </p:set>
                                    <p:anim calcmode="lin" valueType="num">
                                      <p:cBhvr additive="base">
                                        <p:cTn id="24" dur="500" fill="hold"/>
                                        <p:tgtEl>
                                          <p:spTgt spid="80"/>
                                        </p:tgtEl>
                                        <p:attrNameLst>
                                          <p:attrName>ppt_x</p:attrName>
                                        </p:attrNameLst>
                                      </p:cBhvr>
                                      <p:tavLst>
                                        <p:tav tm="0">
                                          <p:val>
                                            <p:strVal val="#ppt_x"/>
                                          </p:val>
                                        </p:tav>
                                        <p:tav tm="100000">
                                          <p:val>
                                            <p:strVal val="#ppt_x"/>
                                          </p:val>
                                        </p:tav>
                                      </p:tavLst>
                                    </p:anim>
                                    <p:anim calcmode="lin" valueType="num">
                                      <p:cBhvr additive="base">
                                        <p:cTn id="25"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500" fill="hold"/>
                                        <p:tgtEl>
                                          <p:spTgt spid="77"/>
                                        </p:tgtEl>
                                        <p:attrNameLst>
                                          <p:attrName>ppt_x</p:attrName>
                                        </p:attrNameLst>
                                      </p:cBhvr>
                                      <p:tavLst>
                                        <p:tav tm="0">
                                          <p:val>
                                            <p:strVal val="#ppt_x"/>
                                          </p:val>
                                        </p:tav>
                                        <p:tav tm="100000">
                                          <p:val>
                                            <p:strVal val="#ppt_x"/>
                                          </p:val>
                                        </p:tav>
                                      </p:tavLst>
                                    </p:anim>
                                    <p:anim calcmode="lin" valueType="num">
                                      <p:cBhvr additive="base">
                                        <p:cTn id="3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ppt_x"/>
                                          </p:val>
                                        </p:tav>
                                        <p:tav tm="100000">
                                          <p:val>
                                            <p:strVal val="#ppt_x"/>
                                          </p:val>
                                        </p:tav>
                                      </p:tavLst>
                                    </p:anim>
                                    <p:anim calcmode="lin" valueType="num">
                                      <p:cBhvr additive="base">
                                        <p:cTn id="3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7" grpId="0" animBg="1"/>
      <p:bldP spid="78" grpId="0" animBg="1"/>
      <p:bldP spid="2"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0"/>
          <p:cNvGrpSpPr/>
          <p:nvPr/>
        </p:nvGrpSpPr>
        <p:grpSpPr>
          <a:xfrm>
            <a:off x="255615" y="3390034"/>
            <a:ext cx="8674103" cy="1558911"/>
            <a:chOff x="255615" y="3390034"/>
            <a:chExt cx="8674103" cy="1558911"/>
          </a:xfrm>
        </p:grpSpPr>
        <p:sp>
          <p:nvSpPr>
            <p:cNvPr id="10" name="ïslïḑé"/>
            <p:cNvSpPr/>
            <p:nvPr/>
          </p:nvSpPr>
          <p:spPr>
            <a:xfrm rot="5400000">
              <a:off x="653244" y="3382386"/>
              <a:ext cx="1134951" cy="1930210"/>
            </a:xfrm>
            <a:prstGeom prst="corner">
              <a:avLst>
                <a:gd name="adj1" fmla="val 16120"/>
                <a:gd name="adj2" fmla="val 16110"/>
              </a:avLst>
            </a:prstGeom>
            <a:solidFill>
              <a:schemeClr val="accent1">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1" name="ïṧḷïdê"/>
            <p:cNvSpPr/>
            <p:nvPr/>
          </p:nvSpPr>
          <p:spPr>
            <a:xfrm>
              <a:off x="1816167" y="3395915"/>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2" name="îś1iḑê"/>
            <p:cNvSpPr/>
            <p:nvPr/>
          </p:nvSpPr>
          <p:spPr>
            <a:xfrm>
              <a:off x="441754" y="3438194"/>
              <a:ext cx="1553251" cy="317576"/>
            </a:xfrm>
            <a:prstGeom prst="rect">
              <a:avLst/>
            </a:prstGeom>
          </p:spPr>
          <p:txBody>
            <a:bodyPr wrap="none" lIns="90000" tIns="46800" rIns="90000" bIns="46800" anchor="b" anchorCtr="0">
              <a:normAutofit/>
            </a:bodyPr>
            <a:lstStyle/>
            <a:p>
              <a:pPr algn="r"/>
              <a:r>
                <a:rPr lang="zh-CN" altLang="en-US" sz="1200" b="1" dirty="0"/>
                <a:t>资料审批</a:t>
              </a:r>
              <a:r>
                <a:rPr lang="zh-CN" altLang="en-US" sz="1200" b="1" dirty="0" smtClean="0"/>
                <a:t>（辅导员）</a:t>
              </a:r>
              <a:endParaRPr lang="zh-CN" altLang="en-US" sz="1200" b="1" dirty="0">
                <a:effectLst/>
              </a:endParaRPr>
            </a:p>
          </p:txBody>
        </p:sp>
        <p:sp>
          <p:nvSpPr>
            <p:cNvPr id="13" name="ïŝliḋe"/>
            <p:cNvSpPr/>
            <p:nvPr/>
          </p:nvSpPr>
          <p:spPr>
            <a:xfrm rot="5400000">
              <a:off x="2864478" y="3404608"/>
              <a:ext cx="1134950" cy="1930210"/>
            </a:xfrm>
            <a:prstGeom prst="corner">
              <a:avLst>
                <a:gd name="adj1" fmla="val 16120"/>
                <a:gd name="adj2" fmla="val 16110"/>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4" name="ïṥḷîḍè"/>
            <p:cNvSpPr/>
            <p:nvPr/>
          </p:nvSpPr>
          <p:spPr>
            <a:xfrm>
              <a:off x="4027400" y="3407776"/>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5" name="iṡḷîḍè"/>
            <p:cNvSpPr/>
            <p:nvPr/>
          </p:nvSpPr>
          <p:spPr>
            <a:xfrm>
              <a:off x="2657841" y="3429826"/>
              <a:ext cx="1548224" cy="317576"/>
            </a:xfrm>
            <a:prstGeom prst="rect">
              <a:avLst/>
            </a:prstGeom>
          </p:spPr>
          <p:txBody>
            <a:bodyPr wrap="none" lIns="90000" tIns="46800" rIns="90000" bIns="46800" anchor="b" anchorCtr="0">
              <a:normAutofit/>
            </a:bodyPr>
            <a:lstStyle/>
            <a:p>
              <a:pPr algn="r"/>
              <a:r>
                <a:rPr lang="zh-CN" altLang="en-US" sz="1200" b="1" dirty="0"/>
                <a:t>民主评议设置</a:t>
              </a:r>
              <a:r>
                <a:rPr lang="zh-CN" altLang="en-US" sz="1200" b="1" dirty="0" smtClean="0"/>
                <a:t>（辅导员）</a:t>
              </a:r>
              <a:endParaRPr lang="zh-CN" altLang="en-US" sz="1200" b="1" dirty="0"/>
            </a:p>
          </p:txBody>
        </p:sp>
        <p:sp>
          <p:nvSpPr>
            <p:cNvPr id="16" name="iṧḷïḍé"/>
            <p:cNvSpPr/>
            <p:nvPr/>
          </p:nvSpPr>
          <p:spPr>
            <a:xfrm rot="5400000">
              <a:off x="5087451" y="3404608"/>
              <a:ext cx="1134951" cy="1930210"/>
            </a:xfrm>
            <a:prstGeom prst="corner">
              <a:avLst>
                <a:gd name="adj1" fmla="val 16120"/>
                <a:gd name="adj2" fmla="val 16110"/>
              </a:avLst>
            </a:prstGeom>
            <a:solidFill>
              <a:schemeClr val="accent3">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7" name="îṡḻiďè"/>
            <p:cNvSpPr/>
            <p:nvPr/>
          </p:nvSpPr>
          <p:spPr>
            <a:xfrm>
              <a:off x="6207738" y="3390034"/>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8" name="iśļiḓe"/>
            <p:cNvSpPr/>
            <p:nvPr/>
          </p:nvSpPr>
          <p:spPr>
            <a:xfrm>
              <a:off x="5094409" y="3404160"/>
              <a:ext cx="1266188" cy="317576"/>
            </a:xfrm>
            <a:prstGeom prst="rect">
              <a:avLst/>
            </a:prstGeom>
          </p:spPr>
          <p:txBody>
            <a:bodyPr wrap="none" lIns="90000" tIns="46800" rIns="90000" bIns="46800" anchor="b" anchorCtr="0">
              <a:normAutofit/>
            </a:bodyPr>
            <a:lstStyle/>
            <a:p>
              <a:pPr algn="r"/>
              <a:r>
                <a:rPr lang="zh-CN" altLang="en-US" sz="1200" b="1" dirty="0"/>
                <a:t>民主评议反馈信息统计</a:t>
              </a:r>
            </a:p>
          </p:txBody>
        </p:sp>
        <p:sp>
          <p:nvSpPr>
            <p:cNvPr id="19" name="îšḻíďe"/>
            <p:cNvSpPr/>
            <p:nvPr/>
          </p:nvSpPr>
          <p:spPr>
            <a:xfrm rot="5400000">
              <a:off x="7329574" y="3386040"/>
              <a:ext cx="1134952" cy="1990858"/>
            </a:xfrm>
            <a:prstGeom prst="corner">
              <a:avLst>
                <a:gd name="adj1" fmla="val 16120"/>
                <a:gd name="adj2" fmla="val 16110"/>
              </a:avLst>
            </a:prstGeom>
            <a:solidFill>
              <a:schemeClr val="accent4">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dirty="0">
                <a:solidFill>
                  <a:schemeClr val="tx1"/>
                </a:solidFill>
              </a:endParaRPr>
            </a:p>
          </p:txBody>
        </p:sp>
        <p:sp>
          <p:nvSpPr>
            <p:cNvPr id="21" name="iSḷïḓê"/>
            <p:cNvSpPr/>
            <p:nvPr/>
          </p:nvSpPr>
          <p:spPr>
            <a:xfrm>
              <a:off x="8522822" y="3390034"/>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26" name="iśḻïdè"/>
            <p:cNvSpPr/>
            <p:nvPr/>
          </p:nvSpPr>
          <p:spPr>
            <a:xfrm>
              <a:off x="7387190" y="3416973"/>
              <a:ext cx="1266188" cy="317576"/>
            </a:xfrm>
            <a:prstGeom prst="rect">
              <a:avLst/>
            </a:prstGeom>
          </p:spPr>
          <p:txBody>
            <a:bodyPr wrap="none" lIns="90000" tIns="46800" rIns="90000" bIns="46800" anchor="b" anchorCtr="0">
              <a:normAutofit/>
            </a:bodyPr>
            <a:lstStyle/>
            <a:p>
              <a:pPr algn="r"/>
              <a:r>
                <a:rPr lang="zh-CN" altLang="en-US" sz="1200" b="1" dirty="0" smtClean="0"/>
                <a:t>计算排名差异（辅导员）</a:t>
              </a:r>
              <a:endParaRPr lang="zh-CN" altLang="en-US" sz="1200" b="1" dirty="0"/>
            </a:p>
          </p:txBody>
        </p:sp>
        <p:grpSp>
          <p:nvGrpSpPr>
            <p:cNvPr id="3" name="iş1íďé"/>
            <p:cNvGrpSpPr/>
            <p:nvPr/>
          </p:nvGrpSpPr>
          <p:grpSpPr>
            <a:xfrm>
              <a:off x="7240970" y="3500546"/>
              <a:ext cx="703332" cy="1156941"/>
              <a:chOff x="5489937" y="5527129"/>
              <a:chExt cx="2444389" cy="4109605"/>
            </a:xfrm>
            <a:solidFill>
              <a:schemeClr val="bg1">
                <a:lumMod val="95000"/>
                <a:alpha val="48000"/>
              </a:schemeClr>
            </a:solidFill>
          </p:grpSpPr>
          <p:sp>
            <p:nvSpPr>
              <p:cNvPr id="29" name="íS1îḍé"/>
              <p:cNvSpPr/>
              <p:nvPr/>
            </p:nvSpPr>
            <p:spPr bwMode="auto">
              <a:xfrm>
                <a:off x="5489937" y="8045339"/>
                <a:ext cx="1609005" cy="1591395"/>
              </a:xfrm>
              <a:custGeom>
                <a:avLst/>
                <a:gdLst>
                  <a:gd name="T0" fmla="*/ 60 w 95"/>
                  <a:gd name="T1" fmla="*/ 7 h 94"/>
                  <a:gd name="T2" fmla="*/ 7 w 95"/>
                  <a:gd name="T3" fmla="*/ 34 h 94"/>
                  <a:gd name="T4" fmla="*/ 34 w 95"/>
                  <a:gd name="T5" fmla="*/ 87 h 94"/>
                  <a:gd name="T6" fmla="*/ 87 w 95"/>
                  <a:gd name="T7" fmla="*/ 60 h 94"/>
                  <a:gd name="T8" fmla="*/ 60 w 95"/>
                  <a:gd name="T9" fmla="*/ 7 h 94"/>
                  <a:gd name="T10" fmla="*/ 40 w 95"/>
                  <a:gd name="T11" fmla="*/ 70 h 94"/>
                  <a:gd name="T12" fmla="*/ 24 w 95"/>
                  <a:gd name="T13" fmla="*/ 40 h 94"/>
                  <a:gd name="T14" fmla="*/ 55 w 95"/>
                  <a:gd name="T15" fmla="*/ 24 h 94"/>
                  <a:gd name="T16" fmla="*/ 70 w 95"/>
                  <a:gd name="T17" fmla="*/ 54 h 94"/>
                  <a:gd name="T18" fmla="*/ 40 w 95"/>
                  <a:gd name="T19"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60" y="7"/>
                    </a:moveTo>
                    <a:cubicBezTo>
                      <a:pt x="38" y="0"/>
                      <a:pt x="14" y="12"/>
                      <a:pt x="7" y="34"/>
                    </a:cubicBezTo>
                    <a:cubicBezTo>
                      <a:pt x="0" y="56"/>
                      <a:pt x="12" y="80"/>
                      <a:pt x="34" y="87"/>
                    </a:cubicBezTo>
                    <a:cubicBezTo>
                      <a:pt x="57" y="94"/>
                      <a:pt x="80" y="82"/>
                      <a:pt x="87" y="60"/>
                    </a:cubicBezTo>
                    <a:cubicBezTo>
                      <a:pt x="95" y="38"/>
                      <a:pt x="82" y="14"/>
                      <a:pt x="60" y="7"/>
                    </a:cubicBezTo>
                    <a:close/>
                    <a:moveTo>
                      <a:pt x="40" y="70"/>
                    </a:moveTo>
                    <a:cubicBezTo>
                      <a:pt x="27" y="66"/>
                      <a:pt x="20" y="52"/>
                      <a:pt x="24" y="40"/>
                    </a:cubicBezTo>
                    <a:cubicBezTo>
                      <a:pt x="29" y="27"/>
                      <a:pt x="42" y="20"/>
                      <a:pt x="55" y="24"/>
                    </a:cubicBezTo>
                    <a:cubicBezTo>
                      <a:pt x="67" y="28"/>
                      <a:pt x="74" y="42"/>
                      <a:pt x="70" y="54"/>
                    </a:cubicBezTo>
                    <a:cubicBezTo>
                      <a:pt x="66" y="67"/>
                      <a:pt x="53" y="74"/>
                      <a:pt x="40" y="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nvGrpSpPr>
              <p:cNvPr id="4" name="í$ľîḑe"/>
              <p:cNvGrpSpPr/>
              <p:nvPr/>
            </p:nvGrpSpPr>
            <p:grpSpPr>
              <a:xfrm>
                <a:off x="6007100" y="5527129"/>
                <a:ext cx="1927226" cy="3611562"/>
                <a:chOff x="6007100" y="5527129"/>
                <a:chExt cx="1927226" cy="3611562"/>
              </a:xfrm>
              <a:grpFill/>
            </p:grpSpPr>
            <p:sp>
              <p:nvSpPr>
                <p:cNvPr id="31" name="ïṡ1ïḑe"/>
                <p:cNvSpPr/>
                <p:nvPr/>
              </p:nvSpPr>
              <p:spPr bwMode="auto">
                <a:xfrm>
                  <a:off x="6126163" y="8821191"/>
                  <a:ext cx="257175" cy="3175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2" name="islïḋê"/>
                <p:cNvSpPr/>
                <p:nvPr/>
              </p:nvSpPr>
              <p:spPr bwMode="auto">
                <a:xfrm>
                  <a:off x="6007100" y="8524329"/>
                  <a:ext cx="495300" cy="317500"/>
                </a:xfrm>
                <a:custGeom>
                  <a:avLst/>
                  <a:gdLst>
                    <a:gd name="T0" fmla="*/ 312 w 312"/>
                    <a:gd name="T1" fmla="*/ 200 h 200"/>
                    <a:gd name="T2" fmla="*/ 0 w 312"/>
                    <a:gd name="T3" fmla="*/ 200 h 200"/>
                    <a:gd name="T4" fmla="*/ 162 w 312"/>
                    <a:gd name="T5" fmla="*/ 0 h 200"/>
                    <a:gd name="T6" fmla="*/ 162 w 312"/>
                    <a:gd name="T7" fmla="*/ 0 h 200"/>
                    <a:gd name="T8" fmla="*/ 312 w 312"/>
                    <a:gd name="T9" fmla="*/ 200 h 200"/>
                  </a:gdLst>
                  <a:ahLst/>
                  <a:cxnLst>
                    <a:cxn ang="0">
                      <a:pos x="T0" y="T1"/>
                    </a:cxn>
                    <a:cxn ang="0">
                      <a:pos x="T2" y="T3"/>
                    </a:cxn>
                    <a:cxn ang="0">
                      <a:pos x="T4" y="T5"/>
                    </a:cxn>
                    <a:cxn ang="0">
                      <a:pos x="T6" y="T7"/>
                    </a:cxn>
                    <a:cxn ang="0">
                      <a:pos x="T8" y="T9"/>
                    </a:cxn>
                  </a:cxnLst>
                  <a:rect l="0" t="0" r="r" b="b"/>
                  <a:pathLst>
                    <a:path w="312" h="200">
                      <a:moveTo>
                        <a:pt x="312" y="200"/>
                      </a:moveTo>
                      <a:lnTo>
                        <a:pt x="0" y="200"/>
                      </a:lnTo>
                      <a:lnTo>
                        <a:pt x="162" y="0"/>
                      </a:lnTo>
                      <a:lnTo>
                        <a:pt x="162" y="0"/>
                      </a:lnTo>
                      <a:lnTo>
                        <a:pt x="312" y="20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3" name="ï$1íde"/>
                <p:cNvSpPr/>
                <p:nvPr/>
              </p:nvSpPr>
              <p:spPr bwMode="auto">
                <a:xfrm>
                  <a:off x="7635875" y="7670254"/>
                  <a:ext cx="198438" cy="2381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4" name="iṥļîďê"/>
                <p:cNvSpPr/>
                <p:nvPr/>
              </p:nvSpPr>
              <p:spPr bwMode="auto">
                <a:xfrm>
                  <a:off x="7535863" y="7413079"/>
                  <a:ext cx="398463" cy="277813"/>
                </a:xfrm>
                <a:custGeom>
                  <a:avLst/>
                  <a:gdLst>
                    <a:gd name="T0" fmla="*/ 251 w 251"/>
                    <a:gd name="T1" fmla="*/ 175 h 175"/>
                    <a:gd name="T2" fmla="*/ 0 w 251"/>
                    <a:gd name="T3" fmla="*/ 175 h 175"/>
                    <a:gd name="T4" fmla="*/ 125 w 251"/>
                    <a:gd name="T5" fmla="*/ 0 h 175"/>
                    <a:gd name="T6" fmla="*/ 125 w 251"/>
                    <a:gd name="T7" fmla="*/ 0 h 175"/>
                    <a:gd name="T8" fmla="*/ 251 w 251"/>
                    <a:gd name="T9" fmla="*/ 175 h 175"/>
                  </a:gdLst>
                  <a:ahLst/>
                  <a:cxnLst>
                    <a:cxn ang="0">
                      <a:pos x="T0" y="T1"/>
                    </a:cxn>
                    <a:cxn ang="0">
                      <a:pos x="T2" y="T3"/>
                    </a:cxn>
                    <a:cxn ang="0">
                      <a:pos x="T4" y="T5"/>
                    </a:cxn>
                    <a:cxn ang="0">
                      <a:pos x="T6" y="T7"/>
                    </a:cxn>
                    <a:cxn ang="0">
                      <a:pos x="T8" y="T9"/>
                    </a:cxn>
                  </a:cxnLst>
                  <a:rect l="0" t="0" r="r" b="b"/>
                  <a:pathLst>
                    <a:path w="251" h="175">
                      <a:moveTo>
                        <a:pt x="251" y="175"/>
                      </a:moveTo>
                      <a:lnTo>
                        <a:pt x="0" y="175"/>
                      </a:lnTo>
                      <a:lnTo>
                        <a:pt x="125" y="0"/>
                      </a:lnTo>
                      <a:lnTo>
                        <a:pt x="125" y="0"/>
                      </a:lnTo>
                      <a:lnTo>
                        <a:pt x="251" y="1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5" name="îṥḻîḑe"/>
                <p:cNvSpPr/>
                <p:nvPr/>
              </p:nvSpPr>
              <p:spPr bwMode="auto">
                <a:xfrm>
                  <a:off x="6662738" y="5982741"/>
                  <a:ext cx="119063" cy="139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6" name="ïsļîdé"/>
                <p:cNvSpPr/>
                <p:nvPr/>
              </p:nvSpPr>
              <p:spPr bwMode="auto">
                <a:xfrm>
                  <a:off x="6602413" y="5844629"/>
                  <a:ext cx="238125" cy="138113"/>
                </a:xfrm>
                <a:custGeom>
                  <a:avLst/>
                  <a:gdLst>
                    <a:gd name="T0" fmla="*/ 150 w 150"/>
                    <a:gd name="T1" fmla="*/ 87 h 87"/>
                    <a:gd name="T2" fmla="*/ 0 w 150"/>
                    <a:gd name="T3" fmla="*/ 87 h 87"/>
                    <a:gd name="T4" fmla="*/ 75 w 150"/>
                    <a:gd name="T5" fmla="*/ 0 h 87"/>
                    <a:gd name="T6" fmla="*/ 75 w 150"/>
                    <a:gd name="T7" fmla="*/ 0 h 87"/>
                    <a:gd name="T8" fmla="*/ 150 w 150"/>
                    <a:gd name="T9" fmla="*/ 87 h 87"/>
                  </a:gdLst>
                  <a:ahLst/>
                  <a:cxnLst>
                    <a:cxn ang="0">
                      <a:pos x="T0" y="T1"/>
                    </a:cxn>
                    <a:cxn ang="0">
                      <a:pos x="T2" y="T3"/>
                    </a:cxn>
                    <a:cxn ang="0">
                      <a:pos x="T4" y="T5"/>
                    </a:cxn>
                    <a:cxn ang="0">
                      <a:pos x="T6" y="T7"/>
                    </a:cxn>
                    <a:cxn ang="0">
                      <a:pos x="T8" y="T9"/>
                    </a:cxn>
                  </a:cxnLst>
                  <a:rect l="0" t="0" r="r" b="b"/>
                  <a:pathLst>
                    <a:path w="150" h="87">
                      <a:moveTo>
                        <a:pt x="150" y="87"/>
                      </a:moveTo>
                      <a:lnTo>
                        <a:pt x="0" y="87"/>
                      </a:lnTo>
                      <a:lnTo>
                        <a:pt x="75" y="0"/>
                      </a:lnTo>
                      <a:lnTo>
                        <a:pt x="75" y="0"/>
                      </a:lnTo>
                      <a:lnTo>
                        <a:pt x="150" y="8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7" name="ïŝ1îḋé"/>
                <p:cNvSpPr/>
                <p:nvPr/>
              </p:nvSpPr>
              <p:spPr bwMode="auto">
                <a:xfrm>
                  <a:off x="6702425" y="7868691"/>
                  <a:ext cx="754063" cy="655638"/>
                </a:xfrm>
                <a:custGeom>
                  <a:avLst/>
                  <a:gdLst>
                    <a:gd name="T0" fmla="*/ 112 w 475"/>
                    <a:gd name="T1" fmla="*/ 413 h 413"/>
                    <a:gd name="T2" fmla="*/ 0 w 475"/>
                    <a:gd name="T3" fmla="*/ 275 h 413"/>
                    <a:gd name="T4" fmla="*/ 363 w 475"/>
                    <a:gd name="T5" fmla="*/ 0 h 413"/>
                    <a:gd name="T6" fmla="*/ 475 w 475"/>
                    <a:gd name="T7" fmla="*/ 138 h 413"/>
                    <a:gd name="T8" fmla="*/ 112 w 475"/>
                    <a:gd name="T9" fmla="*/ 413 h 413"/>
                  </a:gdLst>
                  <a:ahLst/>
                  <a:cxnLst>
                    <a:cxn ang="0">
                      <a:pos x="T0" y="T1"/>
                    </a:cxn>
                    <a:cxn ang="0">
                      <a:pos x="T2" y="T3"/>
                    </a:cxn>
                    <a:cxn ang="0">
                      <a:pos x="T4" y="T5"/>
                    </a:cxn>
                    <a:cxn ang="0">
                      <a:pos x="T6" y="T7"/>
                    </a:cxn>
                    <a:cxn ang="0">
                      <a:pos x="T8" y="T9"/>
                    </a:cxn>
                  </a:cxnLst>
                  <a:rect l="0" t="0" r="r" b="b"/>
                  <a:pathLst>
                    <a:path w="475" h="413">
                      <a:moveTo>
                        <a:pt x="112" y="413"/>
                      </a:moveTo>
                      <a:lnTo>
                        <a:pt x="0" y="275"/>
                      </a:lnTo>
                      <a:lnTo>
                        <a:pt x="363" y="0"/>
                      </a:lnTo>
                      <a:lnTo>
                        <a:pt x="475" y="138"/>
                      </a:lnTo>
                      <a:lnTo>
                        <a:pt x="112" y="41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40" name="iSľiḍe"/>
                <p:cNvSpPr/>
                <p:nvPr/>
              </p:nvSpPr>
              <p:spPr bwMode="auto">
                <a:xfrm>
                  <a:off x="6284913" y="5527129"/>
                  <a:ext cx="873125" cy="892175"/>
                </a:xfrm>
                <a:custGeom>
                  <a:avLst/>
                  <a:gdLst>
                    <a:gd name="T0" fmla="*/ 27 w 44"/>
                    <a:gd name="T1" fmla="*/ 3 h 45"/>
                    <a:gd name="T2" fmla="*/ 3 w 44"/>
                    <a:gd name="T3" fmla="*/ 18 h 45"/>
                    <a:gd name="T4" fmla="*/ 17 w 44"/>
                    <a:gd name="T5" fmla="*/ 42 h 45"/>
                    <a:gd name="T6" fmla="*/ 42 w 44"/>
                    <a:gd name="T7" fmla="*/ 27 h 45"/>
                    <a:gd name="T8" fmla="*/ 27 w 44"/>
                    <a:gd name="T9" fmla="*/ 3 h 45"/>
                    <a:gd name="T10" fmla="*/ 19 w 44"/>
                    <a:gd name="T11" fmla="*/ 34 h 45"/>
                    <a:gd name="T12" fmla="*/ 11 w 44"/>
                    <a:gd name="T13" fmla="*/ 20 h 45"/>
                    <a:gd name="T14" fmla="*/ 25 w 44"/>
                    <a:gd name="T15" fmla="*/ 11 h 45"/>
                    <a:gd name="T16" fmla="*/ 33 w 44"/>
                    <a:gd name="T17" fmla="*/ 25 h 45"/>
                    <a:gd name="T18" fmla="*/ 19 w 44"/>
                    <a:gd name="T19"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27" y="3"/>
                      </a:moveTo>
                      <a:cubicBezTo>
                        <a:pt x="16" y="0"/>
                        <a:pt x="5" y="7"/>
                        <a:pt x="3" y="18"/>
                      </a:cubicBezTo>
                      <a:cubicBezTo>
                        <a:pt x="0" y="29"/>
                        <a:pt x="7" y="40"/>
                        <a:pt x="17" y="42"/>
                      </a:cubicBezTo>
                      <a:cubicBezTo>
                        <a:pt x="28" y="45"/>
                        <a:pt x="39" y="38"/>
                        <a:pt x="42" y="27"/>
                      </a:cubicBezTo>
                      <a:cubicBezTo>
                        <a:pt x="44" y="17"/>
                        <a:pt x="38" y="6"/>
                        <a:pt x="27" y="3"/>
                      </a:cubicBezTo>
                      <a:close/>
                      <a:moveTo>
                        <a:pt x="19" y="34"/>
                      </a:moveTo>
                      <a:cubicBezTo>
                        <a:pt x="13" y="32"/>
                        <a:pt x="9" y="26"/>
                        <a:pt x="11" y="20"/>
                      </a:cubicBezTo>
                      <a:cubicBezTo>
                        <a:pt x="12" y="14"/>
                        <a:pt x="19" y="10"/>
                        <a:pt x="25" y="11"/>
                      </a:cubicBezTo>
                      <a:cubicBezTo>
                        <a:pt x="31" y="13"/>
                        <a:pt x="35" y="19"/>
                        <a:pt x="33" y="25"/>
                      </a:cubicBezTo>
                      <a:cubicBezTo>
                        <a:pt x="32" y="32"/>
                        <a:pt x="26" y="35"/>
                        <a:pt x="19"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grpSp>
        <p:sp>
          <p:nvSpPr>
            <p:cNvPr id="67" name="文本框 66"/>
            <p:cNvSpPr txBox="1"/>
            <p:nvPr/>
          </p:nvSpPr>
          <p:spPr>
            <a:xfrm>
              <a:off x="478088" y="3964753"/>
              <a:ext cx="1690101" cy="830997"/>
            </a:xfrm>
            <a:prstGeom prst="rect">
              <a:avLst/>
            </a:prstGeom>
            <a:noFill/>
          </p:spPr>
          <p:txBody>
            <a:bodyPr wrap="square" rtlCol="0">
              <a:spAutoFit/>
            </a:bodyPr>
            <a:lstStyle/>
            <a:p>
              <a:r>
                <a:rPr lang="zh-CN" altLang="en-US" sz="1200" dirty="0" smtClean="0"/>
                <a:t>审核学生信息真实性、完整性，填写有误需退回，信息无误则进入民主评议流程。</a:t>
              </a:r>
              <a:endParaRPr lang="zh-CN" altLang="en-US" sz="1200" dirty="0"/>
            </a:p>
          </p:txBody>
        </p:sp>
        <p:sp>
          <p:nvSpPr>
            <p:cNvPr id="68" name="文本框 67"/>
            <p:cNvSpPr txBox="1"/>
            <p:nvPr/>
          </p:nvSpPr>
          <p:spPr>
            <a:xfrm>
              <a:off x="2571736" y="3933282"/>
              <a:ext cx="1928826" cy="1015663"/>
            </a:xfrm>
            <a:prstGeom prst="rect">
              <a:avLst/>
            </a:prstGeom>
            <a:noFill/>
          </p:spPr>
          <p:txBody>
            <a:bodyPr wrap="square" rtlCol="0">
              <a:spAutoFit/>
            </a:bodyPr>
            <a:lstStyle/>
            <a:p>
              <a:r>
                <a:rPr lang="zh-CN" altLang="en-US" sz="1200" dirty="0"/>
                <a:t>为提交申请的</a:t>
              </a:r>
              <a:r>
                <a:rPr lang="zh-CN" altLang="en-US" sz="1200" dirty="0" smtClean="0"/>
                <a:t>同学生成二</a:t>
              </a:r>
              <a:r>
                <a:rPr lang="zh-CN" altLang="en-US" sz="1200" dirty="0"/>
                <a:t>维码</a:t>
              </a:r>
              <a:r>
                <a:rPr lang="zh-CN" altLang="en-US" sz="1200" dirty="0" smtClean="0"/>
                <a:t>，民主评议小组老师、学生通过扫描二维码进行</a:t>
              </a:r>
              <a:r>
                <a:rPr lang="zh-CN" altLang="en-US" sz="1200" dirty="0"/>
                <a:t>评议（评议</a:t>
              </a:r>
              <a:r>
                <a:rPr lang="zh-CN" altLang="en-US" sz="1200" dirty="0" smtClean="0"/>
                <a:t>人数不低于班级</a:t>
              </a:r>
              <a:r>
                <a:rPr lang="zh-CN" altLang="en-US" sz="1200" dirty="0"/>
                <a:t>人数</a:t>
              </a:r>
              <a:r>
                <a:rPr lang="en-US" altLang="zh-CN" sz="1200" dirty="0"/>
                <a:t>10%</a:t>
              </a:r>
              <a:r>
                <a:rPr lang="zh-CN" altLang="en-US" sz="1200" dirty="0"/>
                <a:t>）。</a:t>
              </a:r>
            </a:p>
          </p:txBody>
        </p:sp>
        <p:sp>
          <p:nvSpPr>
            <p:cNvPr id="69" name="文本框 68"/>
            <p:cNvSpPr txBox="1"/>
            <p:nvPr/>
          </p:nvSpPr>
          <p:spPr>
            <a:xfrm>
              <a:off x="4873387" y="3964753"/>
              <a:ext cx="1698877" cy="646331"/>
            </a:xfrm>
            <a:prstGeom prst="rect">
              <a:avLst/>
            </a:prstGeom>
            <a:noFill/>
          </p:spPr>
          <p:txBody>
            <a:bodyPr wrap="square" rtlCol="0">
              <a:spAutoFit/>
            </a:bodyPr>
            <a:lstStyle/>
            <a:p>
              <a:r>
                <a:rPr lang="zh-CN" altLang="en-US" sz="1200" dirty="0" smtClean="0"/>
                <a:t>评议小组对所有被评议学生完成民主评议后，计算平均分排名。</a:t>
              </a:r>
            </a:p>
          </p:txBody>
        </p:sp>
        <p:sp>
          <p:nvSpPr>
            <p:cNvPr id="70" name="文本框 69"/>
            <p:cNvSpPr txBox="1"/>
            <p:nvPr/>
          </p:nvSpPr>
          <p:spPr>
            <a:xfrm>
              <a:off x="7058346" y="3929072"/>
              <a:ext cx="1871372" cy="1015663"/>
            </a:xfrm>
            <a:prstGeom prst="rect">
              <a:avLst/>
            </a:prstGeom>
            <a:noFill/>
          </p:spPr>
          <p:txBody>
            <a:bodyPr wrap="square" rtlCol="0">
              <a:spAutoFit/>
            </a:bodyPr>
            <a:lstStyle/>
            <a:p>
              <a:r>
                <a:rPr lang="zh-CN" altLang="en-US" sz="1200" dirty="0" smtClean="0"/>
                <a:t>计算排名差异以班级为单位，全选本班所有学生后点击计算。计算结束后，点击审核通过，提交到院系账户进行审核。</a:t>
              </a:r>
              <a:endParaRPr lang="zh-CN" altLang="en-US" sz="1200" dirty="0"/>
            </a:p>
          </p:txBody>
        </p:sp>
      </p:grpSp>
      <p:sp>
        <p:nvSpPr>
          <p:cNvPr id="8" name="íşḻîḑe"/>
          <p:cNvSpPr/>
          <p:nvPr/>
        </p:nvSpPr>
        <p:spPr>
          <a:xfrm>
            <a:off x="441754" y="1424366"/>
            <a:ext cx="3486971" cy="921947"/>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0000" tIns="46800" rIns="90000" bIns="46800" anchor="t" anchorCtr="0">
            <a:normAutofit/>
          </a:bodyPr>
          <a:lstStyle/>
          <a:p>
            <a:pPr>
              <a:lnSpc>
                <a:spcPct val="150000"/>
              </a:lnSpc>
              <a:spcBef>
                <a:spcPct val="0"/>
              </a:spcBef>
            </a:pPr>
            <a:endParaRPr lang="en-US" altLang="zh-CN" sz="1200" dirty="0"/>
          </a:p>
        </p:txBody>
      </p:sp>
      <p:sp>
        <p:nvSpPr>
          <p:cNvPr id="82" name="double-up-arrow_56902"/>
          <p:cNvSpPr>
            <a:spLocks noChangeAspect="1"/>
          </p:cNvSpPr>
          <p:nvPr/>
        </p:nvSpPr>
        <p:spPr bwMode="auto">
          <a:xfrm>
            <a:off x="3112467" y="2931790"/>
            <a:ext cx="609685" cy="479772"/>
          </a:xfrm>
          <a:custGeom>
            <a:avLst/>
            <a:gdLst>
              <a:gd name="connsiteX0" fmla="*/ 303841 w 609471"/>
              <a:gd name="connsiteY0" fmla="*/ 263915 h 601783"/>
              <a:gd name="connsiteX1" fmla="*/ 351459 w 609471"/>
              <a:gd name="connsiteY1" fmla="*/ 280846 h 601783"/>
              <a:gd name="connsiteX2" fmla="*/ 581731 w 609471"/>
              <a:gd name="connsiteY2" fmla="*/ 468216 h 601783"/>
              <a:gd name="connsiteX3" fmla="*/ 592517 w 609471"/>
              <a:gd name="connsiteY3" fmla="*/ 574082 h 601783"/>
              <a:gd name="connsiteX4" fmla="*/ 534066 w 609471"/>
              <a:gd name="connsiteY4" fmla="*/ 601783 h 601783"/>
              <a:gd name="connsiteX5" fmla="*/ 486542 w 609471"/>
              <a:gd name="connsiteY5" fmla="*/ 584852 h 601783"/>
              <a:gd name="connsiteX6" fmla="*/ 303841 w 609471"/>
              <a:gd name="connsiteY6" fmla="*/ 436235 h 601783"/>
              <a:gd name="connsiteX7" fmla="*/ 122930 w 609471"/>
              <a:gd name="connsiteY7" fmla="*/ 583394 h 601783"/>
              <a:gd name="connsiteX8" fmla="*/ 75359 w 609471"/>
              <a:gd name="connsiteY8" fmla="*/ 600325 h 601783"/>
              <a:gd name="connsiteX9" fmla="*/ 16908 w 609471"/>
              <a:gd name="connsiteY9" fmla="*/ 572624 h 601783"/>
              <a:gd name="connsiteX10" fmla="*/ 27788 w 609471"/>
              <a:gd name="connsiteY10" fmla="*/ 466758 h 601783"/>
              <a:gd name="connsiteX11" fmla="*/ 256223 w 609471"/>
              <a:gd name="connsiteY11" fmla="*/ 280846 h 601783"/>
              <a:gd name="connsiteX12" fmla="*/ 303841 w 609471"/>
              <a:gd name="connsiteY12" fmla="*/ 263915 h 601783"/>
              <a:gd name="connsiteX13" fmla="*/ 303841 w 609471"/>
              <a:gd name="connsiteY13" fmla="*/ 0 h 601783"/>
              <a:gd name="connsiteX14" fmla="*/ 351459 w 609471"/>
              <a:gd name="connsiteY14" fmla="*/ 16931 h 601783"/>
              <a:gd name="connsiteX15" fmla="*/ 581731 w 609471"/>
              <a:gd name="connsiteY15" fmla="*/ 204301 h 601783"/>
              <a:gd name="connsiteX16" fmla="*/ 592517 w 609471"/>
              <a:gd name="connsiteY16" fmla="*/ 310167 h 601783"/>
              <a:gd name="connsiteX17" fmla="*/ 534066 w 609471"/>
              <a:gd name="connsiteY17" fmla="*/ 337868 h 601783"/>
              <a:gd name="connsiteX18" fmla="*/ 486542 w 609471"/>
              <a:gd name="connsiteY18" fmla="*/ 320937 h 601783"/>
              <a:gd name="connsiteX19" fmla="*/ 303841 w 609471"/>
              <a:gd name="connsiteY19" fmla="*/ 172320 h 601783"/>
              <a:gd name="connsiteX20" fmla="*/ 122930 w 609471"/>
              <a:gd name="connsiteY20" fmla="*/ 319479 h 601783"/>
              <a:gd name="connsiteX21" fmla="*/ 75359 w 609471"/>
              <a:gd name="connsiteY21" fmla="*/ 336410 h 601783"/>
              <a:gd name="connsiteX22" fmla="*/ 16908 w 609471"/>
              <a:gd name="connsiteY22" fmla="*/ 308709 h 601783"/>
              <a:gd name="connsiteX23" fmla="*/ 27788 w 609471"/>
              <a:gd name="connsiteY23" fmla="*/ 202796 h 601783"/>
              <a:gd name="connsiteX24" fmla="*/ 256223 w 609471"/>
              <a:gd name="connsiteY24" fmla="*/ 16931 h 601783"/>
              <a:gd name="connsiteX25" fmla="*/ 303841 w 609471"/>
              <a:gd name="connsiteY25" fmla="*/ 0 h 6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471" h="601783">
                <a:moveTo>
                  <a:pt x="303841" y="263915"/>
                </a:moveTo>
                <a:cubicBezTo>
                  <a:pt x="320727" y="263915"/>
                  <a:pt x="337612" y="269559"/>
                  <a:pt x="351459" y="280846"/>
                </a:cubicBezTo>
                <a:lnTo>
                  <a:pt x="581731" y="468216"/>
                </a:lnTo>
                <a:cubicBezTo>
                  <a:pt x="613948" y="494412"/>
                  <a:pt x="618846" y="541819"/>
                  <a:pt x="592517" y="574082"/>
                </a:cubicBezTo>
                <a:cubicBezTo>
                  <a:pt x="577634" y="592330"/>
                  <a:pt x="555921" y="601783"/>
                  <a:pt x="534066" y="601783"/>
                </a:cubicBezTo>
                <a:cubicBezTo>
                  <a:pt x="517346" y="601783"/>
                  <a:pt x="500531" y="596186"/>
                  <a:pt x="486542" y="584852"/>
                </a:cubicBezTo>
                <a:lnTo>
                  <a:pt x="303841" y="436235"/>
                </a:lnTo>
                <a:lnTo>
                  <a:pt x="122930" y="583394"/>
                </a:lnTo>
                <a:cubicBezTo>
                  <a:pt x="108989" y="594822"/>
                  <a:pt x="92080" y="600325"/>
                  <a:pt x="75359" y="600325"/>
                </a:cubicBezTo>
                <a:cubicBezTo>
                  <a:pt x="53505" y="600325"/>
                  <a:pt x="31839" y="590872"/>
                  <a:pt x="16908" y="572624"/>
                </a:cubicBezTo>
                <a:cubicBezTo>
                  <a:pt x="-9327" y="540408"/>
                  <a:pt x="-4523" y="493001"/>
                  <a:pt x="27788" y="466758"/>
                </a:cubicBezTo>
                <a:lnTo>
                  <a:pt x="256223" y="280846"/>
                </a:lnTo>
                <a:cubicBezTo>
                  <a:pt x="270071" y="269559"/>
                  <a:pt x="286956" y="263915"/>
                  <a:pt x="303841" y="263915"/>
                </a:cubicBezTo>
                <a:close/>
                <a:moveTo>
                  <a:pt x="303841" y="0"/>
                </a:moveTo>
                <a:cubicBezTo>
                  <a:pt x="320727" y="0"/>
                  <a:pt x="337612" y="5644"/>
                  <a:pt x="351459" y="16931"/>
                </a:cubicBezTo>
                <a:lnTo>
                  <a:pt x="581731" y="204301"/>
                </a:lnTo>
                <a:cubicBezTo>
                  <a:pt x="613948" y="230497"/>
                  <a:pt x="618846" y="277904"/>
                  <a:pt x="592517" y="310167"/>
                </a:cubicBezTo>
                <a:cubicBezTo>
                  <a:pt x="577634" y="328415"/>
                  <a:pt x="555921" y="337868"/>
                  <a:pt x="534066" y="337868"/>
                </a:cubicBezTo>
                <a:cubicBezTo>
                  <a:pt x="517346" y="337868"/>
                  <a:pt x="500531" y="332271"/>
                  <a:pt x="486542" y="320937"/>
                </a:cubicBezTo>
                <a:lnTo>
                  <a:pt x="303841" y="172320"/>
                </a:lnTo>
                <a:lnTo>
                  <a:pt x="122930" y="319479"/>
                </a:lnTo>
                <a:cubicBezTo>
                  <a:pt x="108989" y="330907"/>
                  <a:pt x="92080" y="336410"/>
                  <a:pt x="75359" y="336410"/>
                </a:cubicBezTo>
                <a:cubicBezTo>
                  <a:pt x="53505" y="336410"/>
                  <a:pt x="31839" y="326957"/>
                  <a:pt x="16908" y="308709"/>
                </a:cubicBezTo>
                <a:cubicBezTo>
                  <a:pt x="-9327" y="276493"/>
                  <a:pt x="-4523" y="229086"/>
                  <a:pt x="27788" y="202796"/>
                </a:cubicBezTo>
                <a:lnTo>
                  <a:pt x="256223" y="16931"/>
                </a:lnTo>
                <a:cubicBezTo>
                  <a:pt x="270071" y="5644"/>
                  <a:pt x="286956" y="0"/>
                  <a:pt x="303841" y="0"/>
                </a:cubicBezTo>
                <a:close/>
              </a:path>
            </a:pathLst>
          </a:cu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endParaRPr lang="zh-CN" altLang="en-US"/>
          </a:p>
        </p:txBody>
      </p:sp>
      <p:pic>
        <p:nvPicPr>
          <p:cNvPr id="84" name="图片 83"/>
          <p:cNvPicPr>
            <a:picLocks noChangeAspect="1"/>
          </p:cNvPicPr>
          <p:nvPr/>
        </p:nvPicPr>
        <p:blipFill rotWithShape="1">
          <a:blip r:embed="rId3"/>
          <a:srcRect t="30660" r="62520" b="54128"/>
          <a:stretch>
            <a:fillRect/>
          </a:stretch>
        </p:blipFill>
        <p:spPr>
          <a:xfrm>
            <a:off x="1571604" y="1285866"/>
            <a:ext cx="6747730" cy="1539758"/>
          </a:xfrm>
          <a:prstGeom prst="rect">
            <a:avLst/>
          </a:prstGeom>
        </p:spPr>
      </p:pic>
      <p:sp>
        <p:nvSpPr>
          <p:cNvPr id="85" name="文本框 84"/>
          <p:cNvSpPr txBox="1"/>
          <p:nvPr/>
        </p:nvSpPr>
        <p:spPr>
          <a:xfrm>
            <a:off x="4027162" y="1416449"/>
            <a:ext cx="1436695" cy="3462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86" name="文本框 85"/>
          <p:cNvSpPr txBox="1"/>
          <p:nvPr/>
        </p:nvSpPr>
        <p:spPr>
          <a:xfrm>
            <a:off x="5436478" y="1424041"/>
            <a:ext cx="1506906" cy="330856"/>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pic>
        <p:nvPicPr>
          <p:cNvPr id="88" name="图片 87"/>
          <p:cNvPicPr>
            <a:picLocks noChangeAspect="1"/>
          </p:cNvPicPr>
          <p:nvPr/>
        </p:nvPicPr>
        <p:blipFill rotWithShape="1">
          <a:blip r:embed="rId4"/>
          <a:srcRect l="40087" t="31871" r="39492" b="28384"/>
          <a:stretch>
            <a:fillRect/>
          </a:stretch>
        </p:blipFill>
        <p:spPr>
          <a:xfrm>
            <a:off x="7025314" y="627950"/>
            <a:ext cx="1867298" cy="1893320"/>
          </a:xfrm>
          <a:prstGeom prst="rect">
            <a:avLst/>
          </a:prstGeom>
        </p:spPr>
      </p:pic>
      <p:sp>
        <p:nvSpPr>
          <p:cNvPr id="38" name="文本框 38"/>
          <p:cNvSpPr txBox="1">
            <a:spLocks noChangeArrowheads="1"/>
          </p:cNvSpPr>
          <p:nvPr/>
        </p:nvSpPr>
        <p:spPr bwMode="auto">
          <a:xfrm>
            <a:off x="785786" y="285734"/>
            <a:ext cx="5173745" cy="82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辅导员</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民主评议</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2" presetClass="exit" presetSubtype="4" fill="hold" grpId="0" nodeType="withEffect" nodePh="1">
                                  <p:stCondLst>
                                    <p:cond delay="0"/>
                                  </p:stCondLst>
                                  <p:endCondLst>
                                    <p:cond evt="begin" delay="0">
                                      <p:tn val="8"/>
                                    </p:cond>
                                  </p:endCondLst>
                                  <p:childTnLst>
                                    <p:anim calcmode="lin" valueType="num">
                                      <p:cBhvr additive="base">
                                        <p:cTn id="9" dur="500"/>
                                        <p:tgtEl>
                                          <p:spTgt spid="8"/>
                                        </p:tgtEl>
                                        <p:attrNameLst>
                                          <p:attrName>ppt_x</p:attrName>
                                        </p:attrNameLst>
                                      </p:cBhvr>
                                      <p:tavLst>
                                        <p:tav tm="0">
                                          <p:val>
                                            <p:strVal val="ppt_x"/>
                                          </p:val>
                                        </p:tav>
                                        <p:tav tm="100000">
                                          <p:val>
                                            <p:strVal val="ppt_x"/>
                                          </p:val>
                                        </p:tav>
                                      </p:tavLst>
                                    </p:anim>
                                    <p:anim calcmode="lin" valueType="num">
                                      <p:cBhvr additive="base">
                                        <p:cTn id="10" dur="500"/>
                                        <p:tgtEl>
                                          <p:spTgt spid="8"/>
                                        </p:tgtEl>
                                        <p:attrNameLst>
                                          <p:attrName>ppt_y</p:attrName>
                                        </p:attrNameLst>
                                      </p:cBhvr>
                                      <p:tavLst>
                                        <p:tav tm="0">
                                          <p:val>
                                            <p:strVal val="ppt_y"/>
                                          </p:val>
                                        </p:tav>
                                        <p:tav tm="100000">
                                          <p:val>
                                            <p:strVal val="1+ppt_h/2"/>
                                          </p:val>
                                        </p:tav>
                                      </p:tavLst>
                                    </p:anim>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2"/>
                                        </p:tgtEl>
                                        <p:attrNameLst>
                                          <p:attrName>style.visibility</p:attrName>
                                        </p:attrNameLst>
                                      </p:cBhvr>
                                      <p:to>
                                        <p:strVal val="visible"/>
                                      </p:to>
                                    </p:set>
                                    <p:anim calcmode="lin" valueType="num">
                                      <p:cBhvr additive="base">
                                        <p:cTn id="16" dur="500" fill="hold"/>
                                        <p:tgtEl>
                                          <p:spTgt spid="82"/>
                                        </p:tgtEl>
                                        <p:attrNameLst>
                                          <p:attrName>ppt_x</p:attrName>
                                        </p:attrNameLst>
                                      </p:cBhvr>
                                      <p:tavLst>
                                        <p:tav tm="0">
                                          <p:val>
                                            <p:strVal val="#ppt_x"/>
                                          </p:val>
                                        </p:tav>
                                        <p:tav tm="100000">
                                          <p:val>
                                            <p:strVal val="#ppt_x"/>
                                          </p:val>
                                        </p:tav>
                                      </p:tavLst>
                                    </p:anim>
                                    <p:anim calcmode="lin" valueType="num">
                                      <p:cBhvr additive="base">
                                        <p:cTn id="17"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 calcmode="lin" valueType="num">
                                      <p:cBhvr additive="base">
                                        <p:cTn id="22" dur="500" fill="hold"/>
                                        <p:tgtEl>
                                          <p:spTgt spid="84"/>
                                        </p:tgtEl>
                                        <p:attrNameLst>
                                          <p:attrName>ppt_x</p:attrName>
                                        </p:attrNameLst>
                                      </p:cBhvr>
                                      <p:tavLst>
                                        <p:tav tm="0">
                                          <p:val>
                                            <p:strVal val="#ppt_x"/>
                                          </p:val>
                                        </p:tav>
                                        <p:tav tm="100000">
                                          <p:val>
                                            <p:strVal val="#ppt_x"/>
                                          </p:val>
                                        </p:tav>
                                      </p:tavLst>
                                    </p:anim>
                                    <p:anim calcmode="lin" valueType="num">
                                      <p:cBhvr additive="base">
                                        <p:cTn id="23"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5"/>
                                        </p:tgtEl>
                                        <p:attrNameLst>
                                          <p:attrName>style.visibility</p:attrName>
                                        </p:attrNameLst>
                                      </p:cBhvr>
                                      <p:to>
                                        <p:strVal val="visible"/>
                                      </p:to>
                                    </p:set>
                                    <p:anim calcmode="lin" valueType="num">
                                      <p:cBhvr additive="base">
                                        <p:cTn id="28" dur="500" fill="hold"/>
                                        <p:tgtEl>
                                          <p:spTgt spid="85"/>
                                        </p:tgtEl>
                                        <p:attrNameLst>
                                          <p:attrName>ppt_x</p:attrName>
                                        </p:attrNameLst>
                                      </p:cBhvr>
                                      <p:tavLst>
                                        <p:tav tm="0">
                                          <p:val>
                                            <p:strVal val="#ppt_x"/>
                                          </p:val>
                                        </p:tav>
                                        <p:tav tm="100000">
                                          <p:val>
                                            <p:strVal val="#ppt_x"/>
                                          </p:val>
                                        </p:tav>
                                      </p:tavLst>
                                    </p:anim>
                                    <p:anim calcmode="lin" valueType="num">
                                      <p:cBhvr additive="base">
                                        <p:cTn id="29"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additive="base">
                                        <p:cTn id="34" dur="500" fill="hold"/>
                                        <p:tgtEl>
                                          <p:spTgt spid="86"/>
                                        </p:tgtEl>
                                        <p:attrNameLst>
                                          <p:attrName>ppt_x</p:attrName>
                                        </p:attrNameLst>
                                      </p:cBhvr>
                                      <p:tavLst>
                                        <p:tav tm="0">
                                          <p:val>
                                            <p:strVal val="#ppt_x"/>
                                          </p:val>
                                        </p:tav>
                                        <p:tav tm="100000">
                                          <p:val>
                                            <p:strVal val="#ppt_x"/>
                                          </p:val>
                                        </p:tav>
                                      </p:tavLst>
                                    </p:anim>
                                    <p:anim calcmode="lin" valueType="num">
                                      <p:cBhvr additive="base">
                                        <p:cTn id="35"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84"/>
                                        </p:tgtEl>
                                        <p:attrNameLst>
                                          <p:attrName>ppt_x</p:attrName>
                                        </p:attrNameLst>
                                      </p:cBhvr>
                                      <p:tavLst>
                                        <p:tav tm="0">
                                          <p:val>
                                            <p:strVal val="ppt_x"/>
                                          </p:val>
                                        </p:tav>
                                        <p:tav tm="100000">
                                          <p:val>
                                            <p:strVal val="ppt_x"/>
                                          </p:val>
                                        </p:tav>
                                      </p:tavLst>
                                    </p:anim>
                                    <p:anim calcmode="lin" valueType="num">
                                      <p:cBhvr additive="base">
                                        <p:cTn id="40" dur="500"/>
                                        <p:tgtEl>
                                          <p:spTgt spid="84"/>
                                        </p:tgtEl>
                                        <p:attrNameLst>
                                          <p:attrName>ppt_y</p:attrName>
                                        </p:attrNameLst>
                                      </p:cBhvr>
                                      <p:tavLst>
                                        <p:tav tm="0">
                                          <p:val>
                                            <p:strVal val="ppt_y"/>
                                          </p:val>
                                        </p:tav>
                                        <p:tav tm="100000">
                                          <p:val>
                                            <p:strVal val="1+ppt_h/2"/>
                                          </p:val>
                                        </p:tav>
                                      </p:tavLst>
                                    </p:anim>
                                    <p:set>
                                      <p:cBhvr>
                                        <p:cTn id="41" dur="1" fill="hold">
                                          <p:stCondLst>
                                            <p:cond delay="499"/>
                                          </p:stCondLst>
                                        </p:cTn>
                                        <p:tgtEl>
                                          <p:spTgt spid="84"/>
                                        </p:tgtEl>
                                        <p:attrNameLst>
                                          <p:attrName>style.visibility</p:attrName>
                                        </p:attrNameLst>
                                      </p:cBhvr>
                                      <p:to>
                                        <p:strVal val="hidden"/>
                                      </p:to>
                                    </p:set>
                                  </p:childTnLst>
                                </p:cTn>
                              </p:par>
                              <p:par>
                                <p:cTn id="42" presetID="2" presetClass="exit" presetSubtype="4" fill="hold" grpId="1" nodeType="withEffect">
                                  <p:stCondLst>
                                    <p:cond delay="0"/>
                                  </p:stCondLst>
                                  <p:childTnLst>
                                    <p:anim calcmode="lin" valueType="num">
                                      <p:cBhvr additive="base">
                                        <p:cTn id="43" dur="500"/>
                                        <p:tgtEl>
                                          <p:spTgt spid="85"/>
                                        </p:tgtEl>
                                        <p:attrNameLst>
                                          <p:attrName>ppt_x</p:attrName>
                                        </p:attrNameLst>
                                      </p:cBhvr>
                                      <p:tavLst>
                                        <p:tav tm="0">
                                          <p:val>
                                            <p:strVal val="ppt_x"/>
                                          </p:val>
                                        </p:tav>
                                        <p:tav tm="100000">
                                          <p:val>
                                            <p:strVal val="ppt_x"/>
                                          </p:val>
                                        </p:tav>
                                      </p:tavLst>
                                    </p:anim>
                                    <p:anim calcmode="lin" valueType="num">
                                      <p:cBhvr additive="base">
                                        <p:cTn id="44" dur="500"/>
                                        <p:tgtEl>
                                          <p:spTgt spid="85"/>
                                        </p:tgtEl>
                                        <p:attrNameLst>
                                          <p:attrName>ppt_y</p:attrName>
                                        </p:attrNameLst>
                                      </p:cBhvr>
                                      <p:tavLst>
                                        <p:tav tm="0">
                                          <p:val>
                                            <p:strVal val="ppt_y"/>
                                          </p:val>
                                        </p:tav>
                                        <p:tav tm="100000">
                                          <p:val>
                                            <p:strVal val="1+ppt_h/2"/>
                                          </p:val>
                                        </p:tav>
                                      </p:tavLst>
                                    </p:anim>
                                    <p:set>
                                      <p:cBhvr>
                                        <p:cTn id="45" dur="1" fill="hold">
                                          <p:stCondLst>
                                            <p:cond delay="499"/>
                                          </p:stCondLst>
                                        </p:cTn>
                                        <p:tgtEl>
                                          <p:spTgt spid="85"/>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86"/>
                                        </p:tgtEl>
                                        <p:attrNameLst>
                                          <p:attrName>ppt_x</p:attrName>
                                        </p:attrNameLst>
                                      </p:cBhvr>
                                      <p:tavLst>
                                        <p:tav tm="0">
                                          <p:val>
                                            <p:strVal val="ppt_x"/>
                                          </p:val>
                                        </p:tav>
                                        <p:tav tm="100000">
                                          <p:val>
                                            <p:strVal val="ppt_x"/>
                                          </p:val>
                                        </p:tav>
                                      </p:tavLst>
                                    </p:anim>
                                    <p:anim calcmode="lin" valueType="num">
                                      <p:cBhvr additive="base">
                                        <p:cTn id="48" dur="500"/>
                                        <p:tgtEl>
                                          <p:spTgt spid="86"/>
                                        </p:tgtEl>
                                        <p:attrNameLst>
                                          <p:attrName>ppt_y</p:attrName>
                                        </p:attrNameLst>
                                      </p:cBhvr>
                                      <p:tavLst>
                                        <p:tav tm="0">
                                          <p:val>
                                            <p:strVal val="ppt_y"/>
                                          </p:val>
                                        </p:tav>
                                        <p:tav tm="100000">
                                          <p:val>
                                            <p:strVal val="1+ppt_h/2"/>
                                          </p:val>
                                        </p:tav>
                                      </p:tavLst>
                                    </p:anim>
                                    <p:set>
                                      <p:cBhvr>
                                        <p:cTn id="49" dur="1" fill="hold">
                                          <p:stCondLst>
                                            <p:cond delay="499"/>
                                          </p:stCondLst>
                                        </p:cTn>
                                        <p:tgtEl>
                                          <p:spTgt spid="8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8"/>
                                        </p:tgtEl>
                                        <p:attrNameLst>
                                          <p:attrName>style.visibility</p:attrName>
                                        </p:attrNameLst>
                                      </p:cBhvr>
                                      <p:to>
                                        <p:strVal val="visible"/>
                                      </p:to>
                                    </p:set>
                                    <p:anim calcmode="lin" valueType="num">
                                      <p:cBhvr additive="base">
                                        <p:cTn id="54" dur="500" fill="hold"/>
                                        <p:tgtEl>
                                          <p:spTgt spid="88"/>
                                        </p:tgtEl>
                                        <p:attrNameLst>
                                          <p:attrName>ppt_x</p:attrName>
                                        </p:attrNameLst>
                                      </p:cBhvr>
                                      <p:tavLst>
                                        <p:tav tm="0">
                                          <p:val>
                                            <p:strVal val="#ppt_x"/>
                                          </p:val>
                                        </p:tav>
                                        <p:tav tm="100000">
                                          <p:val>
                                            <p:strVal val="#ppt_x"/>
                                          </p:val>
                                        </p:tav>
                                      </p:tavLst>
                                    </p:anim>
                                    <p:anim calcmode="lin" valueType="num">
                                      <p:cBhvr additive="base">
                                        <p:cTn id="55"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2" grpId="0" animBg="1"/>
      <p:bldP spid="85" grpId="0" bldLvl="0" animBg="1"/>
      <p:bldP spid="85" grpId="1" bldLvl="0" animBg="1"/>
      <p:bldP spid="86" grpId="0" bldLvl="0" animBg="1"/>
      <p:bldP spid="86" grpId="1" bldLvl="0" animBg="1"/>
      <p:bldP spid="3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0"/>
          <p:cNvGrpSpPr/>
          <p:nvPr/>
        </p:nvGrpSpPr>
        <p:grpSpPr>
          <a:xfrm>
            <a:off x="255615" y="3390034"/>
            <a:ext cx="8674103" cy="1558911"/>
            <a:chOff x="255615" y="3390034"/>
            <a:chExt cx="8674103" cy="1558911"/>
          </a:xfrm>
        </p:grpSpPr>
        <p:sp>
          <p:nvSpPr>
            <p:cNvPr id="10" name="ïslïḑé"/>
            <p:cNvSpPr/>
            <p:nvPr/>
          </p:nvSpPr>
          <p:spPr>
            <a:xfrm rot="5400000">
              <a:off x="653244" y="3382386"/>
              <a:ext cx="1134951" cy="1930210"/>
            </a:xfrm>
            <a:prstGeom prst="corner">
              <a:avLst>
                <a:gd name="adj1" fmla="val 16120"/>
                <a:gd name="adj2" fmla="val 16110"/>
              </a:avLst>
            </a:prstGeom>
            <a:solidFill>
              <a:schemeClr val="accent1">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1" name="ïṧḷïdê"/>
            <p:cNvSpPr/>
            <p:nvPr/>
          </p:nvSpPr>
          <p:spPr>
            <a:xfrm>
              <a:off x="1816167" y="3395915"/>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2" name="îś1iḑê"/>
            <p:cNvSpPr/>
            <p:nvPr/>
          </p:nvSpPr>
          <p:spPr>
            <a:xfrm>
              <a:off x="441754" y="3438194"/>
              <a:ext cx="1553251" cy="317576"/>
            </a:xfrm>
            <a:prstGeom prst="rect">
              <a:avLst/>
            </a:prstGeom>
          </p:spPr>
          <p:txBody>
            <a:bodyPr wrap="none" lIns="90000" tIns="46800" rIns="90000" bIns="46800" anchor="b" anchorCtr="0">
              <a:normAutofit/>
            </a:bodyPr>
            <a:lstStyle/>
            <a:p>
              <a:pPr algn="r"/>
              <a:r>
                <a:rPr lang="zh-CN" altLang="en-US" sz="1200" b="1" dirty="0"/>
                <a:t>资料审批</a:t>
              </a:r>
              <a:r>
                <a:rPr lang="zh-CN" altLang="en-US" sz="1200" b="1" dirty="0" smtClean="0"/>
                <a:t>（辅导员）</a:t>
              </a:r>
              <a:endParaRPr lang="zh-CN" altLang="en-US" sz="1200" b="1" dirty="0">
                <a:effectLst/>
              </a:endParaRPr>
            </a:p>
          </p:txBody>
        </p:sp>
        <p:sp>
          <p:nvSpPr>
            <p:cNvPr id="13" name="ïŝliḋe"/>
            <p:cNvSpPr/>
            <p:nvPr/>
          </p:nvSpPr>
          <p:spPr>
            <a:xfrm rot="5400000">
              <a:off x="2864478" y="3404608"/>
              <a:ext cx="1134950" cy="1930210"/>
            </a:xfrm>
            <a:prstGeom prst="corner">
              <a:avLst>
                <a:gd name="adj1" fmla="val 16120"/>
                <a:gd name="adj2" fmla="val 16110"/>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4" name="ïṥḷîḍè"/>
            <p:cNvSpPr/>
            <p:nvPr/>
          </p:nvSpPr>
          <p:spPr>
            <a:xfrm>
              <a:off x="4027400" y="3407776"/>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5" name="iṡḷîḍè"/>
            <p:cNvSpPr/>
            <p:nvPr/>
          </p:nvSpPr>
          <p:spPr>
            <a:xfrm>
              <a:off x="2657841" y="3429826"/>
              <a:ext cx="1548224" cy="317576"/>
            </a:xfrm>
            <a:prstGeom prst="rect">
              <a:avLst/>
            </a:prstGeom>
          </p:spPr>
          <p:txBody>
            <a:bodyPr wrap="none" lIns="90000" tIns="46800" rIns="90000" bIns="46800" anchor="b" anchorCtr="0">
              <a:normAutofit/>
            </a:bodyPr>
            <a:lstStyle/>
            <a:p>
              <a:pPr algn="r"/>
              <a:r>
                <a:rPr lang="zh-CN" altLang="en-US" sz="1200" b="1" dirty="0"/>
                <a:t>民主评议设置</a:t>
              </a:r>
              <a:r>
                <a:rPr lang="zh-CN" altLang="en-US" sz="1200" b="1" dirty="0" smtClean="0"/>
                <a:t>（辅导员）</a:t>
              </a:r>
              <a:endParaRPr lang="zh-CN" altLang="en-US" sz="1200" b="1" dirty="0"/>
            </a:p>
          </p:txBody>
        </p:sp>
        <p:sp>
          <p:nvSpPr>
            <p:cNvPr id="16" name="iṧḷïḍé"/>
            <p:cNvSpPr/>
            <p:nvPr/>
          </p:nvSpPr>
          <p:spPr>
            <a:xfrm rot="5400000">
              <a:off x="5087451" y="3404608"/>
              <a:ext cx="1134951" cy="1930210"/>
            </a:xfrm>
            <a:prstGeom prst="corner">
              <a:avLst>
                <a:gd name="adj1" fmla="val 16120"/>
                <a:gd name="adj2" fmla="val 16110"/>
              </a:avLst>
            </a:prstGeom>
            <a:solidFill>
              <a:schemeClr val="accent3">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7" name="îṡḻiďè"/>
            <p:cNvSpPr/>
            <p:nvPr/>
          </p:nvSpPr>
          <p:spPr>
            <a:xfrm>
              <a:off x="6207738" y="3390034"/>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8" name="iśļiḓe"/>
            <p:cNvSpPr/>
            <p:nvPr/>
          </p:nvSpPr>
          <p:spPr>
            <a:xfrm>
              <a:off x="5094409" y="3404160"/>
              <a:ext cx="1266188" cy="317576"/>
            </a:xfrm>
            <a:prstGeom prst="rect">
              <a:avLst/>
            </a:prstGeom>
          </p:spPr>
          <p:txBody>
            <a:bodyPr wrap="none" lIns="90000" tIns="46800" rIns="90000" bIns="46800" anchor="b" anchorCtr="0">
              <a:normAutofit/>
            </a:bodyPr>
            <a:lstStyle/>
            <a:p>
              <a:pPr algn="r"/>
              <a:r>
                <a:rPr lang="zh-CN" altLang="en-US" sz="1200" b="1" dirty="0"/>
                <a:t>民主评议反馈信息统计</a:t>
              </a:r>
            </a:p>
          </p:txBody>
        </p:sp>
        <p:sp>
          <p:nvSpPr>
            <p:cNvPr id="19" name="îšḻíďe"/>
            <p:cNvSpPr/>
            <p:nvPr/>
          </p:nvSpPr>
          <p:spPr>
            <a:xfrm rot="5400000">
              <a:off x="7329574" y="3386040"/>
              <a:ext cx="1134952" cy="1990858"/>
            </a:xfrm>
            <a:prstGeom prst="corner">
              <a:avLst>
                <a:gd name="adj1" fmla="val 16120"/>
                <a:gd name="adj2" fmla="val 16110"/>
              </a:avLst>
            </a:prstGeom>
            <a:solidFill>
              <a:schemeClr val="accent4">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dirty="0">
                <a:solidFill>
                  <a:schemeClr val="tx1"/>
                </a:solidFill>
              </a:endParaRPr>
            </a:p>
          </p:txBody>
        </p:sp>
        <p:sp>
          <p:nvSpPr>
            <p:cNvPr id="21" name="iSḷïḓê"/>
            <p:cNvSpPr/>
            <p:nvPr/>
          </p:nvSpPr>
          <p:spPr>
            <a:xfrm>
              <a:off x="8522822" y="3390034"/>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26" name="iśḻïdè"/>
            <p:cNvSpPr/>
            <p:nvPr/>
          </p:nvSpPr>
          <p:spPr>
            <a:xfrm>
              <a:off x="7387190" y="3416973"/>
              <a:ext cx="1266188" cy="317576"/>
            </a:xfrm>
            <a:prstGeom prst="rect">
              <a:avLst/>
            </a:prstGeom>
          </p:spPr>
          <p:txBody>
            <a:bodyPr wrap="none" lIns="90000" tIns="46800" rIns="90000" bIns="46800" anchor="b" anchorCtr="0">
              <a:normAutofit/>
            </a:bodyPr>
            <a:lstStyle/>
            <a:p>
              <a:pPr algn="r"/>
              <a:r>
                <a:rPr lang="zh-CN" altLang="en-US" sz="1200" b="1" dirty="0" smtClean="0"/>
                <a:t>计算排名差异（辅导员）</a:t>
              </a:r>
              <a:endParaRPr lang="zh-CN" altLang="en-US" sz="1200" b="1" dirty="0"/>
            </a:p>
          </p:txBody>
        </p:sp>
        <p:grpSp>
          <p:nvGrpSpPr>
            <p:cNvPr id="3" name="iş1íďé"/>
            <p:cNvGrpSpPr/>
            <p:nvPr/>
          </p:nvGrpSpPr>
          <p:grpSpPr>
            <a:xfrm>
              <a:off x="7240970" y="3500546"/>
              <a:ext cx="703332" cy="1156941"/>
              <a:chOff x="5489937" y="5527129"/>
              <a:chExt cx="2444389" cy="4109605"/>
            </a:xfrm>
            <a:solidFill>
              <a:schemeClr val="bg1">
                <a:lumMod val="95000"/>
                <a:alpha val="48000"/>
              </a:schemeClr>
            </a:solidFill>
          </p:grpSpPr>
          <p:sp>
            <p:nvSpPr>
              <p:cNvPr id="29" name="íS1îḍé"/>
              <p:cNvSpPr/>
              <p:nvPr/>
            </p:nvSpPr>
            <p:spPr bwMode="auto">
              <a:xfrm>
                <a:off x="5489937" y="8045339"/>
                <a:ext cx="1609005" cy="1591395"/>
              </a:xfrm>
              <a:custGeom>
                <a:avLst/>
                <a:gdLst>
                  <a:gd name="T0" fmla="*/ 60 w 95"/>
                  <a:gd name="T1" fmla="*/ 7 h 94"/>
                  <a:gd name="T2" fmla="*/ 7 w 95"/>
                  <a:gd name="T3" fmla="*/ 34 h 94"/>
                  <a:gd name="T4" fmla="*/ 34 w 95"/>
                  <a:gd name="T5" fmla="*/ 87 h 94"/>
                  <a:gd name="T6" fmla="*/ 87 w 95"/>
                  <a:gd name="T7" fmla="*/ 60 h 94"/>
                  <a:gd name="T8" fmla="*/ 60 w 95"/>
                  <a:gd name="T9" fmla="*/ 7 h 94"/>
                  <a:gd name="T10" fmla="*/ 40 w 95"/>
                  <a:gd name="T11" fmla="*/ 70 h 94"/>
                  <a:gd name="T12" fmla="*/ 24 w 95"/>
                  <a:gd name="T13" fmla="*/ 40 h 94"/>
                  <a:gd name="T14" fmla="*/ 55 w 95"/>
                  <a:gd name="T15" fmla="*/ 24 h 94"/>
                  <a:gd name="T16" fmla="*/ 70 w 95"/>
                  <a:gd name="T17" fmla="*/ 54 h 94"/>
                  <a:gd name="T18" fmla="*/ 40 w 95"/>
                  <a:gd name="T19"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60" y="7"/>
                    </a:moveTo>
                    <a:cubicBezTo>
                      <a:pt x="38" y="0"/>
                      <a:pt x="14" y="12"/>
                      <a:pt x="7" y="34"/>
                    </a:cubicBezTo>
                    <a:cubicBezTo>
                      <a:pt x="0" y="56"/>
                      <a:pt x="12" y="80"/>
                      <a:pt x="34" y="87"/>
                    </a:cubicBezTo>
                    <a:cubicBezTo>
                      <a:pt x="57" y="94"/>
                      <a:pt x="80" y="82"/>
                      <a:pt x="87" y="60"/>
                    </a:cubicBezTo>
                    <a:cubicBezTo>
                      <a:pt x="95" y="38"/>
                      <a:pt x="82" y="14"/>
                      <a:pt x="60" y="7"/>
                    </a:cubicBezTo>
                    <a:close/>
                    <a:moveTo>
                      <a:pt x="40" y="70"/>
                    </a:moveTo>
                    <a:cubicBezTo>
                      <a:pt x="27" y="66"/>
                      <a:pt x="20" y="52"/>
                      <a:pt x="24" y="40"/>
                    </a:cubicBezTo>
                    <a:cubicBezTo>
                      <a:pt x="29" y="27"/>
                      <a:pt x="42" y="20"/>
                      <a:pt x="55" y="24"/>
                    </a:cubicBezTo>
                    <a:cubicBezTo>
                      <a:pt x="67" y="28"/>
                      <a:pt x="74" y="42"/>
                      <a:pt x="70" y="54"/>
                    </a:cubicBezTo>
                    <a:cubicBezTo>
                      <a:pt x="66" y="67"/>
                      <a:pt x="53" y="74"/>
                      <a:pt x="40" y="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nvGrpSpPr>
              <p:cNvPr id="4" name="í$ľîḑe"/>
              <p:cNvGrpSpPr/>
              <p:nvPr/>
            </p:nvGrpSpPr>
            <p:grpSpPr>
              <a:xfrm>
                <a:off x="6007100" y="5527129"/>
                <a:ext cx="1927226" cy="3611562"/>
                <a:chOff x="6007100" y="5527129"/>
                <a:chExt cx="1927226" cy="3611562"/>
              </a:xfrm>
              <a:grpFill/>
            </p:grpSpPr>
            <p:sp>
              <p:nvSpPr>
                <p:cNvPr id="31" name="ïṡ1ïḑe"/>
                <p:cNvSpPr/>
                <p:nvPr/>
              </p:nvSpPr>
              <p:spPr bwMode="auto">
                <a:xfrm>
                  <a:off x="6126163" y="8821191"/>
                  <a:ext cx="257175" cy="3175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2" name="islïḋê"/>
                <p:cNvSpPr/>
                <p:nvPr/>
              </p:nvSpPr>
              <p:spPr bwMode="auto">
                <a:xfrm>
                  <a:off x="6007100" y="8524329"/>
                  <a:ext cx="495300" cy="317500"/>
                </a:xfrm>
                <a:custGeom>
                  <a:avLst/>
                  <a:gdLst>
                    <a:gd name="T0" fmla="*/ 312 w 312"/>
                    <a:gd name="T1" fmla="*/ 200 h 200"/>
                    <a:gd name="T2" fmla="*/ 0 w 312"/>
                    <a:gd name="T3" fmla="*/ 200 h 200"/>
                    <a:gd name="T4" fmla="*/ 162 w 312"/>
                    <a:gd name="T5" fmla="*/ 0 h 200"/>
                    <a:gd name="T6" fmla="*/ 162 w 312"/>
                    <a:gd name="T7" fmla="*/ 0 h 200"/>
                    <a:gd name="T8" fmla="*/ 312 w 312"/>
                    <a:gd name="T9" fmla="*/ 200 h 200"/>
                  </a:gdLst>
                  <a:ahLst/>
                  <a:cxnLst>
                    <a:cxn ang="0">
                      <a:pos x="T0" y="T1"/>
                    </a:cxn>
                    <a:cxn ang="0">
                      <a:pos x="T2" y="T3"/>
                    </a:cxn>
                    <a:cxn ang="0">
                      <a:pos x="T4" y="T5"/>
                    </a:cxn>
                    <a:cxn ang="0">
                      <a:pos x="T6" y="T7"/>
                    </a:cxn>
                    <a:cxn ang="0">
                      <a:pos x="T8" y="T9"/>
                    </a:cxn>
                  </a:cxnLst>
                  <a:rect l="0" t="0" r="r" b="b"/>
                  <a:pathLst>
                    <a:path w="312" h="200">
                      <a:moveTo>
                        <a:pt x="312" y="200"/>
                      </a:moveTo>
                      <a:lnTo>
                        <a:pt x="0" y="200"/>
                      </a:lnTo>
                      <a:lnTo>
                        <a:pt x="162" y="0"/>
                      </a:lnTo>
                      <a:lnTo>
                        <a:pt x="162" y="0"/>
                      </a:lnTo>
                      <a:lnTo>
                        <a:pt x="312" y="20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3" name="ï$1íde"/>
                <p:cNvSpPr/>
                <p:nvPr/>
              </p:nvSpPr>
              <p:spPr bwMode="auto">
                <a:xfrm>
                  <a:off x="7635875" y="7670254"/>
                  <a:ext cx="198438" cy="2381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4" name="iṥļîďê"/>
                <p:cNvSpPr/>
                <p:nvPr/>
              </p:nvSpPr>
              <p:spPr bwMode="auto">
                <a:xfrm>
                  <a:off x="7535863" y="7413079"/>
                  <a:ext cx="398463" cy="277813"/>
                </a:xfrm>
                <a:custGeom>
                  <a:avLst/>
                  <a:gdLst>
                    <a:gd name="T0" fmla="*/ 251 w 251"/>
                    <a:gd name="T1" fmla="*/ 175 h 175"/>
                    <a:gd name="T2" fmla="*/ 0 w 251"/>
                    <a:gd name="T3" fmla="*/ 175 h 175"/>
                    <a:gd name="T4" fmla="*/ 125 w 251"/>
                    <a:gd name="T5" fmla="*/ 0 h 175"/>
                    <a:gd name="T6" fmla="*/ 125 w 251"/>
                    <a:gd name="T7" fmla="*/ 0 h 175"/>
                    <a:gd name="T8" fmla="*/ 251 w 251"/>
                    <a:gd name="T9" fmla="*/ 175 h 175"/>
                  </a:gdLst>
                  <a:ahLst/>
                  <a:cxnLst>
                    <a:cxn ang="0">
                      <a:pos x="T0" y="T1"/>
                    </a:cxn>
                    <a:cxn ang="0">
                      <a:pos x="T2" y="T3"/>
                    </a:cxn>
                    <a:cxn ang="0">
                      <a:pos x="T4" y="T5"/>
                    </a:cxn>
                    <a:cxn ang="0">
                      <a:pos x="T6" y="T7"/>
                    </a:cxn>
                    <a:cxn ang="0">
                      <a:pos x="T8" y="T9"/>
                    </a:cxn>
                  </a:cxnLst>
                  <a:rect l="0" t="0" r="r" b="b"/>
                  <a:pathLst>
                    <a:path w="251" h="175">
                      <a:moveTo>
                        <a:pt x="251" y="175"/>
                      </a:moveTo>
                      <a:lnTo>
                        <a:pt x="0" y="175"/>
                      </a:lnTo>
                      <a:lnTo>
                        <a:pt x="125" y="0"/>
                      </a:lnTo>
                      <a:lnTo>
                        <a:pt x="125" y="0"/>
                      </a:lnTo>
                      <a:lnTo>
                        <a:pt x="251" y="1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5" name="îṥḻîḑe"/>
                <p:cNvSpPr/>
                <p:nvPr/>
              </p:nvSpPr>
              <p:spPr bwMode="auto">
                <a:xfrm>
                  <a:off x="6662738" y="5982741"/>
                  <a:ext cx="119063" cy="139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6" name="ïsļîdé"/>
                <p:cNvSpPr/>
                <p:nvPr/>
              </p:nvSpPr>
              <p:spPr bwMode="auto">
                <a:xfrm>
                  <a:off x="6602413" y="5844629"/>
                  <a:ext cx="238125" cy="138113"/>
                </a:xfrm>
                <a:custGeom>
                  <a:avLst/>
                  <a:gdLst>
                    <a:gd name="T0" fmla="*/ 150 w 150"/>
                    <a:gd name="T1" fmla="*/ 87 h 87"/>
                    <a:gd name="T2" fmla="*/ 0 w 150"/>
                    <a:gd name="T3" fmla="*/ 87 h 87"/>
                    <a:gd name="T4" fmla="*/ 75 w 150"/>
                    <a:gd name="T5" fmla="*/ 0 h 87"/>
                    <a:gd name="T6" fmla="*/ 75 w 150"/>
                    <a:gd name="T7" fmla="*/ 0 h 87"/>
                    <a:gd name="T8" fmla="*/ 150 w 150"/>
                    <a:gd name="T9" fmla="*/ 87 h 87"/>
                  </a:gdLst>
                  <a:ahLst/>
                  <a:cxnLst>
                    <a:cxn ang="0">
                      <a:pos x="T0" y="T1"/>
                    </a:cxn>
                    <a:cxn ang="0">
                      <a:pos x="T2" y="T3"/>
                    </a:cxn>
                    <a:cxn ang="0">
                      <a:pos x="T4" y="T5"/>
                    </a:cxn>
                    <a:cxn ang="0">
                      <a:pos x="T6" y="T7"/>
                    </a:cxn>
                    <a:cxn ang="0">
                      <a:pos x="T8" y="T9"/>
                    </a:cxn>
                  </a:cxnLst>
                  <a:rect l="0" t="0" r="r" b="b"/>
                  <a:pathLst>
                    <a:path w="150" h="87">
                      <a:moveTo>
                        <a:pt x="150" y="87"/>
                      </a:moveTo>
                      <a:lnTo>
                        <a:pt x="0" y="87"/>
                      </a:lnTo>
                      <a:lnTo>
                        <a:pt x="75" y="0"/>
                      </a:lnTo>
                      <a:lnTo>
                        <a:pt x="75" y="0"/>
                      </a:lnTo>
                      <a:lnTo>
                        <a:pt x="150" y="8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7" name="ïŝ1îḋé"/>
                <p:cNvSpPr/>
                <p:nvPr/>
              </p:nvSpPr>
              <p:spPr bwMode="auto">
                <a:xfrm>
                  <a:off x="6702425" y="7868691"/>
                  <a:ext cx="754063" cy="655638"/>
                </a:xfrm>
                <a:custGeom>
                  <a:avLst/>
                  <a:gdLst>
                    <a:gd name="T0" fmla="*/ 112 w 475"/>
                    <a:gd name="T1" fmla="*/ 413 h 413"/>
                    <a:gd name="T2" fmla="*/ 0 w 475"/>
                    <a:gd name="T3" fmla="*/ 275 h 413"/>
                    <a:gd name="T4" fmla="*/ 363 w 475"/>
                    <a:gd name="T5" fmla="*/ 0 h 413"/>
                    <a:gd name="T6" fmla="*/ 475 w 475"/>
                    <a:gd name="T7" fmla="*/ 138 h 413"/>
                    <a:gd name="T8" fmla="*/ 112 w 475"/>
                    <a:gd name="T9" fmla="*/ 413 h 413"/>
                  </a:gdLst>
                  <a:ahLst/>
                  <a:cxnLst>
                    <a:cxn ang="0">
                      <a:pos x="T0" y="T1"/>
                    </a:cxn>
                    <a:cxn ang="0">
                      <a:pos x="T2" y="T3"/>
                    </a:cxn>
                    <a:cxn ang="0">
                      <a:pos x="T4" y="T5"/>
                    </a:cxn>
                    <a:cxn ang="0">
                      <a:pos x="T6" y="T7"/>
                    </a:cxn>
                    <a:cxn ang="0">
                      <a:pos x="T8" y="T9"/>
                    </a:cxn>
                  </a:cxnLst>
                  <a:rect l="0" t="0" r="r" b="b"/>
                  <a:pathLst>
                    <a:path w="475" h="413">
                      <a:moveTo>
                        <a:pt x="112" y="413"/>
                      </a:moveTo>
                      <a:lnTo>
                        <a:pt x="0" y="275"/>
                      </a:lnTo>
                      <a:lnTo>
                        <a:pt x="363" y="0"/>
                      </a:lnTo>
                      <a:lnTo>
                        <a:pt x="475" y="138"/>
                      </a:lnTo>
                      <a:lnTo>
                        <a:pt x="112" y="41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40" name="iSľiḍe"/>
                <p:cNvSpPr/>
                <p:nvPr/>
              </p:nvSpPr>
              <p:spPr bwMode="auto">
                <a:xfrm>
                  <a:off x="6284913" y="5527129"/>
                  <a:ext cx="873125" cy="892175"/>
                </a:xfrm>
                <a:custGeom>
                  <a:avLst/>
                  <a:gdLst>
                    <a:gd name="T0" fmla="*/ 27 w 44"/>
                    <a:gd name="T1" fmla="*/ 3 h 45"/>
                    <a:gd name="T2" fmla="*/ 3 w 44"/>
                    <a:gd name="T3" fmla="*/ 18 h 45"/>
                    <a:gd name="T4" fmla="*/ 17 w 44"/>
                    <a:gd name="T5" fmla="*/ 42 h 45"/>
                    <a:gd name="T6" fmla="*/ 42 w 44"/>
                    <a:gd name="T7" fmla="*/ 27 h 45"/>
                    <a:gd name="T8" fmla="*/ 27 w 44"/>
                    <a:gd name="T9" fmla="*/ 3 h 45"/>
                    <a:gd name="T10" fmla="*/ 19 w 44"/>
                    <a:gd name="T11" fmla="*/ 34 h 45"/>
                    <a:gd name="T12" fmla="*/ 11 w 44"/>
                    <a:gd name="T13" fmla="*/ 20 h 45"/>
                    <a:gd name="T14" fmla="*/ 25 w 44"/>
                    <a:gd name="T15" fmla="*/ 11 h 45"/>
                    <a:gd name="T16" fmla="*/ 33 w 44"/>
                    <a:gd name="T17" fmla="*/ 25 h 45"/>
                    <a:gd name="T18" fmla="*/ 19 w 44"/>
                    <a:gd name="T19"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27" y="3"/>
                      </a:moveTo>
                      <a:cubicBezTo>
                        <a:pt x="16" y="0"/>
                        <a:pt x="5" y="7"/>
                        <a:pt x="3" y="18"/>
                      </a:cubicBezTo>
                      <a:cubicBezTo>
                        <a:pt x="0" y="29"/>
                        <a:pt x="7" y="40"/>
                        <a:pt x="17" y="42"/>
                      </a:cubicBezTo>
                      <a:cubicBezTo>
                        <a:pt x="28" y="45"/>
                        <a:pt x="39" y="38"/>
                        <a:pt x="42" y="27"/>
                      </a:cubicBezTo>
                      <a:cubicBezTo>
                        <a:pt x="44" y="17"/>
                        <a:pt x="38" y="6"/>
                        <a:pt x="27" y="3"/>
                      </a:cubicBezTo>
                      <a:close/>
                      <a:moveTo>
                        <a:pt x="19" y="34"/>
                      </a:moveTo>
                      <a:cubicBezTo>
                        <a:pt x="13" y="32"/>
                        <a:pt x="9" y="26"/>
                        <a:pt x="11" y="20"/>
                      </a:cubicBezTo>
                      <a:cubicBezTo>
                        <a:pt x="12" y="14"/>
                        <a:pt x="19" y="10"/>
                        <a:pt x="25" y="11"/>
                      </a:cubicBezTo>
                      <a:cubicBezTo>
                        <a:pt x="31" y="13"/>
                        <a:pt x="35" y="19"/>
                        <a:pt x="33" y="25"/>
                      </a:cubicBezTo>
                      <a:cubicBezTo>
                        <a:pt x="32" y="32"/>
                        <a:pt x="26" y="35"/>
                        <a:pt x="19"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grpSp>
        <p:sp>
          <p:nvSpPr>
            <p:cNvPr id="67" name="文本框 66"/>
            <p:cNvSpPr txBox="1"/>
            <p:nvPr/>
          </p:nvSpPr>
          <p:spPr>
            <a:xfrm>
              <a:off x="478088" y="3964753"/>
              <a:ext cx="1690101" cy="830997"/>
            </a:xfrm>
            <a:prstGeom prst="rect">
              <a:avLst/>
            </a:prstGeom>
            <a:noFill/>
          </p:spPr>
          <p:txBody>
            <a:bodyPr wrap="square" rtlCol="0">
              <a:spAutoFit/>
            </a:bodyPr>
            <a:lstStyle/>
            <a:p>
              <a:r>
                <a:rPr lang="zh-CN" altLang="en-US" sz="1200" dirty="0" smtClean="0"/>
                <a:t>审核学生信息真实性、完整性，填写有误需退回，信息无误则进入民主评议流程。</a:t>
              </a:r>
              <a:endParaRPr lang="zh-CN" altLang="en-US" sz="1200" dirty="0"/>
            </a:p>
          </p:txBody>
        </p:sp>
        <p:sp>
          <p:nvSpPr>
            <p:cNvPr id="68" name="文本框 67"/>
            <p:cNvSpPr txBox="1"/>
            <p:nvPr/>
          </p:nvSpPr>
          <p:spPr>
            <a:xfrm>
              <a:off x="2571736" y="3933282"/>
              <a:ext cx="1928826" cy="1015663"/>
            </a:xfrm>
            <a:prstGeom prst="rect">
              <a:avLst/>
            </a:prstGeom>
            <a:noFill/>
          </p:spPr>
          <p:txBody>
            <a:bodyPr wrap="square" rtlCol="0">
              <a:spAutoFit/>
            </a:bodyPr>
            <a:lstStyle/>
            <a:p>
              <a:r>
                <a:rPr lang="zh-CN" altLang="en-US" sz="1200" dirty="0" smtClean="0"/>
                <a:t>为提交申请的同学生成二维码，民主评议小组老师、学生通过扫描二维码进行评议（评议人数不低于班级人数</a:t>
              </a:r>
              <a:r>
                <a:rPr lang="en-US" altLang="zh-CN" sz="1200" dirty="0" smtClean="0"/>
                <a:t>10%</a:t>
              </a:r>
              <a:r>
                <a:rPr lang="zh-CN" altLang="en-US" sz="1200" dirty="0" smtClean="0"/>
                <a:t>）。</a:t>
              </a:r>
              <a:endParaRPr lang="zh-CN" altLang="en-US" sz="1200" dirty="0"/>
            </a:p>
          </p:txBody>
        </p:sp>
        <p:sp>
          <p:nvSpPr>
            <p:cNvPr id="69" name="文本框 68"/>
            <p:cNvSpPr txBox="1"/>
            <p:nvPr/>
          </p:nvSpPr>
          <p:spPr>
            <a:xfrm>
              <a:off x="4873387" y="3964753"/>
              <a:ext cx="1698877" cy="646331"/>
            </a:xfrm>
            <a:prstGeom prst="rect">
              <a:avLst/>
            </a:prstGeom>
            <a:noFill/>
          </p:spPr>
          <p:txBody>
            <a:bodyPr wrap="square" rtlCol="0">
              <a:spAutoFit/>
            </a:bodyPr>
            <a:lstStyle/>
            <a:p>
              <a:r>
                <a:rPr lang="zh-CN" altLang="en-US" sz="1200" dirty="0" smtClean="0"/>
                <a:t>评议小组对所有被评议学生完成民主评议后，</a:t>
              </a:r>
              <a:r>
                <a:rPr lang="zh-CN" altLang="en-US" sz="1200" dirty="0"/>
                <a:t>计算平均分排名。</a:t>
              </a:r>
            </a:p>
          </p:txBody>
        </p:sp>
        <p:sp>
          <p:nvSpPr>
            <p:cNvPr id="70" name="文本框 69"/>
            <p:cNvSpPr txBox="1"/>
            <p:nvPr/>
          </p:nvSpPr>
          <p:spPr>
            <a:xfrm>
              <a:off x="7058346" y="3929072"/>
              <a:ext cx="1871372" cy="1015663"/>
            </a:xfrm>
            <a:prstGeom prst="rect">
              <a:avLst/>
            </a:prstGeom>
            <a:noFill/>
          </p:spPr>
          <p:txBody>
            <a:bodyPr wrap="square" rtlCol="0">
              <a:spAutoFit/>
            </a:bodyPr>
            <a:lstStyle/>
            <a:p>
              <a:r>
                <a:rPr lang="zh-CN" altLang="en-US" sz="1200" dirty="0" smtClean="0"/>
                <a:t>计算排名差异以班级为单位，全选本班所有学生后点击计算。计算结束后，点击审核通过，提交到院系账户进行审核。</a:t>
              </a:r>
              <a:endParaRPr lang="zh-CN" altLang="en-US" sz="1200" dirty="0"/>
            </a:p>
          </p:txBody>
        </p:sp>
      </p:grpSp>
      <p:sp>
        <p:nvSpPr>
          <p:cNvPr id="8" name="íşḻîḑe"/>
          <p:cNvSpPr/>
          <p:nvPr/>
        </p:nvSpPr>
        <p:spPr>
          <a:xfrm>
            <a:off x="441754" y="1424366"/>
            <a:ext cx="3486971" cy="921947"/>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0000" tIns="46800" rIns="90000" bIns="46800" anchor="t" anchorCtr="0">
            <a:normAutofit/>
          </a:bodyPr>
          <a:lstStyle/>
          <a:p>
            <a:pPr>
              <a:lnSpc>
                <a:spcPct val="150000"/>
              </a:lnSpc>
              <a:spcBef>
                <a:spcPct val="0"/>
              </a:spcBef>
            </a:pPr>
            <a:endParaRPr lang="en-US" altLang="zh-CN" sz="1200" dirty="0"/>
          </a:p>
        </p:txBody>
      </p:sp>
      <p:sp>
        <p:nvSpPr>
          <p:cNvPr id="90" name="double-up-arrow_56902"/>
          <p:cNvSpPr>
            <a:spLocks noChangeAspect="1"/>
          </p:cNvSpPr>
          <p:nvPr/>
        </p:nvSpPr>
        <p:spPr bwMode="auto">
          <a:xfrm>
            <a:off x="5249377" y="2928230"/>
            <a:ext cx="609685" cy="479772"/>
          </a:xfrm>
          <a:custGeom>
            <a:avLst/>
            <a:gdLst>
              <a:gd name="connsiteX0" fmla="*/ 303841 w 609471"/>
              <a:gd name="connsiteY0" fmla="*/ 263915 h 601783"/>
              <a:gd name="connsiteX1" fmla="*/ 351459 w 609471"/>
              <a:gd name="connsiteY1" fmla="*/ 280846 h 601783"/>
              <a:gd name="connsiteX2" fmla="*/ 581731 w 609471"/>
              <a:gd name="connsiteY2" fmla="*/ 468216 h 601783"/>
              <a:gd name="connsiteX3" fmla="*/ 592517 w 609471"/>
              <a:gd name="connsiteY3" fmla="*/ 574082 h 601783"/>
              <a:gd name="connsiteX4" fmla="*/ 534066 w 609471"/>
              <a:gd name="connsiteY4" fmla="*/ 601783 h 601783"/>
              <a:gd name="connsiteX5" fmla="*/ 486542 w 609471"/>
              <a:gd name="connsiteY5" fmla="*/ 584852 h 601783"/>
              <a:gd name="connsiteX6" fmla="*/ 303841 w 609471"/>
              <a:gd name="connsiteY6" fmla="*/ 436235 h 601783"/>
              <a:gd name="connsiteX7" fmla="*/ 122930 w 609471"/>
              <a:gd name="connsiteY7" fmla="*/ 583394 h 601783"/>
              <a:gd name="connsiteX8" fmla="*/ 75359 w 609471"/>
              <a:gd name="connsiteY8" fmla="*/ 600325 h 601783"/>
              <a:gd name="connsiteX9" fmla="*/ 16908 w 609471"/>
              <a:gd name="connsiteY9" fmla="*/ 572624 h 601783"/>
              <a:gd name="connsiteX10" fmla="*/ 27788 w 609471"/>
              <a:gd name="connsiteY10" fmla="*/ 466758 h 601783"/>
              <a:gd name="connsiteX11" fmla="*/ 256223 w 609471"/>
              <a:gd name="connsiteY11" fmla="*/ 280846 h 601783"/>
              <a:gd name="connsiteX12" fmla="*/ 303841 w 609471"/>
              <a:gd name="connsiteY12" fmla="*/ 263915 h 601783"/>
              <a:gd name="connsiteX13" fmla="*/ 303841 w 609471"/>
              <a:gd name="connsiteY13" fmla="*/ 0 h 601783"/>
              <a:gd name="connsiteX14" fmla="*/ 351459 w 609471"/>
              <a:gd name="connsiteY14" fmla="*/ 16931 h 601783"/>
              <a:gd name="connsiteX15" fmla="*/ 581731 w 609471"/>
              <a:gd name="connsiteY15" fmla="*/ 204301 h 601783"/>
              <a:gd name="connsiteX16" fmla="*/ 592517 w 609471"/>
              <a:gd name="connsiteY16" fmla="*/ 310167 h 601783"/>
              <a:gd name="connsiteX17" fmla="*/ 534066 w 609471"/>
              <a:gd name="connsiteY17" fmla="*/ 337868 h 601783"/>
              <a:gd name="connsiteX18" fmla="*/ 486542 w 609471"/>
              <a:gd name="connsiteY18" fmla="*/ 320937 h 601783"/>
              <a:gd name="connsiteX19" fmla="*/ 303841 w 609471"/>
              <a:gd name="connsiteY19" fmla="*/ 172320 h 601783"/>
              <a:gd name="connsiteX20" fmla="*/ 122930 w 609471"/>
              <a:gd name="connsiteY20" fmla="*/ 319479 h 601783"/>
              <a:gd name="connsiteX21" fmla="*/ 75359 w 609471"/>
              <a:gd name="connsiteY21" fmla="*/ 336410 h 601783"/>
              <a:gd name="connsiteX22" fmla="*/ 16908 w 609471"/>
              <a:gd name="connsiteY22" fmla="*/ 308709 h 601783"/>
              <a:gd name="connsiteX23" fmla="*/ 27788 w 609471"/>
              <a:gd name="connsiteY23" fmla="*/ 202796 h 601783"/>
              <a:gd name="connsiteX24" fmla="*/ 256223 w 609471"/>
              <a:gd name="connsiteY24" fmla="*/ 16931 h 601783"/>
              <a:gd name="connsiteX25" fmla="*/ 303841 w 609471"/>
              <a:gd name="connsiteY25" fmla="*/ 0 h 6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471" h="601783">
                <a:moveTo>
                  <a:pt x="303841" y="263915"/>
                </a:moveTo>
                <a:cubicBezTo>
                  <a:pt x="320727" y="263915"/>
                  <a:pt x="337612" y="269559"/>
                  <a:pt x="351459" y="280846"/>
                </a:cubicBezTo>
                <a:lnTo>
                  <a:pt x="581731" y="468216"/>
                </a:lnTo>
                <a:cubicBezTo>
                  <a:pt x="613948" y="494412"/>
                  <a:pt x="618846" y="541819"/>
                  <a:pt x="592517" y="574082"/>
                </a:cubicBezTo>
                <a:cubicBezTo>
                  <a:pt x="577634" y="592330"/>
                  <a:pt x="555921" y="601783"/>
                  <a:pt x="534066" y="601783"/>
                </a:cubicBezTo>
                <a:cubicBezTo>
                  <a:pt x="517346" y="601783"/>
                  <a:pt x="500531" y="596186"/>
                  <a:pt x="486542" y="584852"/>
                </a:cubicBezTo>
                <a:lnTo>
                  <a:pt x="303841" y="436235"/>
                </a:lnTo>
                <a:lnTo>
                  <a:pt x="122930" y="583394"/>
                </a:lnTo>
                <a:cubicBezTo>
                  <a:pt x="108989" y="594822"/>
                  <a:pt x="92080" y="600325"/>
                  <a:pt x="75359" y="600325"/>
                </a:cubicBezTo>
                <a:cubicBezTo>
                  <a:pt x="53505" y="600325"/>
                  <a:pt x="31839" y="590872"/>
                  <a:pt x="16908" y="572624"/>
                </a:cubicBezTo>
                <a:cubicBezTo>
                  <a:pt x="-9327" y="540408"/>
                  <a:pt x="-4523" y="493001"/>
                  <a:pt x="27788" y="466758"/>
                </a:cubicBezTo>
                <a:lnTo>
                  <a:pt x="256223" y="280846"/>
                </a:lnTo>
                <a:cubicBezTo>
                  <a:pt x="270071" y="269559"/>
                  <a:pt x="286956" y="263915"/>
                  <a:pt x="303841" y="263915"/>
                </a:cubicBezTo>
                <a:close/>
                <a:moveTo>
                  <a:pt x="303841" y="0"/>
                </a:moveTo>
                <a:cubicBezTo>
                  <a:pt x="320727" y="0"/>
                  <a:pt x="337612" y="5644"/>
                  <a:pt x="351459" y="16931"/>
                </a:cubicBezTo>
                <a:lnTo>
                  <a:pt x="581731" y="204301"/>
                </a:lnTo>
                <a:cubicBezTo>
                  <a:pt x="613948" y="230497"/>
                  <a:pt x="618846" y="277904"/>
                  <a:pt x="592517" y="310167"/>
                </a:cubicBezTo>
                <a:cubicBezTo>
                  <a:pt x="577634" y="328415"/>
                  <a:pt x="555921" y="337868"/>
                  <a:pt x="534066" y="337868"/>
                </a:cubicBezTo>
                <a:cubicBezTo>
                  <a:pt x="517346" y="337868"/>
                  <a:pt x="500531" y="332271"/>
                  <a:pt x="486542" y="320937"/>
                </a:cubicBezTo>
                <a:lnTo>
                  <a:pt x="303841" y="172320"/>
                </a:lnTo>
                <a:lnTo>
                  <a:pt x="122930" y="319479"/>
                </a:lnTo>
                <a:cubicBezTo>
                  <a:pt x="108989" y="330907"/>
                  <a:pt x="92080" y="336410"/>
                  <a:pt x="75359" y="336410"/>
                </a:cubicBezTo>
                <a:cubicBezTo>
                  <a:pt x="53505" y="336410"/>
                  <a:pt x="31839" y="326957"/>
                  <a:pt x="16908" y="308709"/>
                </a:cubicBezTo>
                <a:cubicBezTo>
                  <a:pt x="-9327" y="276493"/>
                  <a:pt x="-4523" y="229086"/>
                  <a:pt x="27788" y="202796"/>
                </a:cubicBezTo>
                <a:lnTo>
                  <a:pt x="256223" y="16931"/>
                </a:lnTo>
                <a:cubicBezTo>
                  <a:pt x="270071" y="5644"/>
                  <a:pt x="286956" y="0"/>
                  <a:pt x="303841" y="0"/>
                </a:cubicBezTo>
                <a:close/>
              </a:path>
            </a:pathLst>
          </a:cu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endParaRPr lang="zh-CN" altLang="en-US"/>
          </a:p>
        </p:txBody>
      </p:sp>
      <p:pic>
        <p:nvPicPr>
          <p:cNvPr id="92" name="图片 91"/>
          <p:cNvPicPr>
            <a:picLocks noChangeAspect="1"/>
          </p:cNvPicPr>
          <p:nvPr/>
        </p:nvPicPr>
        <p:blipFill>
          <a:blip r:embed="rId3"/>
          <a:stretch>
            <a:fillRect/>
          </a:stretch>
        </p:blipFill>
        <p:spPr>
          <a:xfrm>
            <a:off x="357158" y="1101722"/>
            <a:ext cx="8549998" cy="1827218"/>
          </a:xfrm>
          <a:prstGeom prst="rect">
            <a:avLst/>
          </a:prstGeom>
        </p:spPr>
      </p:pic>
      <p:sp>
        <p:nvSpPr>
          <p:cNvPr id="93" name="文本框 92"/>
          <p:cNvSpPr txBox="1"/>
          <p:nvPr/>
        </p:nvSpPr>
        <p:spPr>
          <a:xfrm>
            <a:off x="2285984" y="1142990"/>
            <a:ext cx="1428760"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39" name="矩形 38"/>
          <p:cNvSpPr/>
          <p:nvPr/>
        </p:nvSpPr>
        <p:spPr>
          <a:xfrm>
            <a:off x="1142976" y="1571618"/>
            <a:ext cx="642942" cy="1357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8"/>
          <p:cNvSpPr txBox="1">
            <a:spLocks noChangeArrowheads="1"/>
          </p:cNvSpPr>
          <p:nvPr/>
        </p:nvSpPr>
        <p:spPr bwMode="auto">
          <a:xfrm>
            <a:off x="785786" y="285734"/>
            <a:ext cx="5173745" cy="8299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辅导员</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民主评议</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par>
                                <p:cTn id="8" presetID="2" presetClass="exit" presetSubtype="4" fill="hold" grpId="0" nodeType="withEffect" nodePh="1">
                                  <p:stCondLst>
                                    <p:cond delay="0"/>
                                  </p:stCondLst>
                                  <p:endCondLst>
                                    <p:cond evt="begin" delay="0">
                                      <p:tn val="8"/>
                                    </p:cond>
                                  </p:endCondLst>
                                  <p:childTnLst>
                                    <p:anim calcmode="lin" valueType="num">
                                      <p:cBhvr additive="base">
                                        <p:cTn id="9" dur="500"/>
                                        <p:tgtEl>
                                          <p:spTgt spid="8"/>
                                        </p:tgtEl>
                                        <p:attrNameLst>
                                          <p:attrName>ppt_x</p:attrName>
                                        </p:attrNameLst>
                                      </p:cBhvr>
                                      <p:tavLst>
                                        <p:tav tm="0">
                                          <p:val>
                                            <p:strVal val="ppt_x"/>
                                          </p:val>
                                        </p:tav>
                                        <p:tav tm="100000">
                                          <p:val>
                                            <p:strVal val="ppt_x"/>
                                          </p:val>
                                        </p:tav>
                                      </p:tavLst>
                                    </p:anim>
                                    <p:anim calcmode="lin" valueType="num">
                                      <p:cBhvr additive="base">
                                        <p:cTn id="10" dur="500"/>
                                        <p:tgtEl>
                                          <p:spTgt spid="8"/>
                                        </p:tgtEl>
                                        <p:attrNameLst>
                                          <p:attrName>ppt_y</p:attrName>
                                        </p:attrNameLst>
                                      </p:cBhvr>
                                      <p:tavLst>
                                        <p:tav tm="0">
                                          <p:val>
                                            <p:strVal val="ppt_y"/>
                                          </p:val>
                                        </p:tav>
                                        <p:tav tm="100000">
                                          <p:val>
                                            <p:strVal val="1+ppt_h/2"/>
                                          </p:val>
                                        </p:tav>
                                      </p:tavLst>
                                    </p:anim>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ppt_x"/>
                                          </p:val>
                                        </p:tav>
                                        <p:tav tm="100000">
                                          <p:val>
                                            <p:strVal val="#ppt_x"/>
                                          </p:val>
                                        </p:tav>
                                      </p:tavLst>
                                    </p:anim>
                                    <p:anim calcmode="lin" valueType="num">
                                      <p:cBhvr additive="base">
                                        <p:cTn id="17"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 calcmode="lin" valueType="num">
                                      <p:cBhvr additive="base">
                                        <p:cTn id="22" dur="500" fill="hold"/>
                                        <p:tgtEl>
                                          <p:spTgt spid="92"/>
                                        </p:tgtEl>
                                        <p:attrNameLst>
                                          <p:attrName>ppt_x</p:attrName>
                                        </p:attrNameLst>
                                      </p:cBhvr>
                                      <p:tavLst>
                                        <p:tav tm="0">
                                          <p:val>
                                            <p:strVal val="#ppt_x"/>
                                          </p:val>
                                        </p:tav>
                                        <p:tav tm="100000">
                                          <p:val>
                                            <p:strVal val="#ppt_x"/>
                                          </p:val>
                                        </p:tav>
                                      </p:tavLst>
                                    </p:anim>
                                    <p:anim calcmode="lin" valueType="num">
                                      <p:cBhvr additive="base">
                                        <p:cTn id="23"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additive="base">
                                        <p:cTn id="28" dur="500" fill="hold"/>
                                        <p:tgtEl>
                                          <p:spTgt spid="93"/>
                                        </p:tgtEl>
                                        <p:attrNameLst>
                                          <p:attrName>ppt_x</p:attrName>
                                        </p:attrNameLst>
                                      </p:cBhvr>
                                      <p:tavLst>
                                        <p:tav tm="0">
                                          <p:val>
                                            <p:strVal val="#ppt_x"/>
                                          </p:val>
                                        </p:tav>
                                        <p:tav tm="100000">
                                          <p:val>
                                            <p:strVal val="#ppt_x"/>
                                          </p:val>
                                        </p:tav>
                                      </p:tavLst>
                                    </p:anim>
                                    <p:anim calcmode="lin" valueType="num">
                                      <p:cBhvr additive="base">
                                        <p:cTn id="29"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93" grpId="0" animBg="1"/>
      <p:bldP spid="39"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80"/>
          <p:cNvGrpSpPr/>
          <p:nvPr/>
        </p:nvGrpSpPr>
        <p:grpSpPr>
          <a:xfrm>
            <a:off x="255615" y="3390034"/>
            <a:ext cx="8674103" cy="1558911"/>
            <a:chOff x="255615" y="3390034"/>
            <a:chExt cx="8674103" cy="1558911"/>
          </a:xfrm>
        </p:grpSpPr>
        <p:sp>
          <p:nvSpPr>
            <p:cNvPr id="10" name="ïslïḑé"/>
            <p:cNvSpPr/>
            <p:nvPr/>
          </p:nvSpPr>
          <p:spPr>
            <a:xfrm rot="5400000">
              <a:off x="653244" y="3382386"/>
              <a:ext cx="1134951" cy="1930210"/>
            </a:xfrm>
            <a:prstGeom prst="corner">
              <a:avLst>
                <a:gd name="adj1" fmla="val 16120"/>
                <a:gd name="adj2" fmla="val 16110"/>
              </a:avLst>
            </a:prstGeom>
            <a:solidFill>
              <a:schemeClr val="accent1">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1" name="ïṧḷïdê"/>
            <p:cNvSpPr/>
            <p:nvPr/>
          </p:nvSpPr>
          <p:spPr>
            <a:xfrm>
              <a:off x="1816167" y="3395915"/>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2" name="îś1iḑê"/>
            <p:cNvSpPr/>
            <p:nvPr/>
          </p:nvSpPr>
          <p:spPr>
            <a:xfrm>
              <a:off x="441754" y="3438194"/>
              <a:ext cx="1553251" cy="317576"/>
            </a:xfrm>
            <a:prstGeom prst="rect">
              <a:avLst/>
            </a:prstGeom>
          </p:spPr>
          <p:txBody>
            <a:bodyPr wrap="none" lIns="90000" tIns="46800" rIns="90000" bIns="46800" anchor="b" anchorCtr="0">
              <a:normAutofit/>
            </a:bodyPr>
            <a:lstStyle/>
            <a:p>
              <a:pPr algn="r"/>
              <a:r>
                <a:rPr lang="zh-CN" altLang="en-US" sz="1200" b="1" dirty="0"/>
                <a:t>资料审批</a:t>
              </a:r>
              <a:r>
                <a:rPr lang="zh-CN" altLang="en-US" sz="1200" b="1" dirty="0" smtClean="0"/>
                <a:t>（辅导员）</a:t>
              </a:r>
              <a:endParaRPr lang="zh-CN" altLang="en-US" sz="1200" b="1" dirty="0">
                <a:effectLst/>
              </a:endParaRPr>
            </a:p>
          </p:txBody>
        </p:sp>
        <p:sp>
          <p:nvSpPr>
            <p:cNvPr id="13" name="ïŝliḋe"/>
            <p:cNvSpPr/>
            <p:nvPr/>
          </p:nvSpPr>
          <p:spPr>
            <a:xfrm rot="5400000">
              <a:off x="2864478" y="3404608"/>
              <a:ext cx="1134950" cy="1930210"/>
            </a:xfrm>
            <a:prstGeom prst="corner">
              <a:avLst>
                <a:gd name="adj1" fmla="val 16120"/>
                <a:gd name="adj2" fmla="val 16110"/>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4" name="ïṥḷîḍè"/>
            <p:cNvSpPr/>
            <p:nvPr/>
          </p:nvSpPr>
          <p:spPr>
            <a:xfrm>
              <a:off x="4027400" y="3407776"/>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5" name="iṡḷîḍè"/>
            <p:cNvSpPr/>
            <p:nvPr/>
          </p:nvSpPr>
          <p:spPr>
            <a:xfrm>
              <a:off x="2657841" y="3429826"/>
              <a:ext cx="1548224" cy="317576"/>
            </a:xfrm>
            <a:prstGeom prst="rect">
              <a:avLst/>
            </a:prstGeom>
          </p:spPr>
          <p:txBody>
            <a:bodyPr wrap="none" lIns="90000" tIns="46800" rIns="90000" bIns="46800" anchor="b" anchorCtr="0">
              <a:normAutofit/>
            </a:bodyPr>
            <a:lstStyle/>
            <a:p>
              <a:pPr algn="r"/>
              <a:r>
                <a:rPr lang="zh-CN" altLang="en-US" sz="1200" b="1" dirty="0"/>
                <a:t>民主评议设置</a:t>
              </a:r>
              <a:r>
                <a:rPr lang="zh-CN" altLang="en-US" sz="1200" b="1" dirty="0" smtClean="0"/>
                <a:t>（辅导员）</a:t>
              </a:r>
              <a:endParaRPr lang="zh-CN" altLang="en-US" sz="1200" b="1" dirty="0"/>
            </a:p>
          </p:txBody>
        </p:sp>
        <p:sp>
          <p:nvSpPr>
            <p:cNvPr id="16" name="iṧḷïḍé"/>
            <p:cNvSpPr/>
            <p:nvPr/>
          </p:nvSpPr>
          <p:spPr>
            <a:xfrm rot="5400000">
              <a:off x="5087451" y="3404608"/>
              <a:ext cx="1134951" cy="1930210"/>
            </a:xfrm>
            <a:prstGeom prst="corner">
              <a:avLst>
                <a:gd name="adj1" fmla="val 16120"/>
                <a:gd name="adj2" fmla="val 16110"/>
              </a:avLst>
            </a:prstGeom>
            <a:solidFill>
              <a:schemeClr val="accent3">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7" name="îṡḻiďè"/>
            <p:cNvSpPr/>
            <p:nvPr/>
          </p:nvSpPr>
          <p:spPr>
            <a:xfrm>
              <a:off x="6207738" y="3390034"/>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18" name="iśļiḓe"/>
            <p:cNvSpPr/>
            <p:nvPr/>
          </p:nvSpPr>
          <p:spPr>
            <a:xfrm>
              <a:off x="5094409" y="3404160"/>
              <a:ext cx="1266188" cy="317576"/>
            </a:xfrm>
            <a:prstGeom prst="rect">
              <a:avLst/>
            </a:prstGeom>
          </p:spPr>
          <p:txBody>
            <a:bodyPr wrap="none" lIns="90000" tIns="46800" rIns="90000" bIns="46800" anchor="b" anchorCtr="0">
              <a:normAutofit/>
            </a:bodyPr>
            <a:lstStyle/>
            <a:p>
              <a:pPr algn="r"/>
              <a:r>
                <a:rPr lang="zh-CN" altLang="en-US" sz="1200" b="1" dirty="0"/>
                <a:t>民主评议反馈信息统计</a:t>
              </a:r>
            </a:p>
          </p:txBody>
        </p:sp>
        <p:sp>
          <p:nvSpPr>
            <p:cNvPr id="19" name="îšḻíďe"/>
            <p:cNvSpPr/>
            <p:nvPr/>
          </p:nvSpPr>
          <p:spPr>
            <a:xfrm rot="5400000">
              <a:off x="7329574" y="3386040"/>
              <a:ext cx="1134952" cy="1990858"/>
            </a:xfrm>
            <a:prstGeom prst="corner">
              <a:avLst>
                <a:gd name="adj1" fmla="val 16120"/>
                <a:gd name="adj2" fmla="val 16110"/>
              </a:avLst>
            </a:prstGeom>
            <a:solidFill>
              <a:schemeClr val="accent4">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dirty="0">
                <a:solidFill>
                  <a:schemeClr val="tx1"/>
                </a:solidFill>
              </a:endParaRPr>
            </a:p>
          </p:txBody>
        </p:sp>
        <p:sp>
          <p:nvSpPr>
            <p:cNvPr id="21" name="iSḷïḓê"/>
            <p:cNvSpPr/>
            <p:nvPr/>
          </p:nvSpPr>
          <p:spPr>
            <a:xfrm>
              <a:off x="8522822" y="3390034"/>
              <a:ext cx="369658"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26" name="iśḻïdè"/>
            <p:cNvSpPr/>
            <p:nvPr/>
          </p:nvSpPr>
          <p:spPr>
            <a:xfrm>
              <a:off x="7449216" y="3416973"/>
              <a:ext cx="1266188" cy="317576"/>
            </a:xfrm>
            <a:prstGeom prst="rect">
              <a:avLst/>
            </a:prstGeom>
          </p:spPr>
          <p:txBody>
            <a:bodyPr wrap="none" lIns="90000" tIns="46800" rIns="90000" bIns="46800" anchor="b" anchorCtr="0">
              <a:normAutofit/>
            </a:bodyPr>
            <a:lstStyle/>
            <a:p>
              <a:pPr algn="r"/>
              <a:r>
                <a:rPr lang="zh-CN" altLang="en-US" sz="1200" b="1" dirty="0" smtClean="0"/>
                <a:t>计算排名差异（辅导员）</a:t>
              </a:r>
              <a:endParaRPr lang="zh-CN" altLang="en-US" sz="1200" b="1" dirty="0"/>
            </a:p>
          </p:txBody>
        </p:sp>
        <p:grpSp>
          <p:nvGrpSpPr>
            <p:cNvPr id="4" name="iş1íďé"/>
            <p:cNvGrpSpPr/>
            <p:nvPr/>
          </p:nvGrpSpPr>
          <p:grpSpPr>
            <a:xfrm>
              <a:off x="7240970" y="3500546"/>
              <a:ext cx="703332" cy="1156941"/>
              <a:chOff x="5489937" y="5527129"/>
              <a:chExt cx="2444389" cy="4109605"/>
            </a:xfrm>
            <a:solidFill>
              <a:schemeClr val="bg1">
                <a:lumMod val="95000"/>
                <a:alpha val="48000"/>
              </a:schemeClr>
            </a:solidFill>
          </p:grpSpPr>
          <p:sp>
            <p:nvSpPr>
              <p:cNvPr id="29" name="íS1îḍé"/>
              <p:cNvSpPr/>
              <p:nvPr/>
            </p:nvSpPr>
            <p:spPr bwMode="auto">
              <a:xfrm>
                <a:off x="5489937" y="8045339"/>
                <a:ext cx="1609005" cy="1591395"/>
              </a:xfrm>
              <a:custGeom>
                <a:avLst/>
                <a:gdLst>
                  <a:gd name="T0" fmla="*/ 60 w 95"/>
                  <a:gd name="T1" fmla="*/ 7 h 94"/>
                  <a:gd name="T2" fmla="*/ 7 w 95"/>
                  <a:gd name="T3" fmla="*/ 34 h 94"/>
                  <a:gd name="T4" fmla="*/ 34 w 95"/>
                  <a:gd name="T5" fmla="*/ 87 h 94"/>
                  <a:gd name="T6" fmla="*/ 87 w 95"/>
                  <a:gd name="T7" fmla="*/ 60 h 94"/>
                  <a:gd name="T8" fmla="*/ 60 w 95"/>
                  <a:gd name="T9" fmla="*/ 7 h 94"/>
                  <a:gd name="T10" fmla="*/ 40 w 95"/>
                  <a:gd name="T11" fmla="*/ 70 h 94"/>
                  <a:gd name="T12" fmla="*/ 24 w 95"/>
                  <a:gd name="T13" fmla="*/ 40 h 94"/>
                  <a:gd name="T14" fmla="*/ 55 w 95"/>
                  <a:gd name="T15" fmla="*/ 24 h 94"/>
                  <a:gd name="T16" fmla="*/ 70 w 95"/>
                  <a:gd name="T17" fmla="*/ 54 h 94"/>
                  <a:gd name="T18" fmla="*/ 40 w 95"/>
                  <a:gd name="T19"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94">
                    <a:moveTo>
                      <a:pt x="60" y="7"/>
                    </a:moveTo>
                    <a:cubicBezTo>
                      <a:pt x="38" y="0"/>
                      <a:pt x="14" y="12"/>
                      <a:pt x="7" y="34"/>
                    </a:cubicBezTo>
                    <a:cubicBezTo>
                      <a:pt x="0" y="56"/>
                      <a:pt x="12" y="80"/>
                      <a:pt x="34" y="87"/>
                    </a:cubicBezTo>
                    <a:cubicBezTo>
                      <a:pt x="57" y="94"/>
                      <a:pt x="80" y="82"/>
                      <a:pt x="87" y="60"/>
                    </a:cubicBezTo>
                    <a:cubicBezTo>
                      <a:pt x="95" y="38"/>
                      <a:pt x="82" y="14"/>
                      <a:pt x="60" y="7"/>
                    </a:cubicBezTo>
                    <a:close/>
                    <a:moveTo>
                      <a:pt x="40" y="70"/>
                    </a:moveTo>
                    <a:cubicBezTo>
                      <a:pt x="27" y="66"/>
                      <a:pt x="20" y="52"/>
                      <a:pt x="24" y="40"/>
                    </a:cubicBezTo>
                    <a:cubicBezTo>
                      <a:pt x="29" y="27"/>
                      <a:pt x="42" y="20"/>
                      <a:pt x="55" y="24"/>
                    </a:cubicBezTo>
                    <a:cubicBezTo>
                      <a:pt x="67" y="28"/>
                      <a:pt x="74" y="42"/>
                      <a:pt x="70" y="54"/>
                    </a:cubicBezTo>
                    <a:cubicBezTo>
                      <a:pt x="66" y="67"/>
                      <a:pt x="53" y="74"/>
                      <a:pt x="40" y="7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nvGrpSpPr>
              <p:cNvPr id="5" name="í$ľîḑe"/>
              <p:cNvGrpSpPr/>
              <p:nvPr/>
            </p:nvGrpSpPr>
            <p:grpSpPr>
              <a:xfrm>
                <a:off x="6007100" y="5527129"/>
                <a:ext cx="1927226" cy="3611562"/>
                <a:chOff x="6007100" y="5527129"/>
                <a:chExt cx="1927226" cy="3611562"/>
              </a:xfrm>
              <a:grpFill/>
            </p:grpSpPr>
            <p:sp>
              <p:nvSpPr>
                <p:cNvPr id="31" name="ïṡ1ïḑe"/>
                <p:cNvSpPr/>
                <p:nvPr/>
              </p:nvSpPr>
              <p:spPr bwMode="auto">
                <a:xfrm>
                  <a:off x="6126163" y="8821191"/>
                  <a:ext cx="257175" cy="3175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2" name="islïḋê"/>
                <p:cNvSpPr/>
                <p:nvPr/>
              </p:nvSpPr>
              <p:spPr bwMode="auto">
                <a:xfrm>
                  <a:off x="6007100" y="8524329"/>
                  <a:ext cx="495300" cy="317500"/>
                </a:xfrm>
                <a:custGeom>
                  <a:avLst/>
                  <a:gdLst>
                    <a:gd name="T0" fmla="*/ 312 w 312"/>
                    <a:gd name="T1" fmla="*/ 200 h 200"/>
                    <a:gd name="T2" fmla="*/ 0 w 312"/>
                    <a:gd name="T3" fmla="*/ 200 h 200"/>
                    <a:gd name="T4" fmla="*/ 162 w 312"/>
                    <a:gd name="T5" fmla="*/ 0 h 200"/>
                    <a:gd name="T6" fmla="*/ 162 w 312"/>
                    <a:gd name="T7" fmla="*/ 0 h 200"/>
                    <a:gd name="T8" fmla="*/ 312 w 312"/>
                    <a:gd name="T9" fmla="*/ 200 h 200"/>
                  </a:gdLst>
                  <a:ahLst/>
                  <a:cxnLst>
                    <a:cxn ang="0">
                      <a:pos x="T0" y="T1"/>
                    </a:cxn>
                    <a:cxn ang="0">
                      <a:pos x="T2" y="T3"/>
                    </a:cxn>
                    <a:cxn ang="0">
                      <a:pos x="T4" y="T5"/>
                    </a:cxn>
                    <a:cxn ang="0">
                      <a:pos x="T6" y="T7"/>
                    </a:cxn>
                    <a:cxn ang="0">
                      <a:pos x="T8" y="T9"/>
                    </a:cxn>
                  </a:cxnLst>
                  <a:rect l="0" t="0" r="r" b="b"/>
                  <a:pathLst>
                    <a:path w="312" h="200">
                      <a:moveTo>
                        <a:pt x="312" y="200"/>
                      </a:moveTo>
                      <a:lnTo>
                        <a:pt x="0" y="200"/>
                      </a:lnTo>
                      <a:lnTo>
                        <a:pt x="162" y="0"/>
                      </a:lnTo>
                      <a:lnTo>
                        <a:pt x="162" y="0"/>
                      </a:lnTo>
                      <a:lnTo>
                        <a:pt x="312" y="20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3" name="ï$1íde"/>
                <p:cNvSpPr/>
                <p:nvPr/>
              </p:nvSpPr>
              <p:spPr bwMode="auto">
                <a:xfrm>
                  <a:off x="7635875" y="7670254"/>
                  <a:ext cx="198438" cy="2381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4" name="iṥļîďê"/>
                <p:cNvSpPr/>
                <p:nvPr/>
              </p:nvSpPr>
              <p:spPr bwMode="auto">
                <a:xfrm>
                  <a:off x="7535863" y="7413079"/>
                  <a:ext cx="398463" cy="277813"/>
                </a:xfrm>
                <a:custGeom>
                  <a:avLst/>
                  <a:gdLst>
                    <a:gd name="T0" fmla="*/ 251 w 251"/>
                    <a:gd name="T1" fmla="*/ 175 h 175"/>
                    <a:gd name="T2" fmla="*/ 0 w 251"/>
                    <a:gd name="T3" fmla="*/ 175 h 175"/>
                    <a:gd name="T4" fmla="*/ 125 w 251"/>
                    <a:gd name="T5" fmla="*/ 0 h 175"/>
                    <a:gd name="T6" fmla="*/ 125 w 251"/>
                    <a:gd name="T7" fmla="*/ 0 h 175"/>
                    <a:gd name="T8" fmla="*/ 251 w 251"/>
                    <a:gd name="T9" fmla="*/ 175 h 175"/>
                  </a:gdLst>
                  <a:ahLst/>
                  <a:cxnLst>
                    <a:cxn ang="0">
                      <a:pos x="T0" y="T1"/>
                    </a:cxn>
                    <a:cxn ang="0">
                      <a:pos x="T2" y="T3"/>
                    </a:cxn>
                    <a:cxn ang="0">
                      <a:pos x="T4" y="T5"/>
                    </a:cxn>
                    <a:cxn ang="0">
                      <a:pos x="T6" y="T7"/>
                    </a:cxn>
                    <a:cxn ang="0">
                      <a:pos x="T8" y="T9"/>
                    </a:cxn>
                  </a:cxnLst>
                  <a:rect l="0" t="0" r="r" b="b"/>
                  <a:pathLst>
                    <a:path w="251" h="175">
                      <a:moveTo>
                        <a:pt x="251" y="175"/>
                      </a:moveTo>
                      <a:lnTo>
                        <a:pt x="0" y="175"/>
                      </a:lnTo>
                      <a:lnTo>
                        <a:pt x="125" y="0"/>
                      </a:lnTo>
                      <a:lnTo>
                        <a:pt x="125" y="0"/>
                      </a:lnTo>
                      <a:lnTo>
                        <a:pt x="251" y="17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5" name="îṥḻîḑe"/>
                <p:cNvSpPr/>
                <p:nvPr/>
              </p:nvSpPr>
              <p:spPr bwMode="auto">
                <a:xfrm>
                  <a:off x="6662738" y="5982741"/>
                  <a:ext cx="119063" cy="139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sz="1200"/>
                </a:p>
              </p:txBody>
            </p:sp>
            <p:sp>
              <p:nvSpPr>
                <p:cNvPr id="36" name="ïsļîdé"/>
                <p:cNvSpPr/>
                <p:nvPr/>
              </p:nvSpPr>
              <p:spPr bwMode="auto">
                <a:xfrm>
                  <a:off x="6602413" y="5844629"/>
                  <a:ext cx="238125" cy="138113"/>
                </a:xfrm>
                <a:custGeom>
                  <a:avLst/>
                  <a:gdLst>
                    <a:gd name="T0" fmla="*/ 150 w 150"/>
                    <a:gd name="T1" fmla="*/ 87 h 87"/>
                    <a:gd name="T2" fmla="*/ 0 w 150"/>
                    <a:gd name="T3" fmla="*/ 87 h 87"/>
                    <a:gd name="T4" fmla="*/ 75 w 150"/>
                    <a:gd name="T5" fmla="*/ 0 h 87"/>
                    <a:gd name="T6" fmla="*/ 75 w 150"/>
                    <a:gd name="T7" fmla="*/ 0 h 87"/>
                    <a:gd name="T8" fmla="*/ 150 w 150"/>
                    <a:gd name="T9" fmla="*/ 87 h 87"/>
                  </a:gdLst>
                  <a:ahLst/>
                  <a:cxnLst>
                    <a:cxn ang="0">
                      <a:pos x="T0" y="T1"/>
                    </a:cxn>
                    <a:cxn ang="0">
                      <a:pos x="T2" y="T3"/>
                    </a:cxn>
                    <a:cxn ang="0">
                      <a:pos x="T4" y="T5"/>
                    </a:cxn>
                    <a:cxn ang="0">
                      <a:pos x="T6" y="T7"/>
                    </a:cxn>
                    <a:cxn ang="0">
                      <a:pos x="T8" y="T9"/>
                    </a:cxn>
                  </a:cxnLst>
                  <a:rect l="0" t="0" r="r" b="b"/>
                  <a:pathLst>
                    <a:path w="150" h="87">
                      <a:moveTo>
                        <a:pt x="150" y="87"/>
                      </a:moveTo>
                      <a:lnTo>
                        <a:pt x="0" y="87"/>
                      </a:lnTo>
                      <a:lnTo>
                        <a:pt x="75" y="0"/>
                      </a:lnTo>
                      <a:lnTo>
                        <a:pt x="75" y="0"/>
                      </a:lnTo>
                      <a:lnTo>
                        <a:pt x="150" y="8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37" name="ïŝ1îḋé"/>
                <p:cNvSpPr/>
                <p:nvPr/>
              </p:nvSpPr>
              <p:spPr bwMode="auto">
                <a:xfrm>
                  <a:off x="6702425" y="7868691"/>
                  <a:ext cx="754063" cy="655638"/>
                </a:xfrm>
                <a:custGeom>
                  <a:avLst/>
                  <a:gdLst>
                    <a:gd name="T0" fmla="*/ 112 w 475"/>
                    <a:gd name="T1" fmla="*/ 413 h 413"/>
                    <a:gd name="T2" fmla="*/ 0 w 475"/>
                    <a:gd name="T3" fmla="*/ 275 h 413"/>
                    <a:gd name="T4" fmla="*/ 363 w 475"/>
                    <a:gd name="T5" fmla="*/ 0 h 413"/>
                    <a:gd name="T6" fmla="*/ 475 w 475"/>
                    <a:gd name="T7" fmla="*/ 138 h 413"/>
                    <a:gd name="T8" fmla="*/ 112 w 475"/>
                    <a:gd name="T9" fmla="*/ 413 h 413"/>
                  </a:gdLst>
                  <a:ahLst/>
                  <a:cxnLst>
                    <a:cxn ang="0">
                      <a:pos x="T0" y="T1"/>
                    </a:cxn>
                    <a:cxn ang="0">
                      <a:pos x="T2" y="T3"/>
                    </a:cxn>
                    <a:cxn ang="0">
                      <a:pos x="T4" y="T5"/>
                    </a:cxn>
                    <a:cxn ang="0">
                      <a:pos x="T6" y="T7"/>
                    </a:cxn>
                    <a:cxn ang="0">
                      <a:pos x="T8" y="T9"/>
                    </a:cxn>
                  </a:cxnLst>
                  <a:rect l="0" t="0" r="r" b="b"/>
                  <a:pathLst>
                    <a:path w="475" h="413">
                      <a:moveTo>
                        <a:pt x="112" y="413"/>
                      </a:moveTo>
                      <a:lnTo>
                        <a:pt x="0" y="275"/>
                      </a:lnTo>
                      <a:lnTo>
                        <a:pt x="363" y="0"/>
                      </a:lnTo>
                      <a:lnTo>
                        <a:pt x="475" y="138"/>
                      </a:lnTo>
                      <a:lnTo>
                        <a:pt x="112" y="41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sp>
              <p:nvSpPr>
                <p:cNvPr id="40" name="iSľiḍe"/>
                <p:cNvSpPr/>
                <p:nvPr/>
              </p:nvSpPr>
              <p:spPr bwMode="auto">
                <a:xfrm>
                  <a:off x="6284913" y="5527129"/>
                  <a:ext cx="873125" cy="892175"/>
                </a:xfrm>
                <a:custGeom>
                  <a:avLst/>
                  <a:gdLst>
                    <a:gd name="T0" fmla="*/ 27 w 44"/>
                    <a:gd name="T1" fmla="*/ 3 h 45"/>
                    <a:gd name="T2" fmla="*/ 3 w 44"/>
                    <a:gd name="T3" fmla="*/ 18 h 45"/>
                    <a:gd name="T4" fmla="*/ 17 w 44"/>
                    <a:gd name="T5" fmla="*/ 42 h 45"/>
                    <a:gd name="T6" fmla="*/ 42 w 44"/>
                    <a:gd name="T7" fmla="*/ 27 h 45"/>
                    <a:gd name="T8" fmla="*/ 27 w 44"/>
                    <a:gd name="T9" fmla="*/ 3 h 45"/>
                    <a:gd name="T10" fmla="*/ 19 w 44"/>
                    <a:gd name="T11" fmla="*/ 34 h 45"/>
                    <a:gd name="T12" fmla="*/ 11 w 44"/>
                    <a:gd name="T13" fmla="*/ 20 h 45"/>
                    <a:gd name="T14" fmla="*/ 25 w 44"/>
                    <a:gd name="T15" fmla="*/ 11 h 45"/>
                    <a:gd name="T16" fmla="*/ 33 w 44"/>
                    <a:gd name="T17" fmla="*/ 25 h 45"/>
                    <a:gd name="T18" fmla="*/ 19 w 44"/>
                    <a:gd name="T19"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5">
                      <a:moveTo>
                        <a:pt x="27" y="3"/>
                      </a:moveTo>
                      <a:cubicBezTo>
                        <a:pt x="16" y="0"/>
                        <a:pt x="5" y="7"/>
                        <a:pt x="3" y="18"/>
                      </a:cubicBezTo>
                      <a:cubicBezTo>
                        <a:pt x="0" y="29"/>
                        <a:pt x="7" y="40"/>
                        <a:pt x="17" y="42"/>
                      </a:cubicBezTo>
                      <a:cubicBezTo>
                        <a:pt x="28" y="45"/>
                        <a:pt x="39" y="38"/>
                        <a:pt x="42" y="27"/>
                      </a:cubicBezTo>
                      <a:cubicBezTo>
                        <a:pt x="44" y="17"/>
                        <a:pt x="38" y="6"/>
                        <a:pt x="27" y="3"/>
                      </a:cubicBezTo>
                      <a:close/>
                      <a:moveTo>
                        <a:pt x="19" y="34"/>
                      </a:moveTo>
                      <a:cubicBezTo>
                        <a:pt x="13" y="32"/>
                        <a:pt x="9" y="26"/>
                        <a:pt x="11" y="20"/>
                      </a:cubicBezTo>
                      <a:cubicBezTo>
                        <a:pt x="12" y="14"/>
                        <a:pt x="19" y="10"/>
                        <a:pt x="25" y="11"/>
                      </a:cubicBezTo>
                      <a:cubicBezTo>
                        <a:pt x="31" y="13"/>
                        <a:pt x="35" y="19"/>
                        <a:pt x="33" y="25"/>
                      </a:cubicBezTo>
                      <a:cubicBezTo>
                        <a:pt x="32" y="32"/>
                        <a:pt x="26" y="35"/>
                        <a:pt x="19" y="3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anchor="ctr"/>
                <a:lstStyle/>
                <a:p>
                  <a:pPr algn="ctr"/>
                  <a:endParaRPr sz="1200"/>
                </a:p>
              </p:txBody>
            </p:sp>
          </p:grpSp>
        </p:grpSp>
        <p:sp>
          <p:nvSpPr>
            <p:cNvPr id="67" name="文本框 66"/>
            <p:cNvSpPr txBox="1"/>
            <p:nvPr/>
          </p:nvSpPr>
          <p:spPr>
            <a:xfrm>
              <a:off x="478088" y="3964753"/>
              <a:ext cx="1690101" cy="830997"/>
            </a:xfrm>
            <a:prstGeom prst="rect">
              <a:avLst/>
            </a:prstGeom>
            <a:noFill/>
          </p:spPr>
          <p:txBody>
            <a:bodyPr wrap="square" rtlCol="0">
              <a:spAutoFit/>
            </a:bodyPr>
            <a:lstStyle/>
            <a:p>
              <a:r>
                <a:rPr lang="zh-CN" altLang="en-US" sz="1200" dirty="0" smtClean="0"/>
                <a:t>审核学生信息真实性、完整性，填写有误需退回，信息无误则进入民主评议流程。</a:t>
              </a:r>
              <a:endParaRPr lang="zh-CN" altLang="en-US" sz="1200" dirty="0"/>
            </a:p>
          </p:txBody>
        </p:sp>
        <p:sp>
          <p:nvSpPr>
            <p:cNvPr id="68" name="文本框 67"/>
            <p:cNvSpPr txBox="1"/>
            <p:nvPr/>
          </p:nvSpPr>
          <p:spPr>
            <a:xfrm>
              <a:off x="2571736" y="3933282"/>
              <a:ext cx="1928826" cy="1015663"/>
            </a:xfrm>
            <a:prstGeom prst="rect">
              <a:avLst/>
            </a:prstGeom>
            <a:noFill/>
          </p:spPr>
          <p:txBody>
            <a:bodyPr wrap="square" rtlCol="0">
              <a:spAutoFit/>
            </a:bodyPr>
            <a:lstStyle/>
            <a:p>
              <a:r>
                <a:rPr lang="zh-CN" altLang="en-US" sz="1200" dirty="0" smtClean="0"/>
                <a:t>为提交申请的同学生成二维码，民主评议小组老师、学生通过扫描二维码进行评议（评议人数不低于班级人数</a:t>
              </a:r>
              <a:r>
                <a:rPr lang="en-US" altLang="zh-CN" sz="1200" dirty="0" smtClean="0"/>
                <a:t>10%</a:t>
              </a:r>
              <a:r>
                <a:rPr lang="zh-CN" altLang="en-US" sz="1200" dirty="0" smtClean="0"/>
                <a:t>）。</a:t>
              </a:r>
              <a:endParaRPr lang="zh-CN" altLang="en-US" sz="1200" dirty="0"/>
            </a:p>
          </p:txBody>
        </p:sp>
        <p:sp>
          <p:nvSpPr>
            <p:cNvPr id="69" name="文本框 68"/>
            <p:cNvSpPr txBox="1"/>
            <p:nvPr/>
          </p:nvSpPr>
          <p:spPr>
            <a:xfrm>
              <a:off x="4873387" y="3964753"/>
              <a:ext cx="1698877" cy="646331"/>
            </a:xfrm>
            <a:prstGeom prst="rect">
              <a:avLst/>
            </a:prstGeom>
            <a:noFill/>
          </p:spPr>
          <p:txBody>
            <a:bodyPr wrap="square" rtlCol="0">
              <a:spAutoFit/>
            </a:bodyPr>
            <a:lstStyle/>
            <a:p>
              <a:r>
                <a:rPr lang="zh-CN" altLang="en-US" sz="1200" dirty="0" smtClean="0"/>
                <a:t>评议小组对所有被评议学生完成民主评议后，计算平均分排名。</a:t>
              </a:r>
              <a:endParaRPr lang="zh-CN" altLang="en-US" sz="1200" dirty="0"/>
            </a:p>
          </p:txBody>
        </p:sp>
        <p:sp>
          <p:nvSpPr>
            <p:cNvPr id="70" name="文本框 69"/>
            <p:cNvSpPr txBox="1"/>
            <p:nvPr/>
          </p:nvSpPr>
          <p:spPr>
            <a:xfrm>
              <a:off x="7058346" y="3929072"/>
              <a:ext cx="1871372" cy="1015663"/>
            </a:xfrm>
            <a:prstGeom prst="rect">
              <a:avLst/>
            </a:prstGeom>
            <a:noFill/>
          </p:spPr>
          <p:txBody>
            <a:bodyPr wrap="square" rtlCol="0">
              <a:spAutoFit/>
            </a:bodyPr>
            <a:lstStyle/>
            <a:p>
              <a:r>
                <a:rPr lang="zh-CN" altLang="en-US" sz="1200" dirty="0" smtClean="0"/>
                <a:t>计算排名差异以班级为单位，全选本班所有学生后点击计算。计算结束后，点击审核</a:t>
              </a:r>
              <a:r>
                <a:rPr lang="zh-CN" altLang="en-US" sz="1200" dirty="0"/>
                <a:t>通过，提交</a:t>
              </a:r>
              <a:r>
                <a:rPr lang="zh-CN" altLang="en-US" sz="1200" dirty="0" smtClean="0"/>
                <a:t>到院系账户</a:t>
              </a:r>
              <a:r>
                <a:rPr lang="zh-CN" altLang="en-US" sz="1200" dirty="0"/>
                <a:t>进行审核。</a:t>
              </a:r>
            </a:p>
          </p:txBody>
        </p:sp>
      </p:grpSp>
      <p:sp>
        <p:nvSpPr>
          <p:cNvPr id="8" name="íşḻîḑe"/>
          <p:cNvSpPr/>
          <p:nvPr/>
        </p:nvSpPr>
        <p:spPr>
          <a:xfrm>
            <a:off x="441754" y="1424366"/>
            <a:ext cx="3486971" cy="921947"/>
          </a:xfrm>
          <a:prstGeom prst="rect">
            <a:avLst/>
          </a:prstGeom>
          <a:noFill/>
          <a:ln w="9525">
            <a:noFill/>
            <a:miter lim="800000"/>
          </a:ln>
          <a:extLst>
            <a:ext uri="{909E8E84-426E-40DD-AFC4-6F175D3DCCD1}">
              <a14:hiddenFill xmlns:a14="http://schemas.microsoft.com/office/drawing/2010/main" xmlns="">
                <a:solidFill>
                  <a:srgbClr val="FFFFFF"/>
                </a:solidFill>
              </a14:hiddenFill>
            </a:ext>
          </a:extLst>
        </p:spPr>
        <p:txBody>
          <a:bodyPr wrap="square" lIns="90000" tIns="46800" rIns="90000" bIns="46800" anchor="t" anchorCtr="0">
            <a:normAutofit/>
          </a:bodyPr>
          <a:lstStyle/>
          <a:p>
            <a:pPr>
              <a:lnSpc>
                <a:spcPct val="150000"/>
              </a:lnSpc>
              <a:spcBef>
                <a:spcPct val="0"/>
              </a:spcBef>
            </a:pPr>
            <a:endParaRPr lang="en-US" altLang="zh-CN" sz="1200" dirty="0"/>
          </a:p>
        </p:txBody>
      </p:sp>
      <p:sp>
        <p:nvSpPr>
          <p:cNvPr id="96" name="double-up-arrow_56902"/>
          <p:cNvSpPr>
            <a:spLocks noChangeAspect="1"/>
          </p:cNvSpPr>
          <p:nvPr/>
        </p:nvSpPr>
        <p:spPr bwMode="auto">
          <a:xfrm>
            <a:off x="7493883" y="2899965"/>
            <a:ext cx="609685" cy="479772"/>
          </a:xfrm>
          <a:custGeom>
            <a:avLst/>
            <a:gdLst>
              <a:gd name="connsiteX0" fmla="*/ 303841 w 609471"/>
              <a:gd name="connsiteY0" fmla="*/ 263915 h 601783"/>
              <a:gd name="connsiteX1" fmla="*/ 351459 w 609471"/>
              <a:gd name="connsiteY1" fmla="*/ 280846 h 601783"/>
              <a:gd name="connsiteX2" fmla="*/ 581731 w 609471"/>
              <a:gd name="connsiteY2" fmla="*/ 468216 h 601783"/>
              <a:gd name="connsiteX3" fmla="*/ 592517 w 609471"/>
              <a:gd name="connsiteY3" fmla="*/ 574082 h 601783"/>
              <a:gd name="connsiteX4" fmla="*/ 534066 w 609471"/>
              <a:gd name="connsiteY4" fmla="*/ 601783 h 601783"/>
              <a:gd name="connsiteX5" fmla="*/ 486542 w 609471"/>
              <a:gd name="connsiteY5" fmla="*/ 584852 h 601783"/>
              <a:gd name="connsiteX6" fmla="*/ 303841 w 609471"/>
              <a:gd name="connsiteY6" fmla="*/ 436235 h 601783"/>
              <a:gd name="connsiteX7" fmla="*/ 122930 w 609471"/>
              <a:gd name="connsiteY7" fmla="*/ 583394 h 601783"/>
              <a:gd name="connsiteX8" fmla="*/ 75359 w 609471"/>
              <a:gd name="connsiteY8" fmla="*/ 600325 h 601783"/>
              <a:gd name="connsiteX9" fmla="*/ 16908 w 609471"/>
              <a:gd name="connsiteY9" fmla="*/ 572624 h 601783"/>
              <a:gd name="connsiteX10" fmla="*/ 27788 w 609471"/>
              <a:gd name="connsiteY10" fmla="*/ 466758 h 601783"/>
              <a:gd name="connsiteX11" fmla="*/ 256223 w 609471"/>
              <a:gd name="connsiteY11" fmla="*/ 280846 h 601783"/>
              <a:gd name="connsiteX12" fmla="*/ 303841 w 609471"/>
              <a:gd name="connsiteY12" fmla="*/ 263915 h 601783"/>
              <a:gd name="connsiteX13" fmla="*/ 303841 w 609471"/>
              <a:gd name="connsiteY13" fmla="*/ 0 h 601783"/>
              <a:gd name="connsiteX14" fmla="*/ 351459 w 609471"/>
              <a:gd name="connsiteY14" fmla="*/ 16931 h 601783"/>
              <a:gd name="connsiteX15" fmla="*/ 581731 w 609471"/>
              <a:gd name="connsiteY15" fmla="*/ 204301 h 601783"/>
              <a:gd name="connsiteX16" fmla="*/ 592517 w 609471"/>
              <a:gd name="connsiteY16" fmla="*/ 310167 h 601783"/>
              <a:gd name="connsiteX17" fmla="*/ 534066 w 609471"/>
              <a:gd name="connsiteY17" fmla="*/ 337868 h 601783"/>
              <a:gd name="connsiteX18" fmla="*/ 486542 w 609471"/>
              <a:gd name="connsiteY18" fmla="*/ 320937 h 601783"/>
              <a:gd name="connsiteX19" fmla="*/ 303841 w 609471"/>
              <a:gd name="connsiteY19" fmla="*/ 172320 h 601783"/>
              <a:gd name="connsiteX20" fmla="*/ 122930 w 609471"/>
              <a:gd name="connsiteY20" fmla="*/ 319479 h 601783"/>
              <a:gd name="connsiteX21" fmla="*/ 75359 w 609471"/>
              <a:gd name="connsiteY21" fmla="*/ 336410 h 601783"/>
              <a:gd name="connsiteX22" fmla="*/ 16908 w 609471"/>
              <a:gd name="connsiteY22" fmla="*/ 308709 h 601783"/>
              <a:gd name="connsiteX23" fmla="*/ 27788 w 609471"/>
              <a:gd name="connsiteY23" fmla="*/ 202796 h 601783"/>
              <a:gd name="connsiteX24" fmla="*/ 256223 w 609471"/>
              <a:gd name="connsiteY24" fmla="*/ 16931 h 601783"/>
              <a:gd name="connsiteX25" fmla="*/ 303841 w 609471"/>
              <a:gd name="connsiteY25" fmla="*/ 0 h 6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471" h="601783">
                <a:moveTo>
                  <a:pt x="303841" y="263915"/>
                </a:moveTo>
                <a:cubicBezTo>
                  <a:pt x="320727" y="263915"/>
                  <a:pt x="337612" y="269559"/>
                  <a:pt x="351459" y="280846"/>
                </a:cubicBezTo>
                <a:lnTo>
                  <a:pt x="581731" y="468216"/>
                </a:lnTo>
                <a:cubicBezTo>
                  <a:pt x="613948" y="494412"/>
                  <a:pt x="618846" y="541819"/>
                  <a:pt x="592517" y="574082"/>
                </a:cubicBezTo>
                <a:cubicBezTo>
                  <a:pt x="577634" y="592330"/>
                  <a:pt x="555921" y="601783"/>
                  <a:pt x="534066" y="601783"/>
                </a:cubicBezTo>
                <a:cubicBezTo>
                  <a:pt x="517346" y="601783"/>
                  <a:pt x="500531" y="596186"/>
                  <a:pt x="486542" y="584852"/>
                </a:cubicBezTo>
                <a:lnTo>
                  <a:pt x="303841" y="436235"/>
                </a:lnTo>
                <a:lnTo>
                  <a:pt x="122930" y="583394"/>
                </a:lnTo>
                <a:cubicBezTo>
                  <a:pt x="108989" y="594822"/>
                  <a:pt x="92080" y="600325"/>
                  <a:pt x="75359" y="600325"/>
                </a:cubicBezTo>
                <a:cubicBezTo>
                  <a:pt x="53505" y="600325"/>
                  <a:pt x="31839" y="590872"/>
                  <a:pt x="16908" y="572624"/>
                </a:cubicBezTo>
                <a:cubicBezTo>
                  <a:pt x="-9327" y="540408"/>
                  <a:pt x="-4523" y="493001"/>
                  <a:pt x="27788" y="466758"/>
                </a:cubicBezTo>
                <a:lnTo>
                  <a:pt x="256223" y="280846"/>
                </a:lnTo>
                <a:cubicBezTo>
                  <a:pt x="270071" y="269559"/>
                  <a:pt x="286956" y="263915"/>
                  <a:pt x="303841" y="263915"/>
                </a:cubicBezTo>
                <a:close/>
                <a:moveTo>
                  <a:pt x="303841" y="0"/>
                </a:moveTo>
                <a:cubicBezTo>
                  <a:pt x="320727" y="0"/>
                  <a:pt x="337612" y="5644"/>
                  <a:pt x="351459" y="16931"/>
                </a:cubicBezTo>
                <a:lnTo>
                  <a:pt x="581731" y="204301"/>
                </a:lnTo>
                <a:cubicBezTo>
                  <a:pt x="613948" y="230497"/>
                  <a:pt x="618846" y="277904"/>
                  <a:pt x="592517" y="310167"/>
                </a:cubicBezTo>
                <a:cubicBezTo>
                  <a:pt x="577634" y="328415"/>
                  <a:pt x="555921" y="337868"/>
                  <a:pt x="534066" y="337868"/>
                </a:cubicBezTo>
                <a:cubicBezTo>
                  <a:pt x="517346" y="337868"/>
                  <a:pt x="500531" y="332271"/>
                  <a:pt x="486542" y="320937"/>
                </a:cubicBezTo>
                <a:lnTo>
                  <a:pt x="303841" y="172320"/>
                </a:lnTo>
                <a:lnTo>
                  <a:pt x="122930" y="319479"/>
                </a:lnTo>
                <a:cubicBezTo>
                  <a:pt x="108989" y="330907"/>
                  <a:pt x="92080" y="336410"/>
                  <a:pt x="75359" y="336410"/>
                </a:cubicBezTo>
                <a:cubicBezTo>
                  <a:pt x="53505" y="336410"/>
                  <a:pt x="31839" y="326957"/>
                  <a:pt x="16908" y="308709"/>
                </a:cubicBezTo>
                <a:cubicBezTo>
                  <a:pt x="-9327" y="276493"/>
                  <a:pt x="-4523" y="229086"/>
                  <a:pt x="27788" y="202796"/>
                </a:cubicBezTo>
                <a:lnTo>
                  <a:pt x="256223" y="16931"/>
                </a:lnTo>
                <a:cubicBezTo>
                  <a:pt x="270071" y="5644"/>
                  <a:pt x="286956" y="0"/>
                  <a:pt x="303841" y="0"/>
                </a:cubicBezTo>
                <a:close/>
              </a:path>
            </a:pathLst>
          </a:cu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endParaRPr lang="zh-CN" altLang="en-US"/>
          </a:p>
        </p:txBody>
      </p:sp>
      <p:pic>
        <p:nvPicPr>
          <p:cNvPr id="97" name="图片 96"/>
          <p:cNvPicPr>
            <a:picLocks noChangeAspect="1"/>
          </p:cNvPicPr>
          <p:nvPr/>
        </p:nvPicPr>
        <p:blipFill rotWithShape="1">
          <a:blip r:embed="rId3"/>
          <a:srcRect t="41596" r="55719" b="37499"/>
          <a:stretch>
            <a:fillRect/>
          </a:stretch>
        </p:blipFill>
        <p:spPr>
          <a:xfrm>
            <a:off x="1619672" y="979399"/>
            <a:ext cx="7033706" cy="1866909"/>
          </a:xfrm>
          <a:prstGeom prst="rect">
            <a:avLst/>
          </a:prstGeom>
        </p:spPr>
      </p:pic>
      <p:sp>
        <p:nvSpPr>
          <p:cNvPr id="98" name="文本框 97"/>
          <p:cNvSpPr txBox="1"/>
          <p:nvPr/>
        </p:nvSpPr>
        <p:spPr>
          <a:xfrm>
            <a:off x="5110647" y="1059582"/>
            <a:ext cx="1333561" cy="361227"/>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99" name="文本框 98"/>
          <p:cNvSpPr txBox="1"/>
          <p:nvPr/>
        </p:nvSpPr>
        <p:spPr>
          <a:xfrm>
            <a:off x="4932426" y="2278396"/>
            <a:ext cx="1495544"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00" name="文本框 99"/>
          <p:cNvSpPr txBox="1"/>
          <p:nvPr/>
        </p:nvSpPr>
        <p:spPr>
          <a:xfrm>
            <a:off x="6588224" y="1049591"/>
            <a:ext cx="908684"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39" name="文本框 38"/>
          <p:cNvSpPr txBox="1">
            <a:spLocks noChangeArrowheads="1"/>
          </p:cNvSpPr>
          <p:nvPr/>
        </p:nvSpPr>
        <p:spPr bwMode="auto">
          <a:xfrm>
            <a:off x="785786" y="285734"/>
            <a:ext cx="51737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辅导员</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计算排名差异</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2" presetClass="exit" presetSubtype="4" fill="hold" grpId="0" nodeType="withEffect" nodePh="1">
                                  <p:stCondLst>
                                    <p:cond delay="0"/>
                                  </p:stCondLst>
                                  <p:endCondLst>
                                    <p:cond evt="begin" delay="0">
                                      <p:tn val="8"/>
                                    </p:cond>
                                  </p:endCondLst>
                                  <p:childTnLst>
                                    <p:anim calcmode="lin" valueType="num">
                                      <p:cBhvr additive="base">
                                        <p:cTn id="9" dur="500"/>
                                        <p:tgtEl>
                                          <p:spTgt spid="8"/>
                                        </p:tgtEl>
                                        <p:attrNameLst>
                                          <p:attrName>ppt_x</p:attrName>
                                        </p:attrNameLst>
                                      </p:cBhvr>
                                      <p:tavLst>
                                        <p:tav tm="0">
                                          <p:val>
                                            <p:strVal val="ppt_x"/>
                                          </p:val>
                                        </p:tav>
                                        <p:tav tm="100000">
                                          <p:val>
                                            <p:strVal val="ppt_x"/>
                                          </p:val>
                                        </p:tav>
                                      </p:tavLst>
                                    </p:anim>
                                    <p:anim calcmode="lin" valueType="num">
                                      <p:cBhvr additive="base">
                                        <p:cTn id="10" dur="500"/>
                                        <p:tgtEl>
                                          <p:spTgt spid="8"/>
                                        </p:tgtEl>
                                        <p:attrNameLst>
                                          <p:attrName>ppt_y</p:attrName>
                                        </p:attrNameLst>
                                      </p:cBhvr>
                                      <p:tavLst>
                                        <p:tav tm="0">
                                          <p:val>
                                            <p:strVal val="ppt_y"/>
                                          </p:val>
                                        </p:tav>
                                        <p:tav tm="100000">
                                          <p:val>
                                            <p:strVal val="1+ppt_h/2"/>
                                          </p:val>
                                        </p:tav>
                                      </p:tavLst>
                                    </p:anim>
                                    <p:set>
                                      <p:cBhvr>
                                        <p:cTn id="11" dur="1" fill="hold">
                                          <p:stCondLst>
                                            <p:cond delay="4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6"/>
                                        </p:tgtEl>
                                        <p:attrNameLst>
                                          <p:attrName>style.visibility</p:attrName>
                                        </p:attrNameLst>
                                      </p:cBhvr>
                                      <p:to>
                                        <p:strVal val="visible"/>
                                      </p:to>
                                    </p:set>
                                    <p:anim calcmode="lin" valueType="num">
                                      <p:cBhvr additive="base">
                                        <p:cTn id="16" dur="500" fill="hold"/>
                                        <p:tgtEl>
                                          <p:spTgt spid="96"/>
                                        </p:tgtEl>
                                        <p:attrNameLst>
                                          <p:attrName>ppt_x</p:attrName>
                                        </p:attrNameLst>
                                      </p:cBhvr>
                                      <p:tavLst>
                                        <p:tav tm="0">
                                          <p:val>
                                            <p:strVal val="#ppt_x"/>
                                          </p:val>
                                        </p:tav>
                                        <p:tav tm="100000">
                                          <p:val>
                                            <p:strVal val="#ppt_x"/>
                                          </p:val>
                                        </p:tav>
                                      </p:tavLst>
                                    </p:anim>
                                    <p:anim calcmode="lin" valueType="num">
                                      <p:cBhvr additive="base">
                                        <p:cTn id="17"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7"/>
                                        </p:tgtEl>
                                        <p:attrNameLst>
                                          <p:attrName>style.visibility</p:attrName>
                                        </p:attrNameLst>
                                      </p:cBhvr>
                                      <p:to>
                                        <p:strVal val="visible"/>
                                      </p:to>
                                    </p:set>
                                    <p:anim calcmode="lin" valueType="num">
                                      <p:cBhvr additive="base">
                                        <p:cTn id="22" dur="500" fill="hold"/>
                                        <p:tgtEl>
                                          <p:spTgt spid="97"/>
                                        </p:tgtEl>
                                        <p:attrNameLst>
                                          <p:attrName>ppt_x</p:attrName>
                                        </p:attrNameLst>
                                      </p:cBhvr>
                                      <p:tavLst>
                                        <p:tav tm="0">
                                          <p:val>
                                            <p:strVal val="#ppt_x"/>
                                          </p:val>
                                        </p:tav>
                                        <p:tav tm="100000">
                                          <p:val>
                                            <p:strVal val="#ppt_x"/>
                                          </p:val>
                                        </p:tav>
                                      </p:tavLst>
                                    </p:anim>
                                    <p:anim calcmode="lin" valueType="num">
                                      <p:cBhvr additive="base">
                                        <p:cTn id="2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anim calcmode="lin" valueType="num">
                                      <p:cBhvr additive="base">
                                        <p:cTn id="28" dur="500" fill="hold"/>
                                        <p:tgtEl>
                                          <p:spTgt spid="98"/>
                                        </p:tgtEl>
                                        <p:attrNameLst>
                                          <p:attrName>ppt_x</p:attrName>
                                        </p:attrNameLst>
                                      </p:cBhvr>
                                      <p:tavLst>
                                        <p:tav tm="0">
                                          <p:val>
                                            <p:strVal val="#ppt_x"/>
                                          </p:val>
                                        </p:tav>
                                        <p:tav tm="100000">
                                          <p:val>
                                            <p:strVal val="#ppt_x"/>
                                          </p:val>
                                        </p:tav>
                                      </p:tavLst>
                                    </p:anim>
                                    <p:anim calcmode="lin" valueType="num">
                                      <p:cBhvr additive="base">
                                        <p:cTn id="29"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9"/>
                                        </p:tgtEl>
                                        <p:attrNameLst>
                                          <p:attrName>style.visibility</p:attrName>
                                        </p:attrNameLst>
                                      </p:cBhvr>
                                      <p:to>
                                        <p:strVal val="visible"/>
                                      </p:to>
                                    </p:set>
                                    <p:anim calcmode="lin" valueType="num">
                                      <p:cBhvr additive="base">
                                        <p:cTn id="34" dur="500" fill="hold"/>
                                        <p:tgtEl>
                                          <p:spTgt spid="99"/>
                                        </p:tgtEl>
                                        <p:attrNameLst>
                                          <p:attrName>ppt_x</p:attrName>
                                        </p:attrNameLst>
                                      </p:cBhvr>
                                      <p:tavLst>
                                        <p:tav tm="0">
                                          <p:val>
                                            <p:strVal val="#ppt_x"/>
                                          </p:val>
                                        </p:tav>
                                        <p:tav tm="100000">
                                          <p:val>
                                            <p:strVal val="#ppt_x"/>
                                          </p:val>
                                        </p:tav>
                                      </p:tavLst>
                                    </p:anim>
                                    <p:anim calcmode="lin" valueType="num">
                                      <p:cBhvr additive="base">
                                        <p:cTn id="3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additive="base">
                                        <p:cTn id="40" dur="500" fill="hold"/>
                                        <p:tgtEl>
                                          <p:spTgt spid="100"/>
                                        </p:tgtEl>
                                        <p:attrNameLst>
                                          <p:attrName>ppt_x</p:attrName>
                                        </p:attrNameLst>
                                      </p:cBhvr>
                                      <p:tavLst>
                                        <p:tav tm="0">
                                          <p:val>
                                            <p:strVal val="#ppt_x"/>
                                          </p:val>
                                        </p:tav>
                                        <p:tav tm="100000">
                                          <p:val>
                                            <p:strVal val="#ppt_x"/>
                                          </p:val>
                                        </p:tav>
                                      </p:tavLst>
                                    </p:anim>
                                    <p:anim calcmode="lin" valueType="num">
                                      <p:cBhvr additive="base">
                                        <p:cTn id="41"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6" grpId="0" animBg="1"/>
      <p:bldP spid="98" grpId="0" animBg="1"/>
      <p:bldP spid="99" grpId="0" animBg="1"/>
      <p:bldP spid="100" grpId="0" animBg="1"/>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šľïďê"/>
          <p:cNvSpPr/>
          <p:nvPr/>
        </p:nvSpPr>
        <p:spPr>
          <a:xfrm>
            <a:off x="1987713" y="3309338"/>
            <a:ext cx="711514" cy="608836"/>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455839 w 606244"/>
              <a:gd name="T33" fmla="*/ 455839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455839 w 606244"/>
              <a:gd name="T43" fmla="*/ 455839 w 606244"/>
              <a:gd name="T44" fmla="*/ 600116 w 606244"/>
              <a:gd name="T45" fmla="*/ 600116 w 606244"/>
              <a:gd name="T46" fmla="*/ 600116 w 606244"/>
              <a:gd name="T47" fmla="*/ 600116 w 606244"/>
              <a:gd name="T48" fmla="*/ 600116 w 606244"/>
              <a:gd name="T49" fmla="*/ 600116 w 606244"/>
              <a:gd name="T50" fmla="*/ 600116 w 606244"/>
              <a:gd name="T51"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27" h="6667">
                <a:moveTo>
                  <a:pt x="3413" y="0"/>
                </a:moveTo>
                <a:lnTo>
                  <a:pt x="0" y="3233"/>
                </a:lnTo>
                <a:lnTo>
                  <a:pt x="371" y="3625"/>
                </a:lnTo>
                <a:lnTo>
                  <a:pt x="715" y="3299"/>
                </a:lnTo>
                <a:lnTo>
                  <a:pt x="715" y="6649"/>
                </a:lnTo>
                <a:lnTo>
                  <a:pt x="2874" y="6651"/>
                </a:lnTo>
                <a:lnTo>
                  <a:pt x="2874" y="5665"/>
                </a:lnTo>
                <a:cubicBezTo>
                  <a:pt x="2874" y="5517"/>
                  <a:pt x="2995" y="5395"/>
                  <a:pt x="3144" y="5395"/>
                </a:cubicBezTo>
                <a:lnTo>
                  <a:pt x="3683" y="5395"/>
                </a:lnTo>
                <a:cubicBezTo>
                  <a:pt x="3832" y="5395"/>
                  <a:pt x="3953" y="5517"/>
                  <a:pt x="3953" y="5665"/>
                </a:cubicBezTo>
                <a:lnTo>
                  <a:pt x="3953" y="6652"/>
                </a:lnTo>
                <a:lnTo>
                  <a:pt x="6111" y="6667"/>
                </a:lnTo>
                <a:lnTo>
                  <a:pt x="6111" y="3299"/>
                </a:lnTo>
                <a:lnTo>
                  <a:pt x="6456" y="3625"/>
                </a:lnTo>
                <a:lnTo>
                  <a:pt x="6827" y="3233"/>
                </a:lnTo>
                <a:lnTo>
                  <a:pt x="3413" y="0"/>
                </a:lnTo>
                <a:close/>
                <a:moveTo>
                  <a:pt x="2874" y="4329"/>
                </a:moveTo>
                <a:lnTo>
                  <a:pt x="1794" y="4329"/>
                </a:lnTo>
                <a:lnTo>
                  <a:pt x="1794" y="3249"/>
                </a:lnTo>
                <a:lnTo>
                  <a:pt x="2874" y="3249"/>
                </a:lnTo>
                <a:lnTo>
                  <a:pt x="2874" y="4329"/>
                </a:lnTo>
                <a:close/>
                <a:moveTo>
                  <a:pt x="5032" y="4329"/>
                </a:moveTo>
                <a:lnTo>
                  <a:pt x="3953" y="4329"/>
                </a:lnTo>
                <a:lnTo>
                  <a:pt x="3953" y="3249"/>
                </a:lnTo>
                <a:lnTo>
                  <a:pt x="5032" y="3249"/>
                </a:lnTo>
                <a:lnTo>
                  <a:pt x="5032" y="4329"/>
                </a:lnTo>
                <a:close/>
              </a:path>
            </a:pathLst>
          </a:custGeom>
          <a:solidFill>
            <a:schemeClr val="tx2">
              <a:lumMod val="60000"/>
              <a:lumOff val="40000"/>
            </a:schemeClr>
          </a:solidFill>
          <a:ln w="28575">
            <a:solidFill>
              <a:schemeClr val="bg1"/>
            </a:solidFill>
          </a:ln>
        </p:spPr>
        <p:txBody>
          <a:bodyPr wrap="square" lIns="91440" tIns="45720" rIns="91440" bIns="45720" anchor="ctr">
            <a:norm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pPr algn="ctr"/>
            <a:endParaRPr/>
          </a:p>
        </p:txBody>
      </p:sp>
      <p:sp>
        <p:nvSpPr>
          <p:cNvPr id="33" name="文本框 32"/>
          <p:cNvSpPr txBox="1"/>
          <p:nvPr/>
        </p:nvSpPr>
        <p:spPr>
          <a:xfrm>
            <a:off x="2699227" y="3523909"/>
            <a:ext cx="864096" cy="369332"/>
          </a:xfrm>
          <a:prstGeom prst="rect">
            <a:avLst/>
          </a:prstGeom>
          <a:noFill/>
        </p:spPr>
        <p:txBody>
          <a:bodyPr wrap="square" rtlCol="0">
            <a:spAutoFit/>
          </a:bodyPr>
          <a:lstStyle/>
          <a:p>
            <a:r>
              <a:rPr lang="zh-CN" altLang="en-US" b="1" dirty="0"/>
              <a:t>家访</a:t>
            </a:r>
            <a:endParaRPr lang="zh-CN" altLang="en-US" dirty="0"/>
          </a:p>
        </p:txBody>
      </p:sp>
      <p:sp>
        <p:nvSpPr>
          <p:cNvPr id="34" name="文本框 33"/>
          <p:cNvSpPr txBox="1"/>
          <p:nvPr/>
        </p:nvSpPr>
        <p:spPr>
          <a:xfrm>
            <a:off x="2683312" y="4282466"/>
            <a:ext cx="648072" cy="369332"/>
          </a:xfrm>
          <a:prstGeom prst="rect">
            <a:avLst/>
          </a:prstGeom>
          <a:noFill/>
        </p:spPr>
        <p:txBody>
          <a:bodyPr wrap="square" rtlCol="0">
            <a:spAutoFit/>
          </a:bodyPr>
          <a:lstStyle/>
          <a:p>
            <a:r>
              <a:rPr lang="zh-CN" altLang="en-US" b="1" dirty="0"/>
              <a:t>访谈</a:t>
            </a:r>
            <a:endParaRPr lang="zh-CN" altLang="en-US" dirty="0"/>
          </a:p>
        </p:txBody>
      </p:sp>
      <p:sp>
        <p:nvSpPr>
          <p:cNvPr id="35" name="meeting_115918"/>
          <p:cNvSpPr>
            <a:spLocks noChangeAspect="1"/>
          </p:cNvSpPr>
          <p:nvPr/>
        </p:nvSpPr>
        <p:spPr bwMode="auto">
          <a:xfrm>
            <a:off x="2068894" y="4162714"/>
            <a:ext cx="609685" cy="608835"/>
          </a:xfrm>
          <a:custGeom>
            <a:avLst/>
            <a:gdLst>
              <a:gd name="connsiteX0" fmla="*/ 199404 w 608416"/>
              <a:gd name="connsiteY0" fmla="*/ 274640 h 607568"/>
              <a:gd name="connsiteX1" fmla="*/ 409013 w 608416"/>
              <a:gd name="connsiteY1" fmla="*/ 274640 h 607568"/>
              <a:gd name="connsiteX2" fmla="*/ 426992 w 608416"/>
              <a:gd name="connsiteY2" fmla="*/ 292590 h 607568"/>
              <a:gd name="connsiteX3" fmla="*/ 409013 w 608416"/>
              <a:gd name="connsiteY3" fmla="*/ 310541 h 607568"/>
              <a:gd name="connsiteX4" fmla="*/ 322188 w 608416"/>
              <a:gd name="connsiteY4" fmla="*/ 310541 h 607568"/>
              <a:gd name="connsiteX5" fmla="*/ 322188 w 608416"/>
              <a:gd name="connsiteY5" fmla="*/ 589617 h 607568"/>
              <a:gd name="connsiteX6" fmla="*/ 304208 w 608416"/>
              <a:gd name="connsiteY6" fmla="*/ 607568 h 607568"/>
              <a:gd name="connsiteX7" fmla="*/ 286229 w 608416"/>
              <a:gd name="connsiteY7" fmla="*/ 589617 h 607568"/>
              <a:gd name="connsiteX8" fmla="*/ 286229 w 608416"/>
              <a:gd name="connsiteY8" fmla="*/ 310541 h 607568"/>
              <a:gd name="connsiteX9" fmla="*/ 199404 w 608416"/>
              <a:gd name="connsiteY9" fmla="*/ 310541 h 607568"/>
              <a:gd name="connsiteX10" fmla="*/ 181424 w 608416"/>
              <a:gd name="connsiteY10" fmla="*/ 292590 h 607568"/>
              <a:gd name="connsiteX11" fmla="*/ 199404 w 608416"/>
              <a:gd name="connsiteY11" fmla="*/ 274640 h 607568"/>
              <a:gd name="connsiteX12" fmla="*/ 538360 w 608416"/>
              <a:gd name="connsiteY12" fmla="*/ 210638 h 607568"/>
              <a:gd name="connsiteX13" fmla="*/ 601500 w 608416"/>
              <a:gd name="connsiteY13" fmla="*/ 273691 h 607568"/>
              <a:gd name="connsiteX14" fmla="*/ 601500 w 608416"/>
              <a:gd name="connsiteY14" fmla="*/ 418820 h 607568"/>
              <a:gd name="connsiteX15" fmla="*/ 541125 w 608416"/>
              <a:gd name="connsiteY15" fmla="*/ 479112 h 607568"/>
              <a:gd name="connsiteX16" fmla="*/ 462315 w 608416"/>
              <a:gd name="connsiteY16" fmla="*/ 479112 h 607568"/>
              <a:gd name="connsiteX17" fmla="*/ 462315 w 608416"/>
              <a:gd name="connsiteY17" fmla="*/ 586348 h 607568"/>
              <a:gd name="connsiteX18" fmla="*/ 447566 w 608416"/>
              <a:gd name="connsiteY18" fmla="*/ 601076 h 607568"/>
              <a:gd name="connsiteX19" fmla="*/ 377666 w 608416"/>
              <a:gd name="connsiteY19" fmla="*/ 601076 h 607568"/>
              <a:gd name="connsiteX20" fmla="*/ 362918 w 608416"/>
              <a:gd name="connsiteY20" fmla="*/ 586348 h 607568"/>
              <a:gd name="connsiteX21" fmla="*/ 362918 w 608416"/>
              <a:gd name="connsiteY21" fmla="*/ 431707 h 607568"/>
              <a:gd name="connsiteX22" fmla="*/ 413922 w 608416"/>
              <a:gd name="connsiteY22" fmla="*/ 380774 h 607568"/>
              <a:gd name="connsiteX23" fmla="*/ 475373 w 608416"/>
              <a:gd name="connsiteY23" fmla="*/ 380774 h 607568"/>
              <a:gd name="connsiteX24" fmla="*/ 475373 w 608416"/>
              <a:gd name="connsiteY24" fmla="*/ 273691 h 607568"/>
              <a:gd name="connsiteX25" fmla="*/ 538360 w 608416"/>
              <a:gd name="connsiteY25" fmla="*/ 210638 h 607568"/>
              <a:gd name="connsiteX26" fmla="*/ 70055 w 608416"/>
              <a:gd name="connsiteY26" fmla="*/ 210638 h 607568"/>
              <a:gd name="connsiteX27" fmla="*/ 133042 w 608416"/>
              <a:gd name="connsiteY27" fmla="*/ 273691 h 607568"/>
              <a:gd name="connsiteX28" fmla="*/ 133042 w 608416"/>
              <a:gd name="connsiteY28" fmla="*/ 380774 h 607568"/>
              <a:gd name="connsiteX29" fmla="*/ 194493 w 608416"/>
              <a:gd name="connsiteY29" fmla="*/ 380774 h 607568"/>
              <a:gd name="connsiteX30" fmla="*/ 245497 w 608416"/>
              <a:gd name="connsiteY30" fmla="*/ 431707 h 607568"/>
              <a:gd name="connsiteX31" fmla="*/ 245497 w 608416"/>
              <a:gd name="connsiteY31" fmla="*/ 586348 h 607568"/>
              <a:gd name="connsiteX32" fmla="*/ 230749 w 608416"/>
              <a:gd name="connsiteY32" fmla="*/ 601076 h 607568"/>
              <a:gd name="connsiteX33" fmla="*/ 160849 w 608416"/>
              <a:gd name="connsiteY33" fmla="*/ 601076 h 607568"/>
              <a:gd name="connsiteX34" fmla="*/ 146100 w 608416"/>
              <a:gd name="connsiteY34" fmla="*/ 586348 h 607568"/>
              <a:gd name="connsiteX35" fmla="*/ 146100 w 608416"/>
              <a:gd name="connsiteY35" fmla="*/ 479112 h 607568"/>
              <a:gd name="connsiteX36" fmla="*/ 67290 w 608416"/>
              <a:gd name="connsiteY36" fmla="*/ 479112 h 607568"/>
              <a:gd name="connsiteX37" fmla="*/ 6915 w 608416"/>
              <a:gd name="connsiteY37" fmla="*/ 418820 h 607568"/>
              <a:gd name="connsiteX38" fmla="*/ 6915 w 608416"/>
              <a:gd name="connsiteY38" fmla="*/ 273691 h 607568"/>
              <a:gd name="connsiteX39" fmla="*/ 70055 w 608416"/>
              <a:gd name="connsiteY39" fmla="*/ 210638 h 607568"/>
              <a:gd name="connsiteX40" fmla="*/ 349065 w 608416"/>
              <a:gd name="connsiteY40" fmla="*/ 71077 h 607568"/>
              <a:gd name="connsiteX41" fmla="*/ 336314 w 608416"/>
              <a:gd name="connsiteY41" fmla="*/ 76255 h 607568"/>
              <a:gd name="connsiteX42" fmla="*/ 289307 w 608416"/>
              <a:gd name="connsiteY42" fmla="*/ 123358 h 607568"/>
              <a:gd name="connsiteX43" fmla="*/ 272101 w 608416"/>
              <a:gd name="connsiteY43" fmla="*/ 106174 h 607568"/>
              <a:gd name="connsiteX44" fmla="*/ 246600 w 608416"/>
              <a:gd name="connsiteY44" fmla="*/ 106174 h 607568"/>
              <a:gd name="connsiteX45" fmla="*/ 246600 w 608416"/>
              <a:gd name="connsiteY45" fmla="*/ 131490 h 607568"/>
              <a:gd name="connsiteX46" fmla="*/ 276556 w 608416"/>
              <a:gd name="connsiteY46" fmla="*/ 161409 h 607568"/>
              <a:gd name="connsiteX47" fmla="*/ 289307 w 608416"/>
              <a:gd name="connsiteY47" fmla="*/ 166626 h 607568"/>
              <a:gd name="connsiteX48" fmla="*/ 301903 w 608416"/>
              <a:gd name="connsiteY48" fmla="*/ 161409 h 607568"/>
              <a:gd name="connsiteX49" fmla="*/ 361816 w 608416"/>
              <a:gd name="connsiteY49" fmla="*/ 101724 h 607568"/>
              <a:gd name="connsiteX50" fmla="*/ 361816 w 608416"/>
              <a:gd name="connsiteY50" fmla="*/ 76255 h 607568"/>
              <a:gd name="connsiteX51" fmla="*/ 349065 w 608416"/>
              <a:gd name="connsiteY51" fmla="*/ 71077 h 607568"/>
              <a:gd name="connsiteX52" fmla="*/ 538450 w 608416"/>
              <a:gd name="connsiteY52" fmla="*/ 33730 h 607568"/>
              <a:gd name="connsiteX53" fmla="*/ 608416 w 608416"/>
              <a:gd name="connsiteY53" fmla="*/ 103696 h 607568"/>
              <a:gd name="connsiteX54" fmla="*/ 538450 w 608416"/>
              <a:gd name="connsiteY54" fmla="*/ 173662 h 607568"/>
              <a:gd name="connsiteX55" fmla="*/ 468484 w 608416"/>
              <a:gd name="connsiteY55" fmla="*/ 103696 h 607568"/>
              <a:gd name="connsiteX56" fmla="*/ 538450 w 608416"/>
              <a:gd name="connsiteY56" fmla="*/ 33730 h 607568"/>
              <a:gd name="connsiteX57" fmla="*/ 70001 w 608416"/>
              <a:gd name="connsiteY57" fmla="*/ 33730 h 607568"/>
              <a:gd name="connsiteX58" fmla="*/ 140002 w 608416"/>
              <a:gd name="connsiteY58" fmla="*/ 103696 h 607568"/>
              <a:gd name="connsiteX59" fmla="*/ 70001 w 608416"/>
              <a:gd name="connsiteY59" fmla="*/ 173662 h 607568"/>
              <a:gd name="connsiteX60" fmla="*/ 0 w 608416"/>
              <a:gd name="connsiteY60" fmla="*/ 103696 h 607568"/>
              <a:gd name="connsiteX61" fmla="*/ 70001 w 608416"/>
              <a:gd name="connsiteY61" fmla="*/ 33730 h 607568"/>
              <a:gd name="connsiteX62" fmla="*/ 304208 w 608416"/>
              <a:gd name="connsiteY62" fmla="*/ 0 h 607568"/>
              <a:gd name="connsiteX63" fmla="*/ 423110 w 608416"/>
              <a:gd name="connsiteY63" fmla="*/ 118909 h 607568"/>
              <a:gd name="connsiteX64" fmla="*/ 304208 w 608416"/>
              <a:gd name="connsiteY64" fmla="*/ 237664 h 607568"/>
              <a:gd name="connsiteX65" fmla="*/ 185305 w 608416"/>
              <a:gd name="connsiteY65" fmla="*/ 118909 h 607568"/>
              <a:gd name="connsiteX66" fmla="*/ 304208 w 608416"/>
              <a:gd name="connsiteY66"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8416" h="607568">
                <a:moveTo>
                  <a:pt x="199404" y="274640"/>
                </a:moveTo>
                <a:lnTo>
                  <a:pt x="409013" y="274640"/>
                </a:lnTo>
                <a:cubicBezTo>
                  <a:pt x="418848" y="274640"/>
                  <a:pt x="426992" y="282771"/>
                  <a:pt x="426992" y="292590"/>
                </a:cubicBezTo>
                <a:cubicBezTo>
                  <a:pt x="426992" y="302563"/>
                  <a:pt x="418848" y="310541"/>
                  <a:pt x="409013" y="310541"/>
                </a:cubicBezTo>
                <a:lnTo>
                  <a:pt x="322188" y="310541"/>
                </a:lnTo>
                <a:lnTo>
                  <a:pt x="322188" y="589617"/>
                </a:lnTo>
                <a:cubicBezTo>
                  <a:pt x="322188" y="599437"/>
                  <a:pt x="314197" y="607568"/>
                  <a:pt x="304208" y="607568"/>
                </a:cubicBezTo>
                <a:cubicBezTo>
                  <a:pt x="294220" y="607568"/>
                  <a:pt x="286229" y="599437"/>
                  <a:pt x="286229" y="589617"/>
                </a:cubicBezTo>
                <a:lnTo>
                  <a:pt x="286229" y="310541"/>
                </a:lnTo>
                <a:lnTo>
                  <a:pt x="199404" y="310541"/>
                </a:lnTo>
                <a:cubicBezTo>
                  <a:pt x="189569" y="310541"/>
                  <a:pt x="181424" y="302563"/>
                  <a:pt x="181424" y="292590"/>
                </a:cubicBezTo>
                <a:cubicBezTo>
                  <a:pt x="181424" y="282771"/>
                  <a:pt x="189569" y="274640"/>
                  <a:pt x="199404" y="274640"/>
                </a:cubicBezTo>
                <a:close/>
                <a:moveTo>
                  <a:pt x="538360" y="210638"/>
                </a:moveTo>
                <a:cubicBezTo>
                  <a:pt x="573233" y="210638"/>
                  <a:pt x="601500" y="238866"/>
                  <a:pt x="601500" y="273691"/>
                </a:cubicBezTo>
                <a:lnTo>
                  <a:pt x="601500" y="418820"/>
                </a:lnTo>
                <a:cubicBezTo>
                  <a:pt x="601500" y="452111"/>
                  <a:pt x="574462" y="479112"/>
                  <a:pt x="541125" y="479112"/>
                </a:cubicBezTo>
                <a:lnTo>
                  <a:pt x="462315" y="479112"/>
                </a:lnTo>
                <a:lnTo>
                  <a:pt x="462315" y="586348"/>
                </a:lnTo>
                <a:cubicBezTo>
                  <a:pt x="462315" y="594479"/>
                  <a:pt x="455709" y="601076"/>
                  <a:pt x="447566" y="601076"/>
                </a:cubicBezTo>
                <a:lnTo>
                  <a:pt x="377666" y="601076"/>
                </a:lnTo>
                <a:cubicBezTo>
                  <a:pt x="369524" y="601076"/>
                  <a:pt x="362918" y="594479"/>
                  <a:pt x="362918" y="586348"/>
                </a:cubicBezTo>
                <a:lnTo>
                  <a:pt x="362918" y="431707"/>
                </a:lnTo>
                <a:cubicBezTo>
                  <a:pt x="362918" y="403633"/>
                  <a:pt x="385655" y="380774"/>
                  <a:pt x="413922" y="380774"/>
                </a:cubicBezTo>
                <a:lnTo>
                  <a:pt x="475373" y="380774"/>
                </a:lnTo>
                <a:lnTo>
                  <a:pt x="475373" y="273691"/>
                </a:lnTo>
                <a:cubicBezTo>
                  <a:pt x="475373" y="238866"/>
                  <a:pt x="503640" y="210638"/>
                  <a:pt x="538360" y="210638"/>
                </a:cubicBezTo>
                <a:close/>
                <a:moveTo>
                  <a:pt x="70055" y="210638"/>
                </a:moveTo>
                <a:cubicBezTo>
                  <a:pt x="104775" y="210638"/>
                  <a:pt x="133042" y="238866"/>
                  <a:pt x="133042" y="273691"/>
                </a:cubicBezTo>
                <a:lnTo>
                  <a:pt x="133042" y="380774"/>
                </a:lnTo>
                <a:lnTo>
                  <a:pt x="194493" y="380774"/>
                </a:lnTo>
                <a:cubicBezTo>
                  <a:pt x="222761" y="380774"/>
                  <a:pt x="245497" y="403633"/>
                  <a:pt x="245497" y="431707"/>
                </a:cubicBezTo>
                <a:lnTo>
                  <a:pt x="245497" y="586348"/>
                </a:lnTo>
                <a:cubicBezTo>
                  <a:pt x="245497" y="594479"/>
                  <a:pt x="238891" y="601076"/>
                  <a:pt x="230749" y="601076"/>
                </a:cubicBezTo>
                <a:lnTo>
                  <a:pt x="160849" y="601076"/>
                </a:lnTo>
                <a:cubicBezTo>
                  <a:pt x="152706" y="601076"/>
                  <a:pt x="146100" y="594479"/>
                  <a:pt x="146100" y="586348"/>
                </a:cubicBezTo>
                <a:lnTo>
                  <a:pt x="146100" y="479112"/>
                </a:lnTo>
                <a:lnTo>
                  <a:pt x="67290" y="479112"/>
                </a:lnTo>
                <a:cubicBezTo>
                  <a:pt x="33953" y="479112"/>
                  <a:pt x="6915" y="452111"/>
                  <a:pt x="6915" y="418820"/>
                </a:cubicBezTo>
                <a:lnTo>
                  <a:pt x="6915" y="273691"/>
                </a:lnTo>
                <a:cubicBezTo>
                  <a:pt x="6915" y="238866"/>
                  <a:pt x="35182" y="210638"/>
                  <a:pt x="70055" y="210638"/>
                </a:cubicBezTo>
                <a:close/>
                <a:moveTo>
                  <a:pt x="349065" y="71077"/>
                </a:moveTo>
                <a:cubicBezTo>
                  <a:pt x="344457" y="71077"/>
                  <a:pt x="339848" y="72803"/>
                  <a:pt x="336314" y="76255"/>
                </a:cubicBezTo>
                <a:lnTo>
                  <a:pt x="289307" y="123358"/>
                </a:lnTo>
                <a:lnTo>
                  <a:pt x="272101" y="106174"/>
                </a:lnTo>
                <a:cubicBezTo>
                  <a:pt x="265034" y="99116"/>
                  <a:pt x="253667" y="99116"/>
                  <a:pt x="246600" y="106174"/>
                </a:cubicBezTo>
                <a:cubicBezTo>
                  <a:pt x="239687" y="113232"/>
                  <a:pt x="239687" y="124586"/>
                  <a:pt x="246600" y="131490"/>
                </a:cubicBezTo>
                <a:lnTo>
                  <a:pt x="276556" y="161409"/>
                </a:lnTo>
                <a:cubicBezTo>
                  <a:pt x="280089" y="164938"/>
                  <a:pt x="284698" y="166626"/>
                  <a:pt x="289307" y="166626"/>
                </a:cubicBezTo>
                <a:cubicBezTo>
                  <a:pt x="293915" y="166626"/>
                  <a:pt x="298524" y="164938"/>
                  <a:pt x="301903" y="161409"/>
                </a:cubicBezTo>
                <a:lnTo>
                  <a:pt x="361816" y="101724"/>
                </a:lnTo>
                <a:cubicBezTo>
                  <a:pt x="368728" y="94667"/>
                  <a:pt x="368728" y="83313"/>
                  <a:pt x="361816" y="76255"/>
                </a:cubicBezTo>
                <a:cubicBezTo>
                  <a:pt x="358282" y="72803"/>
                  <a:pt x="353674" y="71077"/>
                  <a:pt x="349065" y="71077"/>
                </a:cubicBezTo>
                <a:close/>
                <a:moveTo>
                  <a:pt x="538450" y="33730"/>
                </a:moveTo>
                <a:cubicBezTo>
                  <a:pt x="577091" y="33730"/>
                  <a:pt x="608416" y="65055"/>
                  <a:pt x="608416" y="103696"/>
                </a:cubicBezTo>
                <a:cubicBezTo>
                  <a:pt x="608416" y="142337"/>
                  <a:pt x="577091" y="173662"/>
                  <a:pt x="538450" y="173662"/>
                </a:cubicBezTo>
                <a:cubicBezTo>
                  <a:pt x="499809" y="173662"/>
                  <a:pt x="468484" y="142337"/>
                  <a:pt x="468484" y="103696"/>
                </a:cubicBezTo>
                <a:cubicBezTo>
                  <a:pt x="468484" y="65055"/>
                  <a:pt x="499809" y="33730"/>
                  <a:pt x="538450" y="33730"/>
                </a:cubicBezTo>
                <a:close/>
                <a:moveTo>
                  <a:pt x="70001" y="33730"/>
                </a:moveTo>
                <a:cubicBezTo>
                  <a:pt x="108661" y="33730"/>
                  <a:pt x="140002" y="65055"/>
                  <a:pt x="140002" y="103696"/>
                </a:cubicBezTo>
                <a:cubicBezTo>
                  <a:pt x="140002" y="142337"/>
                  <a:pt x="108661" y="173662"/>
                  <a:pt x="70001" y="173662"/>
                </a:cubicBezTo>
                <a:cubicBezTo>
                  <a:pt x="31341" y="173662"/>
                  <a:pt x="0" y="142337"/>
                  <a:pt x="0" y="103696"/>
                </a:cubicBezTo>
                <a:cubicBezTo>
                  <a:pt x="0" y="65055"/>
                  <a:pt x="31341" y="33730"/>
                  <a:pt x="70001" y="33730"/>
                </a:cubicBezTo>
                <a:close/>
                <a:moveTo>
                  <a:pt x="304208" y="0"/>
                </a:moveTo>
                <a:cubicBezTo>
                  <a:pt x="369804" y="0"/>
                  <a:pt x="423110" y="53394"/>
                  <a:pt x="423110" y="118909"/>
                </a:cubicBezTo>
                <a:cubicBezTo>
                  <a:pt x="423110" y="184424"/>
                  <a:pt x="369804" y="237664"/>
                  <a:pt x="304208" y="237664"/>
                </a:cubicBezTo>
                <a:cubicBezTo>
                  <a:pt x="238612" y="237664"/>
                  <a:pt x="185305" y="184424"/>
                  <a:pt x="185305" y="118909"/>
                </a:cubicBezTo>
                <a:cubicBezTo>
                  <a:pt x="185305" y="53394"/>
                  <a:pt x="238612" y="0"/>
                  <a:pt x="304208" y="0"/>
                </a:cubicBezTo>
                <a:close/>
              </a:path>
            </a:pathLst>
          </a:custGeom>
          <a:solidFill>
            <a:schemeClr val="accent1"/>
          </a:solidFill>
          <a:ln>
            <a:noFill/>
          </a:ln>
        </p:spPr>
        <p:txBody>
          <a:bodyPr/>
          <a:lstStyle/>
          <a:p>
            <a:endParaRPr lang="zh-CN" altLang="en-US" dirty="0"/>
          </a:p>
        </p:txBody>
      </p:sp>
      <p:sp>
        <p:nvSpPr>
          <p:cNvPr id="44" name="文本框 43"/>
          <p:cNvSpPr txBox="1"/>
          <p:nvPr/>
        </p:nvSpPr>
        <p:spPr>
          <a:xfrm>
            <a:off x="6400269" y="3178825"/>
            <a:ext cx="1105548" cy="369332"/>
          </a:xfrm>
          <a:prstGeom prst="rect">
            <a:avLst/>
          </a:prstGeom>
          <a:noFill/>
        </p:spPr>
        <p:txBody>
          <a:bodyPr wrap="square" rtlCol="0">
            <a:spAutoFit/>
          </a:bodyPr>
          <a:lstStyle>
            <a:defPPr>
              <a:defRPr lang="zh-CN"/>
            </a:defPPr>
            <a:lvl1pPr>
              <a:defRPr b="1"/>
            </a:lvl1pPr>
          </a:lstStyle>
          <a:p>
            <a:r>
              <a:rPr lang="zh-CN" altLang="en-US" dirty="0"/>
              <a:t>测评无误</a:t>
            </a:r>
          </a:p>
        </p:txBody>
      </p:sp>
      <p:sp>
        <p:nvSpPr>
          <p:cNvPr id="45" name="文本框 44"/>
          <p:cNvSpPr txBox="1"/>
          <p:nvPr/>
        </p:nvSpPr>
        <p:spPr>
          <a:xfrm>
            <a:off x="6400268" y="4442304"/>
            <a:ext cx="1105549" cy="369332"/>
          </a:xfrm>
          <a:prstGeom prst="rect">
            <a:avLst/>
          </a:prstGeom>
          <a:noFill/>
        </p:spPr>
        <p:txBody>
          <a:bodyPr wrap="square" rtlCol="0">
            <a:spAutoFit/>
          </a:bodyPr>
          <a:lstStyle>
            <a:defPPr>
              <a:defRPr lang="zh-CN"/>
            </a:defPPr>
            <a:lvl1pPr>
              <a:defRPr b="1"/>
            </a:lvl1pPr>
          </a:lstStyle>
          <a:p>
            <a:r>
              <a:rPr lang="zh-CN" altLang="en-US" dirty="0"/>
              <a:t>撤销申请</a:t>
            </a:r>
          </a:p>
        </p:txBody>
      </p:sp>
      <p:sp>
        <p:nvSpPr>
          <p:cNvPr id="47" name="文本框 46"/>
          <p:cNvSpPr txBox="1"/>
          <p:nvPr/>
        </p:nvSpPr>
        <p:spPr>
          <a:xfrm>
            <a:off x="611560" y="3856177"/>
            <a:ext cx="1528006" cy="369332"/>
          </a:xfrm>
          <a:prstGeom prst="rect">
            <a:avLst/>
          </a:prstGeom>
          <a:noFill/>
        </p:spPr>
        <p:txBody>
          <a:bodyPr wrap="square" rtlCol="0">
            <a:spAutoFit/>
          </a:bodyPr>
          <a:lstStyle/>
          <a:p>
            <a:pPr algn="ctr"/>
            <a:r>
              <a:rPr lang="zh-CN" altLang="en-US" b="1" dirty="0" smtClean="0"/>
              <a:t>辅导员</a:t>
            </a:r>
            <a:endParaRPr lang="zh-CN" altLang="en-US" b="1" dirty="0"/>
          </a:p>
        </p:txBody>
      </p:sp>
      <p:sp>
        <p:nvSpPr>
          <p:cNvPr id="48" name="文本框 47"/>
          <p:cNvSpPr txBox="1"/>
          <p:nvPr/>
        </p:nvSpPr>
        <p:spPr>
          <a:xfrm>
            <a:off x="7651123" y="3802082"/>
            <a:ext cx="1241357" cy="369332"/>
          </a:xfrm>
          <a:prstGeom prst="rect">
            <a:avLst/>
          </a:prstGeom>
          <a:noFill/>
        </p:spPr>
        <p:txBody>
          <a:bodyPr wrap="square" rtlCol="0">
            <a:spAutoFit/>
          </a:bodyPr>
          <a:lstStyle/>
          <a:p>
            <a:r>
              <a:rPr lang="zh-CN" altLang="en-US" b="1" dirty="0" smtClean="0"/>
              <a:t>院系</a:t>
            </a:r>
            <a:endParaRPr lang="zh-CN" altLang="en-US" b="1" dirty="0"/>
          </a:p>
        </p:txBody>
      </p:sp>
      <p:sp>
        <p:nvSpPr>
          <p:cNvPr id="49" name="thick-cross-mark_16194"/>
          <p:cNvSpPr>
            <a:spLocks noChangeAspect="1"/>
          </p:cNvSpPr>
          <p:nvPr/>
        </p:nvSpPr>
        <p:spPr bwMode="auto">
          <a:xfrm>
            <a:off x="5733710" y="4320433"/>
            <a:ext cx="609685" cy="608771"/>
          </a:xfrm>
          <a:custGeom>
            <a:avLst/>
            <a:gdLst>
              <a:gd name="T0" fmla="*/ 2297 w 3128"/>
              <a:gd name="T1" fmla="*/ 57 h 3128"/>
              <a:gd name="T2" fmla="*/ 1727 w 3128"/>
              <a:gd name="T3" fmla="*/ 626 h 3128"/>
              <a:gd name="T4" fmla="*/ 1522 w 3128"/>
              <a:gd name="T5" fmla="*/ 626 h 3128"/>
              <a:gd name="T6" fmla="*/ 994 w 3128"/>
              <a:gd name="T7" fmla="*/ 97 h 3128"/>
              <a:gd name="T8" fmla="*/ 789 w 3128"/>
              <a:gd name="T9" fmla="*/ 97 h 3128"/>
              <a:gd name="T10" fmla="*/ 97 w 3128"/>
              <a:gd name="T11" fmla="*/ 789 h 3128"/>
              <a:gd name="T12" fmla="*/ 97 w 3128"/>
              <a:gd name="T13" fmla="*/ 994 h 3128"/>
              <a:gd name="T14" fmla="*/ 626 w 3128"/>
              <a:gd name="T15" fmla="*/ 1523 h 3128"/>
              <a:gd name="T16" fmla="*/ 626 w 3128"/>
              <a:gd name="T17" fmla="*/ 1728 h 3128"/>
              <a:gd name="T18" fmla="*/ 56 w 3128"/>
              <a:gd name="T19" fmla="*/ 2297 h 3128"/>
              <a:gd name="T20" fmla="*/ 56 w 3128"/>
              <a:gd name="T21" fmla="*/ 2502 h 3128"/>
              <a:gd name="T22" fmla="*/ 626 w 3128"/>
              <a:gd name="T23" fmla="*/ 3071 h 3128"/>
              <a:gd name="T24" fmla="*/ 831 w 3128"/>
              <a:gd name="T25" fmla="*/ 3071 h 3128"/>
              <a:gd name="T26" fmla="*/ 1400 w 3128"/>
              <a:gd name="T27" fmla="*/ 2502 h 3128"/>
              <a:gd name="T28" fmla="*/ 1605 w 3128"/>
              <a:gd name="T29" fmla="*/ 2502 h 3128"/>
              <a:gd name="T30" fmla="*/ 2134 w 3128"/>
              <a:gd name="T31" fmla="*/ 3030 h 3128"/>
              <a:gd name="T32" fmla="*/ 2339 w 3128"/>
              <a:gd name="T33" fmla="*/ 3030 h 3128"/>
              <a:gd name="T34" fmla="*/ 3030 w 3128"/>
              <a:gd name="T35" fmla="*/ 2339 h 3128"/>
              <a:gd name="T36" fmla="*/ 3030 w 3128"/>
              <a:gd name="T37" fmla="*/ 2134 h 3128"/>
              <a:gd name="T38" fmla="*/ 2502 w 3128"/>
              <a:gd name="T39" fmla="*/ 1605 h 3128"/>
              <a:gd name="T40" fmla="*/ 2502 w 3128"/>
              <a:gd name="T41" fmla="*/ 1400 h 3128"/>
              <a:gd name="T42" fmla="*/ 3071 w 3128"/>
              <a:gd name="T43" fmla="*/ 831 h 3128"/>
              <a:gd name="T44" fmla="*/ 3071 w 3128"/>
              <a:gd name="T45" fmla="*/ 626 h 3128"/>
              <a:gd name="T46" fmla="*/ 2502 w 3128"/>
              <a:gd name="T47" fmla="*/ 56 h 3128"/>
              <a:gd name="T48" fmla="*/ 2297 w 3128"/>
              <a:gd name="T49" fmla="*/ 57 h 3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28" h="3128">
                <a:moveTo>
                  <a:pt x="2297" y="57"/>
                </a:moveTo>
                <a:lnTo>
                  <a:pt x="1727" y="626"/>
                </a:lnTo>
                <a:cubicBezTo>
                  <a:pt x="1671" y="683"/>
                  <a:pt x="1579" y="683"/>
                  <a:pt x="1522" y="626"/>
                </a:cubicBezTo>
                <a:lnTo>
                  <a:pt x="994" y="97"/>
                </a:lnTo>
                <a:cubicBezTo>
                  <a:pt x="937" y="41"/>
                  <a:pt x="845" y="41"/>
                  <a:pt x="789" y="97"/>
                </a:cubicBezTo>
                <a:lnTo>
                  <a:pt x="97" y="789"/>
                </a:lnTo>
                <a:cubicBezTo>
                  <a:pt x="41" y="845"/>
                  <a:pt x="41" y="937"/>
                  <a:pt x="97" y="994"/>
                </a:cubicBezTo>
                <a:lnTo>
                  <a:pt x="626" y="1523"/>
                </a:lnTo>
                <a:cubicBezTo>
                  <a:pt x="683" y="1579"/>
                  <a:pt x="683" y="1671"/>
                  <a:pt x="626" y="1728"/>
                </a:cubicBezTo>
                <a:lnTo>
                  <a:pt x="56" y="2297"/>
                </a:lnTo>
                <a:cubicBezTo>
                  <a:pt x="0" y="2354"/>
                  <a:pt x="0" y="2445"/>
                  <a:pt x="56" y="2502"/>
                </a:cubicBezTo>
                <a:lnTo>
                  <a:pt x="626" y="3071"/>
                </a:lnTo>
                <a:cubicBezTo>
                  <a:pt x="682" y="3128"/>
                  <a:pt x="774" y="3128"/>
                  <a:pt x="831" y="3071"/>
                </a:cubicBezTo>
                <a:lnTo>
                  <a:pt x="1400" y="2502"/>
                </a:lnTo>
                <a:cubicBezTo>
                  <a:pt x="1457" y="2445"/>
                  <a:pt x="1548" y="2445"/>
                  <a:pt x="1605" y="2502"/>
                </a:cubicBezTo>
                <a:lnTo>
                  <a:pt x="2134" y="3030"/>
                </a:lnTo>
                <a:cubicBezTo>
                  <a:pt x="2190" y="3087"/>
                  <a:pt x="2282" y="3087"/>
                  <a:pt x="2339" y="3030"/>
                </a:cubicBezTo>
                <a:lnTo>
                  <a:pt x="3030" y="2339"/>
                </a:lnTo>
                <a:cubicBezTo>
                  <a:pt x="3087" y="2282"/>
                  <a:pt x="3087" y="2190"/>
                  <a:pt x="3030" y="2134"/>
                </a:cubicBezTo>
                <a:lnTo>
                  <a:pt x="2502" y="1605"/>
                </a:lnTo>
                <a:cubicBezTo>
                  <a:pt x="2445" y="1548"/>
                  <a:pt x="2445" y="1457"/>
                  <a:pt x="2502" y="1400"/>
                </a:cubicBezTo>
                <a:lnTo>
                  <a:pt x="3071" y="831"/>
                </a:lnTo>
                <a:cubicBezTo>
                  <a:pt x="3128" y="774"/>
                  <a:pt x="3128" y="682"/>
                  <a:pt x="3071" y="626"/>
                </a:cubicBezTo>
                <a:lnTo>
                  <a:pt x="2502" y="56"/>
                </a:lnTo>
                <a:cubicBezTo>
                  <a:pt x="2445" y="0"/>
                  <a:pt x="2353" y="0"/>
                  <a:pt x="2297" y="57"/>
                </a:cubicBezTo>
                <a:close/>
              </a:path>
            </a:pathLst>
          </a:custGeom>
          <a:solidFill>
            <a:schemeClr val="accent1"/>
          </a:solidFill>
          <a:ln>
            <a:noFill/>
          </a:ln>
        </p:spPr>
      </p:sp>
      <p:sp>
        <p:nvSpPr>
          <p:cNvPr id="51" name="good-worker_69210"/>
          <p:cNvSpPr>
            <a:spLocks noChangeAspect="1"/>
          </p:cNvSpPr>
          <p:nvPr/>
        </p:nvSpPr>
        <p:spPr bwMode="auto">
          <a:xfrm>
            <a:off x="5787982" y="3000378"/>
            <a:ext cx="584218" cy="609685"/>
          </a:xfrm>
          <a:custGeom>
            <a:avLst/>
            <a:gdLst>
              <a:gd name="connsiteX0" fmla="*/ 519512 w 581137"/>
              <a:gd name="connsiteY0" fmla="*/ 332111 h 606469"/>
              <a:gd name="connsiteX1" fmla="*/ 540163 w 581137"/>
              <a:gd name="connsiteY1" fmla="*/ 340671 h 606469"/>
              <a:gd name="connsiteX2" fmla="*/ 572553 w 581137"/>
              <a:gd name="connsiteY2" fmla="*/ 373014 h 606469"/>
              <a:gd name="connsiteX3" fmla="*/ 572553 w 581137"/>
              <a:gd name="connsiteY3" fmla="*/ 414307 h 606469"/>
              <a:gd name="connsiteX4" fmla="*/ 388637 w 581137"/>
              <a:gd name="connsiteY4" fmla="*/ 597958 h 606469"/>
              <a:gd name="connsiteX5" fmla="*/ 367986 w 581137"/>
              <a:gd name="connsiteY5" fmla="*/ 606469 h 606469"/>
              <a:gd name="connsiteX6" fmla="*/ 347334 w 581137"/>
              <a:gd name="connsiteY6" fmla="*/ 597958 h 606469"/>
              <a:gd name="connsiteX7" fmla="*/ 311096 w 581137"/>
              <a:gd name="connsiteY7" fmla="*/ 561772 h 606469"/>
              <a:gd name="connsiteX8" fmla="*/ 294244 w 581137"/>
              <a:gd name="connsiteY8" fmla="*/ 544944 h 606469"/>
              <a:gd name="connsiteX9" fmla="*/ 257860 w 581137"/>
              <a:gd name="connsiteY9" fmla="*/ 508613 h 606469"/>
              <a:gd name="connsiteX10" fmla="*/ 257860 w 581137"/>
              <a:gd name="connsiteY10" fmla="*/ 467320 h 606469"/>
              <a:gd name="connsiteX11" fmla="*/ 290250 w 581137"/>
              <a:gd name="connsiteY11" fmla="*/ 434977 h 606469"/>
              <a:gd name="connsiteX12" fmla="*/ 310901 w 581137"/>
              <a:gd name="connsiteY12" fmla="*/ 426417 h 606469"/>
              <a:gd name="connsiteX13" fmla="*/ 331553 w 581137"/>
              <a:gd name="connsiteY13" fmla="*/ 434977 h 606469"/>
              <a:gd name="connsiteX14" fmla="*/ 367986 w 581137"/>
              <a:gd name="connsiteY14" fmla="*/ 471308 h 606469"/>
              <a:gd name="connsiteX15" fmla="*/ 377970 w 581137"/>
              <a:gd name="connsiteY15" fmla="*/ 461387 h 606469"/>
              <a:gd name="connsiteX16" fmla="*/ 498860 w 581137"/>
              <a:gd name="connsiteY16" fmla="*/ 340671 h 606469"/>
              <a:gd name="connsiteX17" fmla="*/ 519512 w 581137"/>
              <a:gd name="connsiteY17" fmla="*/ 332111 h 606469"/>
              <a:gd name="connsiteX18" fmla="*/ 51961 w 581137"/>
              <a:gd name="connsiteY18" fmla="*/ 289771 h 606469"/>
              <a:gd name="connsiteX19" fmla="*/ 97543 w 581137"/>
              <a:gd name="connsiteY19" fmla="*/ 289771 h 606469"/>
              <a:gd name="connsiteX20" fmla="*/ 116486 w 581137"/>
              <a:gd name="connsiteY20" fmla="*/ 304796 h 606469"/>
              <a:gd name="connsiteX21" fmla="*/ 143368 w 581137"/>
              <a:gd name="connsiteY21" fmla="*/ 419113 h 606469"/>
              <a:gd name="connsiteX22" fmla="*/ 159828 w 581137"/>
              <a:gd name="connsiteY22" fmla="*/ 445030 h 606469"/>
              <a:gd name="connsiteX23" fmla="*/ 160120 w 581137"/>
              <a:gd name="connsiteY23" fmla="*/ 406228 h 606469"/>
              <a:gd name="connsiteX24" fmla="*/ 180233 w 581137"/>
              <a:gd name="connsiteY24" fmla="*/ 331394 h 606469"/>
              <a:gd name="connsiteX25" fmla="*/ 166792 w 581137"/>
              <a:gd name="connsiteY25" fmla="*/ 301781 h 606469"/>
              <a:gd name="connsiteX26" fmla="*/ 174535 w 581137"/>
              <a:gd name="connsiteY26" fmla="*/ 289771 h 606469"/>
              <a:gd name="connsiteX27" fmla="*/ 188998 w 581137"/>
              <a:gd name="connsiteY27" fmla="*/ 289771 h 606469"/>
              <a:gd name="connsiteX28" fmla="*/ 203413 w 581137"/>
              <a:gd name="connsiteY28" fmla="*/ 289771 h 606469"/>
              <a:gd name="connsiteX29" fmla="*/ 211156 w 581137"/>
              <a:gd name="connsiteY29" fmla="*/ 301781 h 606469"/>
              <a:gd name="connsiteX30" fmla="*/ 197715 w 581137"/>
              <a:gd name="connsiteY30" fmla="*/ 331394 h 606469"/>
              <a:gd name="connsiteX31" fmla="*/ 217876 w 581137"/>
              <a:gd name="connsiteY31" fmla="*/ 406228 h 606469"/>
              <a:gd name="connsiteX32" fmla="*/ 218120 w 581137"/>
              <a:gd name="connsiteY32" fmla="*/ 445030 h 606469"/>
              <a:gd name="connsiteX33" fmla="*/ 234580 w 581137"/>
              <a:gd name="connsiteY33" fmla="*/ 419113 h 606469"/>
              <a:gd name="connsiteX34" fmla="*/ 261462 w 581137"/>
              <a:gd name="connsiteY34" fmla="*/ 304796 h 606469"/>
              <a:gd name="connsiteX35" fmla="*/ 280405 w 581137"/>
              <a:gd name="connsiteY35" fmla="*/ 289771 h 606469"/>
              <a:gd name="connsiteX36" fmla="*/ 325987 w 581137"/>
              <a:gd name="connsiteY36" fmla="*/ 289771 h 606469"/>
              <a:gd name="connsiteX37" fmla="*/ 377948 w 581137"/>
              <a:gd name="connsiteY37" fmla="*/ 341654 h 606469"/>
              <a:gd name="connsiteX38" fmla="*/ 377948 w 581137"/>
              <a:gd name="connsiteY38" fmla="*/ 433847 h 606469"/>
              <a:gd name="connsiteX39" fmla="*/ 367965 w 581137"/>
              <a:gd name="connsiteY39" fmla="*/ 443815 h 606469"/>
              <a:gd name="connsiteX40" fmla="*/ 345320 w 581137"/>
              <a:gd name="connsiteY40" fmla="*/ 421204 h 606469"/>
              <a:gd name="connsiteX41" fmla="*/ 310890 w 581137"/>
              <a:gd name="connsiteY41" fmla="*/ 406957 h 606469"/>
              <a:gd name="connsiteX42" fmla="*/ 276461 w 581137"/>
              <a:gd name="connsiteY42" fmla="*/ 421204 h 606469"/>
              <a:gd name="connsiteX43" fmla="*/ 244076 w 581137"/>
              <a:gd name="connsiteY43" fmla="*/ 453540 h 606469"/>
              <a:gd name="connsiteX44" fmla="*/ 244076 w 581137"/>
              <a:gd name="connsiteY44" fmla="*/ 522344 h 606469"/>
              <a:gd name="connsiteX45" fmla="*/ 280454 w 581137"/>
              <a:gd name="connsiteY45" fmla="*/ 558667 h 606469"/>
              <a:gd name="connsiteX46" fmla="*/ 283522 w 581137"/>
              <a:gd name="connsiteY46" fmla="*/ 561730 h 606469"/>
              <a:gd name="connsiteX47" fmla="*/ 188998 w 581137"/>
              <a:gd name="connsiteY47" fmla="*/ 561730 h 606469"/>
              <a:gd name="connsiteX48" fmla="*/ 19479 w 581137"/>
              <a:gd name="connsiteY48" fmla="*/ 561730 h 606469"/>
              <a:gd name="connsiteX49" fmla="*/ 0 w 581137"/>
              <a:gd name="connsiteY49" fmla="*/ 542280 h 606469"/>
              <a:gd name="connsiteX50" fmla="*/ 0 w 581137"/>
              <a:gd name="connsiteY50" fmla="*/ 341654 h 606469"/>
              <a:gd name="connsiteX51" fmla="*/ 51961 w 581137"/>
              <a:gd name="connsiteY51" fmla="*/ 289771 h 606469"/>
              <a:gd name="connsiteX52" fmla="*/ 273435 w 581137"/>
              <a:gd name="connsiteY52" fmla="*/ 375 h 606469"/>
              <a:gd name="connsiteX53" fmla="*/ 303290 w 581137"/>
              <a:gd name="connsiteY53" fmla="*/ 25467 h 606469"/>
              <a:gd name="connsiteX54" fmla="*/ 303290 w 581137"/>
              <a:gd name="connsiteY54" fmla="*/ 135216 h 606469"/>
              <a:gd name="connsiteX55" fmla="*/ 303290 w 581137"/>
              <a:gd name="connsiteY55" fmla="*/ 147422 h 606469"/>
              <a:gd name="connsiteX56" fmla="*/ 189032 w 581137"/>
              <a:gd name="connsiteY56" fmla="*/ 262180 h 606469"/>
              <a:gd name="connsiteX57" fmla="*/ 73459 w 581137"/>
              <a:gd name="connsiteY57" fmla="*/ 147422 h 606469"/>
              <a:gd name="connsiteX58" fmla="*/ 73459 w 581137"/>
              <a:gd name="connsiteY58" fmla="*/ 81922 h 606469"/>
              <a:gd name="connsiteX59" fmla="*/ 115100 w 581137"/>
              <a:gd name="connsiteY59" fmla="*/ 31059 h 606469"/>
              <a:gd name="connsiteX60" fmla="*/ 273435 w 581137"/>
              <a:gd name="connsiteY60" fmla="*/ 375 h 60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81137" h="606469">
                <a:moveTo>
                  <a:pt x="519512" y="332111"/>
                </a:moveTo>
                <a:cubicBezTo>
                  <a:pt x="526964" y="332111"/>
                  <a:pt x="534464" y="334981"/>
                  <a:pt x="540163" y="340671"/>
                </a:cubicBezTo>
                <a:lnTo>
                  <a:pt x="572553" y="373014"/>
                </a:lnTo>
                <a:cubicBezTo>
                  <a:pt x="583999" y="384395"/>
                  <a:pt x="583999" y="402877"/>
                  <a:pt x="572553" y="414307"/>
                </a:cubicBezTo>
                <a:lnTo>
                  <a:pt x="388637" y="597958"/>
                </a:lnTo>
                <a:cubicBezTo>
                  <a:pt x="382938" y="603648"/>
                  <a:pt x="375486" y="606469"/>
                  <a:pt x="367986" y="606469"/>
                </a:cubicBezTo>
                <a:cubicBezTo>
                  <a:pt x="360485" y="606469"/>
                  <a:pt x="353033" y="603648"/>
                  <a:pt x="347334" y="597958"/>
                </a:cubicBezTo>
                <a:lnTo>
                  <a:pt x="311096" y="561772"/>
                </a:lnTo>
                <a:lnTo>
                  <a:pt x="294244" y="544944"/>
                </a:lnTo>
                <a:lnTo>
                  <a:pt x="257860" y="508613"/>
                </a:lnTo>
                <a:cubicBezTo>
                  <a:pt x="246414" y="497183"/>
                  <a:pt x="246414" y="478701"/>
                  <a:pt x="257860" y="467320"/>
                </a:cubicBezTo>
                <a:lnTo>
                  <a:pt x="290250" y="434977"/>
                </a:lnTo>
                <a:cubicBezTo>
                  <a:pt x="295949" y="429287"/>
                  <a:pt x="303449" y="426417"/>
                  <a:pt x="310901" y="426417"/>
                </a:cubicBezTo>
                <a:cubicBezTo>
                  <a:pt x="318402" y="426417"/>
                  <a:pt x="325854" y="429287"/>
                  <a:pt x="331553" y="434977"/>
                </a:cubicBezTo>
                <a:lnTo>
                  <a:pt x="367986" y="471308"/>
                </a:lnTo>
                <a:lnTo>
                  <a:pt x="377970" y="461387"/>
                </a:lnTo>
                <a:lnTo>
                  <a:pt x="498860" y="340671"/>
                </a:lnTo>
                <a:cubicBezTo>
                  <a:pt x="504559" y="334981"/>
                  <a:pt x="512011" y="332111"/>
                  <a:pt x="519512" y="332111"/>
                </a:cubicBezTo>
                <a:close/>
                <a:moveTo>
                  <a:pt x="51961" y="289771"/>
                </a:moveTo>
                <a:lnTo>
                  <a:pt x="97543" y="289771"/>
                </a:lnTo>
                <a:cubicBezTo>
                  <a:pt x="106601" y="289771"/>
                  <a:pt x="114441" y="295995"/>
                  <a:pt x="116486" y="304796"/>
                </a:cubicBezTo>
                <a:lnTo>
                  <a:pt x="143368" y="419113"/>
                </a:lnTo>
                <a:cubicBezTo>
                  <a:pt x="145852" y="429665"/>
                  <a:pt x="151793" y="438660"/>
                  <a:pt x="159828" y="445030"/>
                </a:cubicBezTo>
                <a:cubicBezTo>
                  <a:pt x="157442" y="432193"/>
                  <a:pt x="157539" y="419016"/>
                  <a:pt x="160120" y="406228"/>
                </a:cubicBezTo>
                <a:lnTo>
                  <a:pt x="180233" y="331394"/>
                </a:lnTo>
                <a:lnTo>
                  <a:pt x="166792" y="301781"/>
                </a:lnTo>
                <a:cubicBezTo>
                  <a:pt x="164260" y="296141"/>
                  <a:pt x="168350" y="289771"/>
                  <a:pt x="174535" y="289771"/>
                </a:cubicBezTo>
                <a:lnTo>
                  <a:pt x="188998" y="289771"/>
                </a:lnTo>
                <a:lnTo>
                  <a:pt x="203413" y="289771"/>
                </a:lnTo>
                <a:cubicBezTo>
                  <a:pt x="209598" y="289771"/>
                  <a:pt x="213688" y="296141"/>
                  <a:pt x="211156" y="301781"/>
                </a:cubicBezTo>
                <a:lnTo>
                  <a:pt x="197715" y="331394"/>
                </a:lnTo>
                <a:lnTo>
                  <a:pt x="217876" y="406228"/>
                </a:lnTo>
                <a:cubicBezTo>
                  <a:pt x="220409" y="419016"/>
                  <a:pt x="220506" y="432193"/>
                  <a:pt x="218120" y="445030"/>
                </a:cubicBezTo>
                <a:cubicBezTo>
                  <a:pt x="226155" y="438660"/>
                  <a:pt x="232096" y="429665"/>
                  <a:pt x="234580" y="419113"/>
                </a:cubicBezTo>
                <a:lnTo>
                  <a:pt x="261462" y="304796"/>
                </a:lnTo>
                <a:cubicBezTo>
                  <a:pt x="263507" y="295995"/>
                  <a:pt x="271347" y="289771"/>
                  <a:pt x="280405" y="289771"/>
                </a:cubicBezTo>
                <a:lnTo>
                  <a:pt x="325987" y="289771"/>
                </a:lnTo>
                <a:cubicBezTo>
                  <a:pt x="354670" y="289771"/>
                  <a:pt x="377948" y="313014"/>
                  <a:pt x="377948" y="341654"/>
                </a:cubicBezTo>
                <a:lnTo>
                  <a:pt x="377948" y="433847"/>
                </a:lnTo>
                <a:lnTo>
                  <a:pt x="367965" y="443815"/>
                </a:lnTo>
                <a:lnTo>
                  <a:pt x="345320" y="421204"/>
                </a:lnTo>
                <a:cubicBezTo>
                  <a:pt x="336116" y="412014"/>
                  <a:pt x="323893" y="406957"/>
                  <a:pt x="310890" y="406957"/>
                </a:cubicBezTo>
                <a:cubicBezTo>
                  <a:pt x="297888" y="406957"/>
                  <a:pt x="285665" y="412014"/>
                  <a:pt x="276461" y="421204"/>
                </a:cubicBezTo>
                <a:lnTo>
                  <a:pt x="244076" y="453540"/>
                </a:lnTo>
                <a:cubicBezTo>
                  <a:pt x="225084" y="472503"/>
                  <a:pt x="225084" y="503380"/>
                  <a:pt x="244076" y="522344"/>
                </a:cubicBezTo>
                <a:lnTo>
                  <a:pt x="280454" y="558667"/>
                </a:lnTo>
                <a:lnTo>
                  <a:pt x="283522" y="561730"/>
                </a:lnTo>
                <a:lnTo>
                  <a:pt x="188998" y="561730"/>
                </a:lnTo>
                <a:lnTo>
                  <a:pt x="19479" y="561730"/>
                </a:lnTo>
                <a:cubicBezTo>
                  <a:pt x="8766" y="561730"/>
                  <a:pt x="0" y="553026"/>
                  <a:pt x="0" y="542280"/>
                </a:cubicBezTo>
                <a:lnTo>
                  <a:pt x="0" y="341654"/>
                </a:lnTo>
                <a:cubicBezTo>
                  <a:pt x="0" y="313014"/>
                  <a:pt x="23278" y="289771"/>
                  <a:pt x="51961" y="289771"/>
                </a:cubicBezTo>
                <a:close/>
                <a:moveTo>
                  <a:pt x="273435" y="375"/>
                </a:moveTo>
                <a:cubicBezTo>
                  <a:pt x="289020" y="-2299"/>
                  <a:pt x="303290" y="9663"/>
                  <a:pt x="303290" y="25467"/>
                </a:cubicBezTo>
                <a:lnTo>
                  <a:pt x="303290" y="135216"/>
                </a:lnTo>
                <a:lnTo>
                  <a:pt x="303290" y="147422"/>
                </a:lnTo>
                <a:cubicBezTo>
                  <a:pt x="303290" y="210831"/>
                  <a:pt x="252492" y="262180"/>
                  <a:pt x="189032" y="262180"/>
                </a:cubicBezTo>
                <a:cubicBezTo>
                  <a:pt x="125523" y="262180"/>
                  <a:pt x="73459" y="210831"/>
                  <a:pt x="73459" y="147422"/>
                </a:cubicBezTo>
                <a:lnTo>
                  <a:pt x="73459" y="81922"/>
                </a:lnTo>
                <a:cubicBezTo>
                  <a:pt x="73459" y="57220"/>
                  <a:pt x="90895" y="35970"/>
                  <a:pt x="115100" y="31059"/>
                </a:cubicBezTo>
                <a:cubicBezTo>
                  <a:pt x="136238" y="26828"/>
                  <a:pt x="254538" y="3585"/>
                  <a:pt x="273435" y="375"/>
                </a:cubicBezTo>
                <a:close/>
              </a:path>
            </a:pathLst>
          </a:custGeom>
          <a:solidFill>
            <a:schemeClr val="accent1"/>
          </a:solidFill>
          <a:ln>
            <a:noFill/>
          </a:ln>
        </p:spPr>
      </p:sp>
      <p:pic>
        <p:nvPicPr>
          <p:cNvPr id="54" name="图片 53"/>
          <p:cNvPicPr>
            <a:picLocks noChangeAspect="1"/>
          </p:cNvPicPr>
          <p:nvPr/>
        </p:nvPicPr>
        <p:blipFill rotWithShape="1">
          <a:blip r:embed="rId3"/>
          <a:srcRect l="18578" t="37394" r="53937" b="47535"/>
          <a:stretch>
            <a:fillRect/>
          </a:stretch>
        </p:blipFill>
        <p:spPr>
          <a:xfrm>
            <a:off x="4572000" y="1556538"/>
            <a:ext cx="4335782" cy="1336621"/>
          </a:xfrm>
          <a:prstGeom prst="rect">
            <a:avLst/>
          </a:prstGeom>
        </p:spPr>
      </p:pic>
      <p:sp>
        <p:nvSpPr>
          <p:cNvPr id="55" name="文本框 54"/>
          <p:cNvSpPr txBox="1"/>
          <p:nvPr/>
        </p:nvSpPr>
        <p:spPr>
          <a:xfrm>
            <a:off x="7812360" y="1740232"/>
            <a:ext cx="1080120" cy="2880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56" name="文本框 55"/>
          <p:cNvSpPr txBox="1"/>
          <p:nvPr/>
        </p:nvSpPr>
        <p:spPr>
          <a:xfrm>
            <a:off x="6439199" y="1740232"/>
            <a:ext cx="1211924" cy="2880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57" name="文本框 56"/>
          <p:cNvSpPr txBox="1"/>
          <p:nvPr/>
        </p:nvSpPr>
        <p:spPr>
          <a:xfrm>
            <a:off x="4571999" y="2408223"/>
            <a:ext cx="773919" cy="2880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61" name="up-right-arrow_56916"/>
          <p:cNvSpPr>
            <a:spLocks noChangeAspect="1"/>
          </p:cNvSpPr>
          <p:nvPr/>
        </p:nvSpPr>
        <p:spPr bwMode="auto">
          <a:xfrm rot="2613119">
            <a:off x="4075670" y="3663956"/>
            <a:ext cx="913754" cy="901797"/>
          </a:xfrm>
          <a:custGeom>
            <a:avLst/>
            <a:gdLst>
              <a:gd name="T0" fmla="*/ 1756 w 13054"/>
              <a:gd name="T1" fmla="*/ 12900 h 12900"/>
              <a:gd name="T2" fmla="*/ 624 w 13054"/>
              <a:gd name="T3" fmla="*/ 12432 h 12900"/>
              <a:gd name="T4" fmla="*/ 624 w 13054"/>
              <a:gd name="T5" fmla="*/ 10168 h 12900"/>
              <a:gd name="T6" fmla="*/ 7592 w 13054"/>
              <a:gd name="T7" fmla="*/ 3200 h 12900"/>
              <a:gd name="T8" fmla="*/ 4516 w 13054"/>
              <a:gd name="T9" fmla="*/ 3200 h 12900"/>
              <a:gd name="T10" fmla="*/ 2916 w 13054"/>
              <a:gd name="T11" fmla="*/ 1600 h 12900"/>
              <a:gd name="T12" fmla="*/ 4516 w 13054"/>
              <a:gd name="T13" fmla="*/ 0 h 12900"/>
              <a:gd name="T14" fmla="*/ 11455 w 13054"/>
              <a:gd name="T15" fmla="*/ 0 h 12900"/>
              <a:gd name="T16" fmla="*/ 11458 w 13054"/>
              <a:gd name="T17" fmla="*/ 0 h 12900"/>
              <a:gd name="T18" fmla="*/ 12216 w 13054"/>
              <a:gd name="T19" fmla="*/ 192 h 12900"/>
              <a:gd name="T20" fmla="*/ 12218 w 13054"/>
              <a:gd name="T21" fmla="*/ 193 h 12900"/>
              <a:gd name="T22" fmla="*/ 12887 w 13054"/>
              <a:gd name="T23" fmla="*/ 888 h 12900"/>
              <a:gd name="T24" fmla="*/ 13054 w 13054"/>
              <a:gd name="T25" fmla="*/ 1600 h 12900"/>
              <a:gd name="T26" fmla="*/ 13054 w 13054"/>
              <a:gd name="T27" fmla="*/ 8539 h 12900"/>
              <a:gd name="T28" fmla="*/ 11454 w 13054"/>
              <a:gd name="T29" fmla="*/ 10139 h 12900"/>
              <a:gd name="T30" fmla="*/ 9854 w 13054"/>
              <a:gd name="T31" fmla="*/ 8539 h 12900"/>
              <a:gd name="T32" fmla="*/ 9854 w 13054"/>
              <a:gd name="T33" fmla="*/ 5463 h 12900"/>
              <a:gd name="T34" fmla="*/ 2887 w 13054"/>
              <a:gd name="T35" fmla="*/ 12431 h 12900"/>
              <a:gd name="T36" fmla="*/ 1756 w 13054"/>
              <a:gd name="T37" fmla="*/ 12900 h 1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54" h="12900">
                <a:moveTo>
                  <a:pt x="1756" y="12900"/>
                </a:moveTo>
                <a:cubicBezTo>
                  <a:pt x="1347" y="12900"/>
                  <a:pt x="938" y="12744"/>
                  <a:pt x="624" y="12432"/>
                </a:cubicBezTo>
                <a:cubicBezTo>
                  <a:pt x="0" y="11807"/>
                  <a:pt x="0" y="10793"/>
                  <a:pt x="624" y="10168"/>
                </a:cubicBezTo>
                <a:lnTo>
                  <a:pt x="7592" y="3200"/>
                </a:lnTo>
                <a:lnTo>
                  <a:pt x="4516" y="3200"/>
                </a:lnTo>
                <a:cubicBezTo>
                  <a:pt x="3632" y="3200"/>
                  <a:pt x="2916" y="2484"/>
                  <a:pt x="2916" y="1600"/>
                </a:cubicBezTo>
                <a:cubicBezTo>
                  <a:pt x="2916" y="716"/>
                  <a:pt x="3632" y="0"/>
                  <a:pt x="4516" y="0"/>
                </a:cubicBezTo>
                <a:lnTo>
                  <a:pt x="11455" y="0"/>
                </a:lnTo>
                <a:lnTo>
                  <a:pt x="11458" y="0"/>
                </a:lnTo>
                <a:cubicBezTo>
                  <a:pt x="11722" y="0"/>
                  <a:pt x="11984" y="67"/>
                  <a:pt x="12216" y="192"/>
                </a:cubicBezTo>
                <a:cubicBezTo>
                  <a:pt x="12216" y="192"/>
                  <a:pt x="12218" y="192"/>
                  <a:pt x="12218" y="193"/>
                </a:cubicBezTo>
                <a:cubicBezTo>
                  <a:pt x="12506" y="351"/>
                  <a:pt x="12740" y="595"/>
                  <a:pt x="12887" y="888"/>
                </a:cubicBezTo>
                <a:cubicBezTo>
                  <a:pt x="12998" y="1108"/>
                  <a:pt x="13054" y="1355"/>
                  <a:pt x="13054" y="1600"/>
                </a:cubicBezTo>
                <a:lnTo>
                  <a:pt x="13054" y="8539"/>
                </a:lnTo>
                <a:cubicBezTo>
                  <a:pt x="13054" y="9423"/>
                  <a:pt x="12338" y="10139"/>
                  <a:pt x="11454" y="10139"/>
                </a:cubicBezTo>
                <a:cubicBezTo>
                  <a:pt x="10570" y="10139"/>
                  <a:pt x="9854" y="9423"/>
                  <a:pt x="9854" y="8539"/>
                </a:cubicBezTo>
                <a:lnTo>
                  <a:pt x="9854" y="5463"/>
                </a:lnTo>
                <a:lnTo>
                  <a:pt x="2887" y="12431"/>
                </a:lnTo>
                <a:cubicBezTo>
                  <a:pt x="2575" y="12744"/>
                  <a:pt x="2166" y="12900"/>
                  <a:pt x="1756" y="12900"/>
                </a:cubicBezTo>
                <a:close/>
              </a:path>
            </a:pathLst>
          </a:custGeom>
          <a:solidFill>
            <a:schemeClr val="accent1"/>
          </a:solidFill>
          <a:ln>
            <a:noFill/>
          </a:ln>
        </p:spPr>
        <p:txBody>
          <a:bodyPr/>
          <a:lstStyle/>
          <a:p>
            <a:endParaRPr lang="zh-CN" altLang="en-US" dirty="0"/>
          </a:p>
        </p:txBody>
      </p:sp>
      <p:sp>
        <p:nvSpPr>
          <p:cNvPr id="62" name="文本框 61"/>
          <p:cNvSpPr txBox="1"/>
          <p:nvPr/>
        </p:nvSpPr>
        <p:spPr>
          <a:xfrm>
            <a:off x="4513151" y="987972"/>
            <a:ext cx="3916501" cy="369332"/>
          </a:xfrm>
          <a:prstGeom prst="rect">
            <a:avLst/>
          </a:prstGeom>
          <a:noFill/>
        </p:spPr>
        <p:txBody>
          <a:bodyPr wrap="square" rtlCol="0">
            <a:spAutoFit/>
          </a:bodyPr>
          <a:lstStyle/>
          <a:p>
            <a:r>
              <a:rPr lang="zh-CN" altLang="en-US" b="1" dirty="0">
                <a:solidFill>
                  <a:srgbClr val="FF0000"/>
                </a:solidFill>
              </a:rPr>
              <a:t>排名差异情况是“异常”的处理方法</a:t>
            </a:r>
          </a:p>
        </p:txBody>
      </p:sp>
      <p:sp>
        <p:nvSpPr>
          <p:cNvPr id="22" name="文本框 43"/>
          <p:cNvSpPr txBox="1"/>
          <p:nvPr/>
        </p:nvSpPr>
        <p:spPr>
          <a:xfrm>
            <a:off x="6429388" y="3786196"/>
            <a:ext cx="1105548" cy="369332"/>
          </a:xfrm>
          <a:prstGeom prst="rect">
            <a:avLst/>
          </a:prstGeom>
          <a:noFill/>
        </p:spPr>
        <p:txBody>
          <a:bodyPr wrap="square" rtlCol="0">
            <a:spAutoFit/>
          </a:bodyPr>
          <a:lstStyle>
            <a:defPPr>
              <a:defRPr lang="zh-CN"/>
            </a:defPPr>
            <a:lvl1pPr>
              <a:defRPr b="1"/>
            </a:lvl1pPr>
          </a:lstStyle>
          <a:p>
            <a:r>
              <a:rPr lang="zh-CN" altLang="en-US" dirty="0" smtClean="0"/>
              <a:t>退回</a:t>
            </a:r>
            <a:endParaRPr lang="zh-CN" altLang="en-US" dirty="0"/>
          </a:p>
        </p:txBody>
      </p:sp>
      <p:sp>
        <p:nvSpPr>
          <p:cNvPr id="23" name="文本框 61"/>
          <p:cNvSpPr txBox="1"/>
          <p:nvPr/>
        </p:nvSpPr>
        <p:spPr>
          <a:xfrm>
            <a:off x="214282" y="1000114"/>
            <a:ext cx="3916501" cy="2123658"/>
          </a:xfrm>
          <a:prstGeom prst="rect">
            <a:avLst/>
          </a:prstGeom>
          <a:noFill/>
        </p:spPr>
        <p:txBody>
          <a:bodyPr wrap="square" rtlCol="0">
            <a:spAutoFit/>
          </a:bodyPr>
          <a:lstStyle/>
          <a:p>
            <a:r>
              <a:rPr lang="zh-CN" altLang="en-US" b="1" dirty="0">
                <a:solidFill>
                  <a:srgbClr val="FF0000"/>
                </a:solidFill>
              </a:rPr>
              <a:t>排名</a:t>
            </a:r>
            <a:r>
              <a:rPr lang="zh-CN" altLang="en-US" b="1" dirty="0" smtClean="0">
                <a:solidFill>
                  <a:srgbClr val="FF0000"/>
                </a:solidFill>
              </a:rPr>
              <a:t>差异是什么？</a:t>
            </a:r>
            <a:endParaRPr lang="en-US" altLang="zh-CN" b="1" dirty="0" smtClean="0">
              <a:solidFill>
                <a:srgbClr val="FF0000"/>
              </a:solidFill>
            </a:endParaRPr>
          </a:p>
          <a:p>
            <a:endParaRPr lang="en-US" altLang="zh-CN" b="1" dirty="0" smtClean="0">
              <a:solidFill>
                <a:srgbClr val="FF0000"/>
              </a:solidFill>
            </a:endParaRPr>
          </a:p>
          <a:p>
            <a:r>
              <a:rPr lang="zh-CN" altLang="en-US" sz="1600" b="1" dirty="0" smtClean="0">
                <a:solidFill>
                  <a:srgbClr val="FF0000"/>
                </a:solidFill>
              </a:rPr>
              <a:t>量化测评分排名和民主评议分排名差异超过阈值（</a:t>
            </a:r>
            <a:r>
              <a:rPr lang="en-US" altLang="zh-CN" sz="1600" b="1" dirty="0" smtClean="0">
                <a:solidFill>
                  <a:srgbClr val="FF0000"/>
                </a:solidFill>
              </a:rPr>
              <a:t>25%</a:t>
            </a:r>
            <a:r>
              <a:rPr lang="zh-CN" altLang="en-US" sz="1600" b="1" dirty="0" smtClean="0">
                <a:solidFill>
                  <a:srgbClr val="FF0000"/>
                </a:solidFill>
              </a:rPr>
              <a:t>）时，状态显示为异常。</a:t>
            </a:r>
            <a:endParaRPr lang="en-US" altLang="zh-CN" sz="1600" b="1" dirty="0" smtClean="0">
              <a:solidFill>
                <a:srgbClr val="FF0000"/>
              </a:solidFill>
            </a:endParaRPr>
          </a:p>
          <a:p>
            <a:endParaRPr lang="en-US" altLang="zh-CN" sz="1600" b="1" dirty="0" smtClean="0">
              <a:solidFill>
                <a:srgbClr val="FF0000"/>
              </a:solidFill>
            </a:endParaRPr>
          </a:p>
          <a:p>
            <a:r>
              <a:rPr lang="zh-CN" altLang="en-US" sz="1600" b="1" dirty="0" smtClean="0">
                <a:solidFill>
                  <a:srgbClr val="FF0000"/>
                </a:solidFill>
              </a:rPr>
              <a:t>阈值计算方法：班级申请信息采集人数*</a:t>
            </a:r>
            <a:r>
              <a:rPr lang="en-US" altLang="zh-CN" sz="1600" b="1" dirty="0" smtClean="0">
                <a:solidFill>
                  <a:srgbClr val="FF0000"/>
                </a:solidFill>
              </a:rPr>
              <a:t>25%=</a:t>
            </a:r>
            <a:r>
              <a:rPr lang="zh-CN" altLang="en-US" sz="1600" b="1" dirty="0" smtClean="0">
                <a:solidFill>
                  <a:srgbClr val="FF0000"/>
                </a:solidFill>
              </a:rPr>
              <a:t>排名差值，如果两个排名之间超过排名差值，即为异常。</a:t>
            </a:r>
            <a:endParaRPr lang="en-US" altLang="zh-CN" sz="1600" b="1" dirty="0" smtClean="0">
              <a:solidFill>
                <a:srgbClr val="FF0000"/>
              </a:solidFill>
            </a:endParaRPr>
          </a:p>
        </p:txBody>
      </p:sp>
      <p:sp>
        <p:nvSpPr>
          <p:cNvPr id="21" name="文本框 38"/>
          <p:cNvSpPr txBox="1">
            <a:spLocks noChangeArrowheads="1"/>
          </p:cNvSpPr>
          <p:nvPr/>
        </p:nvSpPr>
        <p:spPr bwMode="auto">
          <a:xfrm>
            <a:off x="785786" y="285734"/>
            <a:ext cx="51737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院系</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资料审批</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ppt_x"/>
                                          </p:val>
                                        </p:tav>
                                        <p:tav tm="100000">
                                          <p:val>
                                            <p:strVal val="#ppt_x"/>
                                          </p:val>
                                        </p:tav>
                                      </p:tavLst>
                                    </p:anim>
                                    <p:anim calcmode="lin" valueType="num">
                                      <p:cBhvr additive="base">
                                        <p:cTn id="19"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 calcmode="lin" valueType="num">
                                      <p:cBhvr additive="base">
                                        <p:cTn id="34" dur="500" fill="hold"/>
                                        <p:tgtEl>
                                          <p:spTgt spid="33"/>
                                        </p:tgtEl>
                                        <p:attrNameLst>
                                          <p:attrName>ppt_x</p:attrName>
                                        </p:attrNameLst>
                                      </p:cBhvr>
                                      <p:tavLst>
                                        <p:tav tm="0">
                                          <p:val>
                                            <p:strVal val="#ppt_x"/>
                                          </p:val>
                                        </p:tav>
                                        <p:tav tm="100000">
                                          <p:val>
                                            <p:strVal val="#ppt_x"/>
                                          </p:val>
                                        </p:tav>
                                      </p:tavLst>
                                    </p:anim>
                                    <p:anim calcmode="lin" valueType="num">
                                      <p:cBhvr additive="base">
                                        <p:cTn id="35" dur="500" fill="hold"/>
                                        <p:tgtEl>
                                          <p:spTgt spid="3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ppt_x"/>
                                          </p:val>
                                        </p:tav>
                                        <p:tav tm="100000">
                                          <p:val>
                                            <p:strVal val="#ppt_x"/>
                                          </p:val>
                                        </p:tav>
                                      </p:tavLst>
                                    </p:anim>
                                    <p:anim calcmode="lin" valueType="num">
                                      <p:cBhvr additive="base">
                                        <p:cTn id="39" dur="500" fill="hold"/>
                                        <p:tgtEl>
                                          <p:spTgt spid="3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500" fill="hold"/>
                                        <p:tgtEl>
                                          <p:spTgt spid="35"/>
                                        </p:tgtEl>
                                        <p:attrNameLst>
                                          <p:attrName>ppt_x</p:attrName>
                                        </p:attrNameLst>
                                      </p:cBhvr>
                                      <p:tavLst>
                                        <p:tav tm="0">
                                          <p:val>
                                            <p:strVal val="#ppt_x"/>
                                          </p:val>
                                        </p:tav>
                                        <p:tav tm="100000">
                                          <p:val>
                                            <p:strVal val="#ppt_x"/>
                                          </p:val>
                                        </p:tav>
                                      </p:tavLst>
                                    </p:anim>
                                    <p:anim calcmode="lin" valueType="num">
                                      <p:cBhvr additive="base">
                                        <p:cTn id="43" dur="500" fill="hold"/>
                                        <p:tgtEl>
                                          <p:spTgt spid="3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fill="hold"/>
                                        <p:tgtEl>
                                          <p:spTgt spid="47"/>
                                        </p:tgtEl>
                                        <p:attrNameLst>
                                          <p:attrName>ppt_x</p:attrName>
                                        </p:attrNameLst>
                                      </p:cBhvr>
                                      <p:tavLst>
                                        <p:tav tm="0">
                                          <p:val>
                                            <p:strVal val="#ppt_x"/>
                                          </p:val>
                                        </p:tav>
                                        <p:tav tm="100000">
                                          <p:val>
                                            <p:strVal val="#ppt_x"/>
                                          </p:val>
                                        </p:tav>
                                      </p:tavLst>
                                    </p:anim>
                                    <p:anim calcmode="lin" valueType="num">
                                      <p:cBhvr additive="base">
                                        <p:cTn id="47"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ppt_x"/>
                                          </p:val>
                                        </p:tav>
                                        <p:tav tm="100000">
                                          <p:val>
                                            <p:strVal val="#ppt_x"/>
                                          </p:val>
                                        </p:tav>
                                      </p:tavLst>
                                    </p:anim>
                                    <p:anim calcmode="lin" valueType="num">
                                      <p:cBhvr additive="base">
                                        <p:cTn id="53"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ppt_x"/>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ppt_x"/>
                                          </p:val>
                                        </p:tav>
                                        <p:tav tm="100000">
                                          <p:val>
                                            <p:strVal val="#ppt_x"/>
                                          </p:val>
                                        </p:tav>
                                      </p:tavLst>
                                    </p:anim>
                                    <p:anim calcmode="lin" valueType="num">
                                      <p:cBhvr additive="base">
                                        <p:cTn id="63" dur="500" fill="hold"/>
                                        <p:tgtEl>
                                          <p:spTgt spid="4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500" fill="hold"/>
                                        <p:tgtEl>
                                          <p:spTgt spid="48"/>
                                        </p:tgtEl>
                                        <p:attrNameLst>
                                          <p:attrName>ppt_x</p:attrName>
                                        </p:attrNameLst>
                                      </p:cBhvr>
                                      <p:tavLst>
                                        <p:tav tm="0">
                                          <p:val>
                                            <p:strVal val="#ppt_x"/>
                                          </p:val>
                                        </p:tav>
                                        <p:tav tm="100000">
                                          <p:val>
                                            <p:strVal val="#ppt_x"/>
                                          </p:val>
                                        </p:tav>
                                      </p:tavLst>
                                    </p:anim>
                                    <p:anim calcmode="lin" valueType="num">
                                      <p:cBhvr additive="base">
                                        <p:cTn id="67" dur="500" fill="hold"/>
                                        <p:tgtEl>
                                          <p:spTgt spid="48"/>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additive="base">
                                        <p:cTn id="70" dur="500" fill="hold"/>
                                        <p:tgtEl>
                                          <p:spTgt spid="49"/>
                                        </p:tgtEl>
                                        <p:attrNameLst>
                                          <p:attrName>ppt_x</p:attrName>
                                        </p:attrNameLst>
                                      </p:cBhvr>
                                      <p:tavLst>
                                        <p:tav tm="0">
                                          <p:val>
                                            <p:strVal val="#ppt_x"/>
                                          </p:val>
                                        </p:tav>
                                        <p:tav tm="100000">
                                          <p:val>
                                            <p:strVal val="#ppt_x"/>
                                          </p:val>
                                        </p:tav>
                                      </p:tavLst>
                                    </p:anim>
                                    <p:anim calcmode="lin" valueType="num">
                                      <p:cBhvr additive="base">
                                        <p:cTn id="71" dur="500" fill="hold"/>
                                        <p:tgtEl>
                                          <p:spTgt spid="49"/>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anim calcmode="lin" valueType="num">
                                      <p:cBhvr additive="base">
                                        <p:cTn id="78" dur="500" fill="hold"/>
                                        <p:tgtEl>
                                          <p:spTgt spid="55"/>
                                        </p:tgtEl>
                                        <p:attrNameLst>
                                          <p:attrName>ppt_x</p:attrName>
                                        </p:attrNameLst>
                                      </p:cBhvr>
                                      <p:tavLst>
                                        <p:tav tm="0">
                                          <p:val>
                                            <p:strVal val="#ppt_x"/>
                                          </p:val>
                                        </p:tav>
                                        <p:tav tm="100000">
                                          <p:val>
                                            <p:strVal val="#ppt_x"/>
                                          </p:val>
                                        </p:tav>
                                      </p:tavLst>
                                    </p:anim>
                                    <p:anim calcmode="lin" valueType="num">
                                      <p:cBhvr additive="base">
                                        <p:cTn id="79" dur="500" fill="hold"/>
                                        <p:tgtEl>
                                          <p:spTgt spid="55"/>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6"/>
                                        </p:tgtEl>
                                        <p:attrNameLst>
                                          <p:attrName>style.visibility</p:attrName>
                                        </p:attrNameLst>
                                      </p:cBhvr>
                                      <p:to>
                                        <p:strVal val="visible"/>
                                      </p:to>
                                    </p:set>
                                    <p:anim calcmode="lin" valueType="num">
                                      <p:cBhvr additive="base">
                                        <p:cTn id="82" dur="500" fill="hold"/>
                                        <p:tgtEl>
                                          <p:spTgt spid="56"/>
                                        </p:tgtEl>
                                        <p:attrNameLst>
                                          <p:attrName>ppt_x</p:attrName>
                                        </p:attrNameLst>
                                      </p:cBhvr>
                                      <p:tavLst>
                                        <p:tav tm="0">
                                          <p:val>
                                            <p:strVal val="#ppt_x"/>
                                          </p:val>
                                        </p:tav>
                                        <p:tav tm="100000">
                                          <p:val>
                                            <p:strVal val="#ppt_x"/>
                                          </p:val>
                                        </p:tav>
                                      </p:tavLst>
                                    </p:anim>
                                    <p:anim calcmode="lin" valueType="num">
                                      <p:cBhvr additive="base">
                                        <p:cTn id="83" dur="500" fill="hold"/>
                                        <p:tgtEl>
                                          <p:spTgt spid="56"/>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additive="base">
                                        <p:cTn id="86" dur="500" fill="hold"/>
                                        <p:tgtEl>
                                          <p:spTgt spid="57"/>
                                        </p:tgtEl>
                                        <p:attrNameLst>
                                          <p:attrName>ppt_x</p:attrName>
                                        </p:attrNameLst>
                                      </p:cBhvr>
                                      <p:tavLst>
                                        <p:tav tm="0">
                                          <p:val>
                                            <p:strVal val="#ppt_x"/>
                                          </p:val>
                                        </p:tav>
                                        <p:tav tm="100000">
                                          <p:val>
                                            <p:strVal val="#ppt_x"/>
                                          </p:val>
                                        </p:tav>
                                      </p:tavLst>
                                    </p:anim>
                                    <p:anim calcmode="lin" valueType="num">
                                      <p:cBhvr additive="base">
                                        <p:cTn id="87" dur="500" fill="hold"/>
                                        <p:tgtEl>
                                          <p:spTgt spid="57"/>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additive="base">
                                        <p:cTn id="90" dur="500" fill="hold"/>
                                        <p:tgtEl>
                                          <p:spTgt spid="22"/>
                                        </p:tgtEl>
                                        <p:attrNameLst>
                                          <p:attrName>ppt_x</p:attrName>
                                        </p:attrNameLst>
                                      </p:cBhvr>
                                      <p:tavLst>
                                        <p:tav tm="0">
                                          <p:val>
                                            <p:strVal val="#ppt_x"/>
                                          </p:val>
                                        </p:tav>
                                        <p:tav tm="100000">
                                          <p:val>
                                            <p:strVal val="#ppt_x"/>
                                          </p:val>
                                        </p:tav>
                                      </p:tavLst>
                                    </p:anim>
                                    <p:anim calcmode="lin" valueType="num">
                                      <p:cBhvr additive="base">
                                        <p:cTn id="9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3" grpId="0"/>
      <p:bldP spid="34" grpId="0"/>
      <p:bldP spid="35" grpId="0" animBg="1"/>
      <p:bldP spid="44" grpId="0"/>
      <p:bldP spid="45" grpId="0"/>
      <p:bldP spid="47" grpId="0"/>
      <p:bldP spid="48" grpId="0"/>
      <p:bldP spid="55" grpId="0" animBg="1"/>
      <p:bldP spid="56" grpId="0" animBg="1"/>
      <p:bldP spid="57" grpId="0" animBg="1"/>
      <p:bldP spid="61" grpId="0" animBg="1"/>
      <p:bldP spid="62" grpId="0"/>
      <p:bldP spid="22" grpId="0"/>
      <p:bldP spid="23"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606164"/>
            <a:ext cx="9122153" cy="654923"/>
          </a:xfrm>
          <a:prstGeom prst="rect">
            <a:avLst/>
          </a:prstGeom>
        </p:spPr>
      </p:pic>
      <p:sp>
        <p:nvSpPr>
          <p:cNvPr id="5" name="文本框 4"/>
          <p:cNvSpPr txBox="1"/>
          <p:nvPr/>
        </p:nvSpPr>
        <p:spPr>
          <a:xfrm>
            <a:off x="1857356" y="1509045"/>
            <a:ext cx="495799"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6" name="文本框 5"/>
          <p:cNvSpPr txBox="1"/>
          <p:nvPr/>
        </p:nvSpPr>
        <p:spPr>
          <a:xfrm>
            <a:off x="2353613" y="1517145"/>
            <a:ext cx="500066"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7" name="文本框 6"/>
          <p:cNvSpPr txBox="1"/>
          <p:nvPr/>
        </p:nvSpPr>
        <p:spPr>
          <a:xfrm>
            <a:off x="5429256" y="1517145"/>
            <a:ext cx="1071570"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0" name="文本框 9"/>
          <p:cNvSpPr txBox="1"/>
          <p:nvPr/>
        </p:nvSpPr>
        <p:spPr>
          <a:xfrm>
            <a:off x="785786" y="978282"/>
            <a:ext cx="5429288" cy="369332"/>
          </a:xfrm>
          <a:prstGeom prst="rect">
            <a:avLst/>
          </a:prstGeom>
          <a:noFill/>
        </p:spPr>
        <p:txBody>
          <a:bodyPr wrap="square" rtlCol="0">
            <a:spAutoFit/>
          </a:bodyPr>
          <a:lstStyle/>
          <a:p>
            <a:r>
              <a:rPr lang="zh-CN" altLang="en-US" b="1" dirty="0">
                <a:solidFill>
                  <a:srgbClr val="FF0000"/>
                </a:solidFill>
              </a:rPr>
              <a:t>排名差异</a:t>
            </a:r>
            <a:r>
              <a:rPr lang="zh-CN" altLang="en-US" b="1" dirty="0" smtClean="0">
                <a:solidFill>
                  <a:srgbClr val="FF0000"/>
                </a:solidFill>
              </a:rPr>
              <a:t>情况显示“正常”</a:t>
            </a:r>
            <a:r>
              <a:rPr lang="zh-CN" altLang="en-US" b="1" dirty="0">
                <a:solidFill>
                  <a:srgbClr val="FF0000"/>
                </a:solidFill>
              </a:rPr>
              <a:t>的</a:t>
            </a:r>
            <a:r>
              <a:rPr lang="zh-CN" altLang="en-US" b="1" dirty="0" smtClean="0">
                <a:solidFill>
                  <a:srgbClr val="FF0000"/>
                </a:solidFill>
              </a:rPr>
              <a:t>学生，可审核通过。</a:t>
            </a:r>
            <a:endParaRPr lang="zh-CN" altLang="en-US" b="1" dirty="0">
              <a:solidFill>
                <a:srgbClr val="FF0000"/>
              </a:solidFill>
            </a:endParaRPr>
          </a:p>
        </p:txBody>
      </p:sp>
      <p:sp>
        <p:nvSpPr>
          <p:cNvPr id="11" name="back-curved-arrow_21159"/>
          <p:cNvSpPr>
            <a:spLocks noChangeAspect="1"/>
          </p:cNvSpPr>
          <p:nvPr/>
        </p:nvSpPr>
        <p:spPr bwMode="auto">
          <a:xfrm rot="10800000">
            <a:off x="347538" y="2261321"/>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12" name="文本框 11"/>
          <p:cNvSpPr txBox="1"/>
          <p:nvPr/>
        </p:nvSpPr>
        <p:spPr>
          <a:xfrm>
            <a:off x="992584" y="2309767"/>
            <a:ext cx="8008572" cy="830997"/>
          </a:xfrm>
          <a:prstGeom prst="rect">
            <a:avLst/>
          </a:prstGeom>
          <a:noFill/>
        </p:spPr>
        <p:txBody>
          <a:bodyPr wrap="square" rtlCol="0">
            <a:spAutoFit/>
          </a:bodyPr>
          <a:lstStyle/>
          <a:p>
            <a:r>
              <a:rPr lang="zh-CN" altLang="en-US" sz="1600" b="1" dirty="0" smtClean="0"/>
              <a:t>通过</a:t>
            </a:r>
            <a:r>
              <a:rPr lang="en-US" altLang="zh-CN" sz="1600" b="1" dirty="0" smtClean="0"/>
              <a:t>/</a:t>
            </a:r>
            <a:r>
              <a:rPr lang="zh-CN" altLang="en-US" sz="1600" b="1" dirty="0" smtClean="0"/>
              <a:t>退回</a:t>
            </a:r>
            <a:r>
              <a:rPr lang="zh-CN" altLang="en-US" sz="1600" dirty="0" smtClean="0"/>
              <a:t>：</a:t>
            </a:r>
            <a:r>
              <a:rPr lang="zh-CN" altLang="en-US" sz="1600" dirty="0"/>
              <a:t>信息无误，审核通过，提交</a:t>
            </a:r>
            <a:r>
              <a:rPr lang="zh-CN" altLang="en-US" sz="1600" dirty="0" smtClean="0"/>
              <a:t>到学校进行</a:t>
            </a:r>
            <a:r>
              <a:rPr lang="zh-CN" altLang="en-US" sz="1600" dirty="0"/>
              <a:t>困难</a:t>
            </a:r>
            <a:r>
              <a:rPr lang="zh-CN" altLang="en-US" sz="1600" dirty="0" smtClean="0"/>
              <a:t>情况切线；信息有误，审核退回到辅导员。</a:t>
            </a:r>
            <a:r>
              <a:rPr lang="zh-CN" altLang="en-US" sz="1600" dirty="0" smtClean="0">
                <a:solidFill>
                  <a:srgbClr val="FF0000"/>
                </a:solidFill>
              </a:rPr>
              <a:t> “资料审批”页面仅显示“审批状态”是本级账户“审核中”的学生信息，点击“通过”或“退回”后，学生信息即流转至相应权限账户，当前页面不显示。</a:t>
            </a:r>
            <a:endParaRPr lang="zh-CN" altLang="en-US" dirty="0" smtClean="0"/>
          </a:p>
        </p:txBody>
      </p:sp>
      <p:sp>
        <p:nvSpPr>
          <p:cNvPr id="14" name="back-curved-arrow_21159"/>
          <p:cNvSpPr>
            <a:spLocks noChangeAspect="1"/>
          </p:cNvSpPr>
          <p:nvPr/>
        </p:nvSpPr>
        <p:spPr bwMode="auto">
          <a:xfrm rot="10800000">
            <a:off x="334228" y="3643320"/>
            <a:ext cx="609685" cy="556327"/>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16" name="文本框 15"/>
          <p:cNvSpPr txBox="1"/>
          <p:nvPr/>
        </p:nvSpPr>
        <p:spPr>
          <a:xfrm>
            <a:off x="849431" y="3769257"/>
            <a:ext cx="8294569" cy="584775"/>
          </a:xfrm>
          <a:prstGeom prst="rect">
            <a:avLst/>
          </a:prstGeom>
          <a:noFill/>
        </p:spPr>
        <p:txBody>
          <a:bodyPr wrap="square" rtlCol="0">
            <a:spAutoFit/>
          </a:bodyPr>
          <a:lstStyle/>
          <a:p>
            <a:r>
              <a:rPr lang="zh-CN" altLang="en-US" sz="1600" b="1" dirty="0"/>
              <a:t>下载认定结果公示名单</a:t>
            </a:r>
            <a:r>
              <a:rPr lang="zh-CN" altLang="en-US" sz="1600" dirty="0" smtClean="0"/>
              <a:t>：学校切线</a:t>
            </a:r>
            <a:r>
              <a:rPr lang="zh-CN" altLang="en-US" sz="1600" dirty="0"/>
              <a:t>后</a:t>
            </a:r>
            <a:r>
              <a:rPr lang="zh-CN" altLang="en-US" sz="1600" dirty="0" smtClean="0"/>
              <a:t>，可下载认定结果并</a:t>
            </a:r>
            <a:r>
              <a:rPr lang="zh-CN" altLang="en-US" sz="1600" dirty="0"/>
              <a:t>公</a:t>
            </a:r>
            <a:r>
              <a:rPr lang="zh-CN" altLang="en-US" sz="1600" dirty="0" smtClean="0"/>
              <a:t>示（各院系可公示本学院认定结果名单）。</a:t>
            </a:r>
            <a:r>
              <a:rPr lang="zh-CN" altLang="en-US" sz="1600" dirty="0"/>
              <a:t>公</a:t>
            </a:r>
            <a:r>
              <a:rPr lang="zh-CN" altLang="en-US" sz="1600" dirty="0" smtClean="0"/>
              <a:t>示期不</a:t>
            </a:r>
            <a:r>
              <a:rPr lang="zh-CN" altLang="en-US" sz="1600" dirty="0"/>
              <a:t>少于</a:t>
            </a:r>
            <a:r>
              <a:rPr lang="en-US" altLang="zh-CN" sz="1600" dirty="0"/>
              <a:t>5</a:t>
            </a:r>
            <a:r>
              <a:rPr lang="zh-CN" altLang="en-US" sz="1600" dirty="0"/>
              <a:t>日。</a:t>
            </a:r>
          </a:p>
        </p:txBody>
      </p:sp>
      <p:sp>
        <p:nvSpPr>
          <p:cNvPr id="18" name="文本框 17"/>
          <p:cNvSpPr txBox="1"/>
          <p:nvPr/>
        </p:nvSpPr>
        <p:spPr>
          <a:xfrm>
            <a:off x="6500827" y="1500180"/>
            <a:ext cx="1000132"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9" name="back-curved-arrow_21159"/>
          <p:cNvSpPr>
            <a:spLocks noChangeAspect="1"/>
          </p:cNvSpPr>
          <p:nvPr/>
        </p:nvSpPr>
        <p:spPr bwMode="auto">
          <a:xfrm rot="10800000">
            <a:off x="364196" y="4292012"/>
            <a:ext cx="609685" cy="556327"/>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21" name="文本框 20"/>
          <p:cNvSpPr txBox="1"/>
          <p:nvPr/>
        </p:nvSpPr>
        <p:spPr>
          <a:xfrm>
            <a:off x="900226" y="4429138"/>
            <a:ext cx="8064896" cy="584775"/>
          </a:xfrm>
          <a:prstGeom prst="rect">
            <a:avLst/>
          </a:prstGeom>
          <a:noFill/>
        </p:spPr>
        <p:txBody>
          <a:bodyPr wrap="square" rtlCol="0">
            <a:spAutoFit/>
          </a:bodyPr>
          <a:lstStyle/>
          <a:p>
            <a:r>
              <a:rPr lang="zh-CN" altLang="en-US" sz="1600" b="1" dirty="0"/>
              <a:t>生成国家助学金名单</a:t>
            </a:r>
            <a:r>
              <a:rPr lang="zh-CN" altLang="en-US" sz="1600" dirty="0"/>
              <a:t>：公示期结束且无异议，即可生成国家助学金</a:t>
            </a:r>
            <a:r>
              <a:rPr lang="zh-CN" altLang="en-US" sz="1600" dirty="0" smtClean="0"/>
              <a:t>名单，国家助学金名单可在</a:t>
            </a:r>
            <a:r>
              <a:rPr lang="zh-CN" altLang="en-US" sz="1600" b="1" dirty="0" smtClean="0"/>
              <a:t>“国家助学金名单管理”</a:t>
            </a:r>
            <a:r>
              <a:rPr lang="zh-CN" altLang="en-US" sz="1600" dirty="0" smtClean="0"/>
              <a:t>页面查看</a:t>
            </a:r>
            <a:endParaRPr lang="zh-CN" altLang="en-US" sz="1600" dirty="0"/>
          </a:p>
        </p:txBody>
      </p:sp>
      <p:sp>
        <p:nvSpPr>
          <p:cNvPr id="17" name="文本框 17"/>
          <p:cNvSpPr txBox="1"/>
          <p:nvPr/>
        </p:nvSpPr>
        <p:spPr>
          <a:xfrm>
            <a:off x="7500958" y="1500180"/>
            <a:ext cx="1428760"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20" name="back-curved-arrow_21159"/>
          <p:cNvSpPr>
            <a:spLocks noChangeAspect="1"/>
          </p:cNvSpPr>
          <p:nvPr/>
        </p:nvSpPr>
        <p:spPr bwMode="auto">
          <a:xfrm rot="10800000">
            <a:off x="285720" y="3000378"/>
            <a:ext cx="609685" cy="556327"/>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22" name="文本框 20"/>
          <p:cNvSpPr txBox="1"/>
          <p:nvPr/>
        </p:nvSpPr>
        <p:spPr>
          <a:xfrm>
            <a:off x="936260" y="3137486"/>
            <a:ext cx="8064896" cy="583565"/>
          </a:xfrm>
          <a:prstGeom prst="rect">
            <a:avLst/>
          </a:prstGeom>
          <a:noFill/>
        </p:spPr>
        <p:txBody>
          <a:bodyPr wrap="square" rtlCol="0">
            <a:spAutoFit/>
          </a:bodyPr>
          <a:lstStyle/>
          <a:p>
            <a:r>
              <a:rPr lang="zh-CN" altLang="en-US" sz="1600" b="1" dirty="0" smtClean="0"/>
              <a:t>下载认定申请表：</a:t>
            </a:r>
            <a:r>
              <a:rPr lang="zh-CN" altLang="en-US" sz="1600" dirty="0" smtClean="0"/>
              <a:t>各级账户（一般为辅导员账户）应先下载认定申请表，确认无误后，再点击通过。认定申请表需学生手写个人承诺。</a:t>
            </a:r>
            <a:endParaRPr lang="zh-CN" altLang="en-US" sz="1600" dirty="0"/>
          </a:p>
        </p:txBody>
      </p:sp>
      <p:sp>
        <p:nvSpPr>
          <p:cNvPr id="23" name="文本框 38"/>
          <p:cNvSpPr txBox="1">
            <a:spLocks noChangeArrowheads="1"/>
          </p:cNvSpPr>
          <p:nvPr/>
        </p:nvSpPr>
        <p:spPr bwMode="auto">
          <a:xfrm>
            <a:off x="785786" y="285734"/>
            <a:ext cx="51737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院系</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资料审批</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500" fill="hold"/>
                                        <p:tgtEl>
                                          <p:spTgt spid="7"/>
                                        </p:tgtEl>
                                        <p:attrNameLst>
                                          <p:attrName>ppt_x</p:attrName>
                                        </p:attrNameLst>
                                      </p:cBhvr>
                                      <p:tavLst>
                                        <p:tav tm="0">
                                          <p:val>
                                            <p:strVal val="#ppt_x"/>
                                          </p:val>
                                        </p:tav>
                                        <p:tav tm="100000">
                                          <p:val>
                                            <p:strVal val="#ppt_x"/>
                                          </p:val>
                                        </p:tav>
                                      </p:tavLst>
                                    </p:anim>
                                    <p:anim calcmode="lin" valueType="num">
                                      <p:cBhvr additive="base">
                                        <p:cTn id="6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additive="base">
                                        <p:cTn id="70" dur="500" fill="hold"/>
                                        <p:tgtEl>
                                          <p:spTgt spid="19"/>
                                        </p:tgtEl>
                                        <p:attrNameLst>
                                          <p:attrName>ppt_x</p:attrName>
                                        </p:attrNameLst>
                                      </p:cBhvr>
                                      <p:tavLst>
                                        <p:tav tm="0">
                                          <p:val>
                                            <p:strVal val="#ppt_x"/>
                                          </p:val>
                                        </p:tav>
                                        <p:tav tm="100000">
                                          <p:val>
                                            <p:strVal val="#ppt_x"/>
                                          </p:val>
                                        </p:tav>
                                      </p:tavLst>
                                    </p:anim>
                                    <p:anim calcmode="lin" valueType="num">
                                      <p:cBhvr additive="base">
                                        <p:cTn id="71" dur="500" fill="hold"/>
                                        <p:tgtEl>
                                          <p:spTgt spid="19"/>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ppt_x"/>
                                          </p:val>
                                        </p:tav>
                                        <p:tav tm="100000">
                                          <p:val>
                                            <p:strVal val="#ppt_x"/>
                                          </p:val>
                                        </p:tav>
                                      </p:tavLst>
                                    </p:anim>
                                    <p:anim calcmode="lin" valueType="num">
                                      <p:cBhvr additive="base">
                                        <p:cTn id="75" dur="500" fill="hold"/>
                                        <p:tgtEl>
                                          <p:spTgt spid="2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ldLvl="0" animBg="1"/>
      <p:bldP spid="7" grpId="0" animBg="1"/>
      <p:bldP spid="10" grpId="0"/>
      <p:bldP spid="12" grpId="0"/>
      <p:bldP spid="16" grpId="0"/>
      <p:bldP spid="18" grpId="0" animBg="1"/>
      <p:bldP spid="21" grpId="0"/>
      <p:bldP spid="17" grpId="0" animBg="1"/>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a:stretch>
            <a:fillRect/>
          </a:stretch>
        </p:blipFill>
        <p:spPr>
          <a:xfrm>
            <a:off x="214282" y="1214428"/>
            <a:ext cx="8643966" cy="1071570"/>
          </a:xfrm>
          <a:prstGeom prst="rect">
            <a:avLst/>
          </a:prstGeom>
        </p:spPr>
      </p:pic>
      <p:sp>
        <p:nvSpPr>
          <p:cNvPr id="28" name="文本框 27"/>
          <p:cNvSpPr txBox="1"/>
          <p:nvPr/>
        </p:nvSpPr>
        <p:spPr>
          <a:xfrm>
            <a:off x="142844" y="1784802"/>
            <a:ext cx="8715436" cy="21544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sz="800" dirty="0"/>
          </a:p>
        </p:txBody>
      </p:sp>
      <p:sp>
        <p:nvSpPr>
          <p:cNvPr id="29" name="double-up-arrow_56902"/>
          <p:cNvSpPr>
            <a:spLocks noChangeAspect="1"/>
          </p:cNvSpPr>
          <p:nvPr/>
        </p:nvSpPr>
        <p:spPr bwMode="auto">
          <a:xfrm>
            <a:off x="642910" y="2500312"/>
            <a:ext cx="609685" cy="571222"/>
          </a:xfrm>
          <a:custGeom>
            <a:avLst/>
            <a:gdLst>
              <a:gd name="connsiteX0" fmla="*/ 303841 w 609471"/>
              <a:gd name="connsiteY0" fmla="*/ 263915 h 601783"/>
              <a:gd name="connsiteX1" fmla="*/ 351459 w 609471"/>
              <a:gd name="connsiteY1" fmla="*/ 280846 h 601783"/>
              <a:gd name="connsiteX2" fmla="*/ 581731 w 609471"/>
              <a:gd name="connsiteY2" fmla="*/ 468216 h 601783"/>
              <a:gd name="connsiteX3" fmla="*/ 592517 w 609471"/>
              <a:gd name="connsiteY3" fmla="*/ 574082 h 601783"/>
              <a:gd name="connsiteX4" fmla="*/ 534066 w 609471"/>
              <a:gd name="connsiteY4" fmla="*/ 601783 h 601783"/>
              <a:gd name="connsiteX5" fmla="*/ 486542 w 609471"/>
              <a:gd name="connsiteY5" fmla="*/ 584852 h 601783"/>
              <a:gd name="connsiteX6" fmla="*/ 303841 w 609471"/>
              <a:gd name="connsiteY6" fmla="*/ 436235 h 601783"/>
              <a:gd name="connsiteX7" fmla="*/ 122930 w 609471"/>
              <a:gd name="connsiteY7" fmla="*/ 583394 h 601783"/>
              <a:gd name="connsiteX8" fmla="*/ 75359 w 609471"/>
              <a:gd name="connsiteY8" fmla="*/ 600325 h 601783"/>
              <a:gd name="connsiteX9" fmla="*/ 16908 w 609471"/>
              <a:gd name="connsiteY9" fmla="*/ 572624 h 601783"/>
              <a:gd name="connsiteX10" fmla="*/ 27788 w 609471"/>
              <a:gd name="connsiteY10" fmla="*/ 466758 h 601783"/>
              <a:gd name="connsiteX11" fmla="*/ 256223 w 609471"/>
              <a:gd name="connsiteY11" fmla="*/ 280846 h 601783"/>
              <a:gd name="connsiteX12" fmla="*/ 303841 w 609471"/>
              <a:gd name="connsiteY12" fmla="*/ 263915 h 601783"/>
              <a:gd name="connsiteX13" fmla="*/ 303841 w 609471"/>
              <a:gd name="connsiteY13" fmla="*/ 0 h 601783"/>
              <a:gd name="connsiteX14" fmla="*/ 351459 w 609471"/>
              <a:gd name="connsiteY14" fmla="*/ 16931 h 601783"/>
              <a:gd name="connsiteX15" fmla="*/ 581731 w 609471"/>
              <a:gd name="connsiteY15" fmla="*/ 204301 h 601783"/>
              <a:gd name="connsiteX16" fmla="*/ 592517 w 609471"/>
              <a:gd name="connsiteY16" fmla="*/ 310167 h 601783"/>
              <a:gd name="connsiteX17" fmla="*/ 534066 w 609471"/>
              <a:gd name="connsiteY17" fmla="*/ 337868 h 601783"/>
              <a:gd name="connsiteX18" fmla="*/ 486542 w 609471"/>
              <a:gd name="connsiteY18" fmla="*/ 320937 h 601783"/>
              <a:gd name="connsiteX19" fmla="*/ 303841 w 609471"/>
              <a:gd name="connsiteY19" fmla="*/ 172320 h 601783"/>
              <a:gd name="connsiteX20" fmla="*/ 122930 w 609471"/>
              <a:gd name="connsiteY20" fmla="*/ 319479 h 601783"/>
              <a:gd name="connsiteX21" fmla="*/ 75359 w 609471"/>
              <a:gd name="connsiteY21" fmla="*/ 336410 h 601783"/>
              <a:gd name="connsiteX22" fmla="*/ 16908 w 609471"/>
              <a:gd name="connsiteY22" fmla="*/ 308709 h 601783"/>
              <a:gd name="connsiteX23" fmla="*/ 27788 w 609471"/>
              <a:gd name="connsiteY23" fmla="*/ 202796 h 601783"/>
              <a:gd name="connsiteX24" fmla="*/ 256223 w 609471"/>
              <a:gd name="connsiteY24" fmla="*/ 16931 h 601783"/>
              <a:gd name="connsiteX25" fmla="*/ 303841 w 609471"/>
              <a:gd name="connsiteY25" fmla="*/ 0 h 6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471" h="601783">
                <a:moveTo>
                  <a:pt x="303841" y="263915"/>
                </a:moveTo>
                <a:cubicBezTo>
                  <a:pt x="320727" y="263915"/>
                  <a:pt x="337612" y="269559"/>
                  <a:pt x="351459" y="280846"/>
                </a:cubicBezTo>
                <a:lnTo>
                  <a:pt x="581731" y="468216"/>
                </a:lnTo>
                <a:cubicBezTo>
                  <a:pt x="613948" y="494412"/>
                  <a:pt x="618846" y="541819"/>
                  <a:pt x="592517" y="574082"/>
                </a:cubicBezTo>
                <a:cubicBezTo>
                  <a:pt x="577634" y="592330"/>
                  <a:pt x="555921" y="601783"/>
                  <a:pt x="534066" y="601783"/>
                </a:cubicBezTo>
                <a:cubicBezTo>
                  <a:pt x="517346" y="601783"/>
                  <a:pt x="500531" y="596186"/>
                  <a:pt x="486542" y="584852"/>
                </a:cubicBezTo>
                <a:lnTo>
                  <a:pt x="303841" y="436235"/>
                </a:lnTo>
                <a:lnTo>
                  <a:pt x="122930" y="583394"/>
                </a:lnTo>
                <a:cubicBezTo>
                  <a:pt x="108989" y="594822"/>
                  <a:pt x="92080" y="600325"/>
                  <a:pt x="75359" y="600325"/>
                </a:cubicBezTo>
                <a:cubicBezTo>
                  <a:pt x="53505" y="600325"/>
                  <a:pt x="31839" y="590872"/>
                  <a:pt x="16908" y="572624"/>
                </a:cubicBezTo>
                <a:cubicBezTo>
                  <a:pt x="-9327" y="540408"/>
                  <a:pt x="-4523" y="493001"/>
                  <a:pt x="27788" y="466758"/>
                </a:cubicBezTo>
                <a:lnTo>
                  <a:pt x="256223" y="280846"/>
                </a:lnTo>
                <a:cubicBezTo>
                  <a:pt x="270071" y="269559"/>
                  <a:pt x="286956" y="263915"/>
                  <a:pt x="303841" y="263915"/>
                </a:cubicBezTo>
                <a:close/>
                <a:moveTo>
                  <a:pt x="303841" y="0"/>
                </a:moveTo>
                <a:cubicBezTo>
                  <a:pt x="320727" y="0"/>
                  <a:pt x="337612" y="5644"/>
                  <a:pt x="351459" y="16931"/>
                </a:cubicBezTo>
                <a:lnTo>
                  <a:pt x="581731" y="204301"/>
                </a:lnTo>
                <a:cubicBezTo>
                  <a:pt x="613948" y="230497"/>
                  <a:pt x="618846" y="277904"/>
                  <a:pt x="592517" y="310167"/>
                </a:cubicBezTo>
                <a:cubicBezTo>
                  <a:pt x="577634" y="328415"/>
                  <a:pt x="555921" y="337868"/>
                  <a:pt x="534066" y="337868"/>
                </a:cubicBezTo>
                <a:cubicBezTo>
                  <a:pt x="517346" y="337868"/>
                  <a:pt x="500531" y="332271"/>
                  <a:pt x="486542" y="320937"/>
                </a:cubicBezTo>
                <a:lnTo>
                  <a:pt x="303841" y="172320"/>
                </a:lnTo>
                <a:lnTo>
                  <a:pt x="122930" y="319479"/>
                </a:lnTo>
                <a:cubicBezTo>
                  <a:pt x="108989" y="330907"/>
                  <a:pt x="92080" y="336410"/>
                  <a:pt x="75359" y="336410"/>
                </a:cubicBezTo>
                <a:cubicBezTo>
                  <a:pt x="53505" y="336410"/>
                  <a:pt x="31839" y="326957"/>
                  <a:pt x="16908" y="308709"/>
                </a:cubicBezTo>
                <a:cubicBezTo>
                  <a:pt x="-9327" y="276493"/>
                  <a:pt x="-4523" y="229086"/>
                  <a:pt x="27788" y="202796"/>
                </a:cubicBezTo>
                <a:lnTo>
                  <a:pt x="256223" y="16931"/>
                </a:lnTo>
                <a:cubicBezTo>
                  <a:pt x="270071" y="5644"/>
                  <a:pt x="286956" y="0"/>
                  <a:pt x="303841" y="0"/>
                </a:cubicBezTo>
                <a:close/>
              </a:path>
            </a:pathLst>
          </a:cu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endParaRPr lang="zh-CN" altLang="en-US"/>
          </a:p>
        </p:txBody>
      </p:sp>
      <p:grpSp>
        <p:nvGrpSpPr>
          <p:cNvPr id="3" name="组合 34"/>
          <p:cNvGrpSpPr/>
          <p:nvPr/>
        </p:nvGrpSpPr>
        <p:grpSpPr>
          <a:xfrm>
            <a:off x="109453" y="3071816"/>
            <a:ext cx="8567002" cy="1587910"/>
            <a:chOff x="109453" y="3258032"/>
            <a:chExt cx="8567002" cy="1587910"/>
          </a:xfrm>
        </p:grpSpPr>
        <p:grpSp>
          <p:nvGrpSpPr>
            <p:cNvPr id="4" name="组合 16"/>
            <p:cNvGrpSpPr/>
            <p:nvPr/>
          </p:nvGrpSpPr>
          <p:grpSpPr>
            <a:xfrm>
              <a:off x="251516" y="3651870"/>
              <a:ext cx="8424939" cy="1139212"/>
              <a:chOff x="549209" y="2355726"/>
              <a:chExt cx="8045577" cy="2636988"/>
            </a:xfrm>
          </p:grpSpPr>
          <p:sp>
            <p:nvSpPr>
              <p:cNvPr id="9" name="ïṧ1íḑê"/>
              <p:cNvSpPr/>
              <p:nvPr/>
            </p:nvSpPr>
            <p:spPr bwMode="auto">
              <a:xfrm rot="10800000">
                <a:off x="549209" y="2566961"/>
                <a:ext cx="2011393" cy="2097987"/>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tx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a:p>
            </p:txBody>
          </p:sp>
          <p:sp>
            <p:nvSpPr>
              <p:cNvPr id="10" name="îŝḷíḋé"/>
              <p:cNvSpPr/>
              <p:nvPr/>
            </p:nvSpPr>
            <p:spPr bwMode="auto">
              <a:xfrm>
                <a:off x="2560607" y="3678786"/>
                <a:ext cx="2011393" cy="1111816"/>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accent2">
                    <a:lumMod val="60000"/>
                    <a:lumOff val="4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dirty="0"/>
              </a:p>
            </p:txBody>
          </p:sp>
          <p:sp>
            <p:nvSpPr>
              <p:cNvPr id="12" name="îşḷiďe"/>
              <p:cNvSpPr/>
              <p:nvPr/>
            </p:nvSpPr>
            <p:spPr bwMode="auto">
              <a:xfrm>
                <a:off x="6583393" y="2665242"/>
                <a:ext cx="2011393" cy="2208517"/>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accent4">
                    <a:lumMod val="60000"/>
                    <a:lumOff val="40000"/>
                  </a:schemeClr>
                </a:solidFill>
                <a:prstDash val="solid"/>
                <a:round/>
                <a:headEnd type="arrow"/>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a:p>
            </p:txBody>
          </p:sp>
          <p:sp>
            <p:nvSpPr>
              <p:cNvPr id="13" name="ís1ïḓé"/>
              <p:cNvSpPr/>
              <p:nvPr/>
            </p:nvSpPr>
            <p:spPr>
              <a:xfrm>
                <a:off x="1317594" y="2355726"/>
                <a:ext cx="599771" cy="40538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01</a:t>
                </a:r>
              </a:p>
            </p:txBody>
          </p:sp>
          <p:sp>
            <p:nvSpPr>
              <p:cNvPr id="14" name="îṥlíḓê"/>
              <p:cNvSpPr/>
              <p:nvPr/>
            </p:nvSpPr>
            <p:spPr>
              <a:xfrm>
                <a:off x="3367735" y="4587330"/>
                <a:ext cx="532595" cy="405383"/>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02</a:t>
                </a:r>
              </a:p>
            </p:txBody>
          </p:sp>
          <p:sp>
            <p:nvSpPr>
              <p:cNvPr id="15" name="ïṣḷiďê"/>
              <p:cNvSpPr/>
              <p:nvPr/>
            </p:nvSpPr>
            <p:spPr>
              <a:xfrm>
                <a:off x="7351773" y="4587331"/>
                <a:ext cx="532595" cy="405383"/>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04</a:t>
                </a:r>
              </a:p>
            </p:txBody>
          </p:sp>
          <p:sp>
            <p:nvSpPr>
              <p:cNvPr id="11" name="îṩ1iḋè"/>
              <p:cNvSpPr/>
              <p:nvPr/>
            </p:nvSpPr>
            <p:spPr bwMode="auto">
              <a:xfrm rot="10800000">
                <a:off x="4572000" y="2566970"/>
                <a:ext cx="2011393" cy="1111816"/>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accent3">
                    <a:lumMod val="60000"/>
                    <a:lumOff val="4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a:p>
            </p:txBody>
          </p:sp>
          <p:sp>
            <p:nvSpPr>
              <p:cNvPr id="16" name="iṣḷïďé"/>
              <p:cNvSpPr/>
              <p:nvPr/>
            </p:nvSpPr>
            <p:spPr>
              <a:xfrm>
                <a:off x="5340380" y="2355925"/>
                <a:ext cx="599771" cy="40518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03</a:t>
                </a:r>
              </a:p>
            </p:txBody>
          </p:sp>
        </p:grpSp>
        <p:sp>
          <p:nvSpPr>
            <p:cNvPr id="19" name="ïṧḷïdê"/>
            <p:cNvSpPr/>
            <p:nvPr/>
          </p:nvSpPr>
          <p:spPr>
            <a:xfrm>
              <a:off x="1963588" y="3290193"/>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20" name="ïṧḷïdê"/>
            <p:cNvSpPr/>
            <p:nvPr/>
          </p:nvSpPr>
          <p:spPr>
            <a:xfrm>
              <a:off x="4143372" y="3258032"/>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21" name="ïṧḷïdê"/>
            <p:cNvSpPr/>
            <p:nvPr/>
          </p:nvSpPr>
          <p:spPr>
            <a:xfrm>
              <a:off x="6207738" y="3290192"/>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22" name="ïṧḷïdê"/>
            <p:cNvSpPr/>
            <p:nvPr/>
          </p:nvSpPr>
          <p:spPr>
            <a:xfrm>
              <a:off x="8286776" y="3258032"/>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23" name="文本框 22"/>
            <p:cNvSpPr txBox="1"/>
            <p:nvPr/>
          </p:nvSpPr>
          <p:spPr>
            <a:xfrm>
              <a:off x="109453" y="3313132"/>
              <a:ext cx="1962217" cy="307777"/>
            </a:xfrm>
            <a:prstGeom prst="rect">
              <a:avLst/>
            </a:prstGeom>
            <a:noFill/>
          </p:spPr>
          <p:txBody>
            <a:bodyPr wrap="square" rtlCol="0">
              <a:spAutoFit/>
            </a:bodyPr>
            <a:lstStyle/>
            <a:p>
              <a:r>
                <a:rPr lang="zh-CN" altLang="en-US" sz="1400" b="1" dirty="0"/>
                <a:t>资料审批</a:t>
              </a:r>
              <a:r>
                <a:rPr lang="zh-CN" altLang="en-US" sz="1400" b="1" dirty="0" smtClean="0"/>
                <a:t>（试算百分比）</a:t>
              </a:r>
              <a:endParaRPr lang="zh-CN" altLang="en-US" sz="1400" b="1" dirty="0"/>
            </a:p>
          </p:txBody>
        </p:sp>
        <p:sp>
          <p:nvSpPr>
            <p:cNvPr id="24" name="文本框 23"/>
            <p:cNvSpPr txBox="1"/>
            <p:nvPr/>
          </p:nvSpPr>
          <p:spPr>
            <a:xfrm>
              <a:off x="395536" y="3829536"/>
              <a:ext cx="1674185" cy="954107"/>
            </a:xfrm>
            <a:prstGeom prst="rect">
              <a:avLst/>
            </a:prstGeom>
            <a:noFill/>
          </p:spPr>
          <p:txBody>
            <a:bodyPr wrap="square" rtlCol="0">
              <a:spAutoFit/>
            </a:bodyPr>
            <a:lstStyle/>
            <a:p>
              <a:r>
                <a:rPr lang="zh-CN" altLang="en-US" sz="1400" dirty="0" smtClean="0"/>
                <a:t>对提交申请的所有学生进行试算百分比，并将试算结果提交到省教育厅。</a:t>
              </a:r>
              <a:endParaRPr lang="zh-CN" altLang="en-US" sz="1400" dirty="0"/>
            </a:p>
          </p:txBody>
        </p:sp>
        <p:sp>
          <p:nvSpPr>
            <p:cNvPr id="25" name="文本框 24"/>
            <p:cNvSpPr txBox="1"/>
            <p:nvPr/>
          </p:nvSpPr>
          <p:spPr>
            <a:xfrm>
              <a:off x="2609783" y="3311263"/>
              <a:ext cx="1962217" cy="307777"/>
            </a:xfrm>
            <a:prstGeom prst="rect">
              <a:avLst/>
            </a:prstGeom>
            <a:noFill/>
          </p:spPr>
          <p:txBody>
            <a:bodyPr wrap="square" rtlCol="0">
              <a:spAutoFit/>
            </a:bodyPr>
            <a:lstStyle/>
            <a:p>
              <a:r>
                <a:rPr lang="zh-CN" altLang="en-US" sz="1400" b="1" dirty="0"/>
                <a:t>切线管理</a:t>
              </a:r>
              <a:r>
                <a:rPr lang="zh-CN" altLang="en-US" sz="1400" b="1" dirty="0" smtClean="0"/>
                <a:t>（教育厅）</a:t>
              </a:r>
              <a:endParaRPr lang="zh-CN" altLang="en-US" sz="1400" b="1" dirty="0"/>
            </a:p>
          </p:txBody>
        </p:sp>
        <p:sp>
          <p:nvSpPr>
            <p:cNvPr id="26" name="文本框 25"/>
            <p:cNvSpPr txBox="1"/>
            <p:nvPr/>
          </p:nvSpPr>
          <p:spPr>
            <a:xfrm>
              <a:off x="4619871" y="3301214"/>
              <a:ext cx="1962217" cy="307777"/>
            </a:xfrm>
            <a:prstGeom prst="rect">
              <a:avLst/>
            </a:prstGeom>
            <a:noFill/>
          </p:spPr>
          <p:txBody>
            <a:bodyPr wrap="square" rtlCol="0">
              <a:spAutoFit/>
            </a:bodyPr>
            <a:lstStyle/>
            <a:p>
              <a:r>
                <a:rPr lang="zh-CN" altLang="en-US" sz="1400" b="1" dirty="0"/>
                <a:t>资料审批</a:t>
              </a:r>
              <a:r>
                <a:rPr lang="zh-CN" altLang="en-US" sz="1400" b="1" dirty="0" smtClean="0"/>
                <a:t>（切线）</a:t>
              </a:r>
              <a:endParaRPr lang="zh-CN" altLang="en-US" sz="1400" b="1" dirty="0"/>
            </a:p>
          </p:txBody>
        </p:sp>
        <p:sp>
          <p:nvSpPr>
            <p:cNvPr id="27" name="文本框 26"/>
            <p:cNvSpPr txBox="1"/>
            <p:nvPr/>
          </p:nvSpPr>
          <p:spPr>
            <a:xfrm>
              <a:off x="6659641" y="3319548"/>
              <a:ext cx="1962217" cy="307777"/>
            </a:xfrm>
            <a:prstGeom prst="rect">
              <a:avLst/>
            </a:prstGeom>
            <a:noFill/>
          </p:spPr>
          <p:txBody>
            <a:bodyPr wrap="square" rtlCol="0">
              <a:spAutoFit/>
            </a:bodyPr>
            <a:lstStyle/>
            <a:p>
              <a:r>
                <a:rPr lang="zh-CN" altLang="en-US" sz="1400" b="1" dirty="0"/>
                <a:t>资料审批</a:t>
              </a:r>
              <a:r>
                <a:rPr lang="zh-CN" altLang="en-US" sz="1400" b="1" dirty="0" smtClean="0"/>
                <a:t>（高校）</a:t>
              </a:r>
              <a:endParaRPr lang="zh-CN" altLang="en-US" sz="1400" b="1" dirty="0"/>
            </a:p>
          </p:txBody>
        </p:sp>
        <p:sp>
          <p:nvSpPr>
            <p:cNvPr id="31" name="文本框 30"/>
            <p:cNvSpPr txBox="1"/>
            <p:nvPr/>
          </p:nvSpPr>
          <p:spPr>
            <a:xfrm>
              <a:off x="2564777" y="3891835"/>
              <a:ext cx="1620179" cy="738664"/>
            </a:xfrm>
            <a:prstGeom prst="rect">
              <a:avLst/>
            </a:prstGeom>
            <a:noFill/>
          </p:spPr>
          <p:txBody>
            <a:bodyPr wrap="square" rtlCol="0">
              <a:spAutoFit/>
            </a:bodyPr>
            <a:lstStyle/>
            <a:p>
              <a:r>
                <a:rPr lang="zh-CN" altLang="en-US" sz="1400" dirty="0" smtClean="0"/>
                <a:t>省教育厅对各高校提交的试算数据进行统计分析。</a:t>
              </a:r>
              <a:endParaRPr lang="zh-CN" altLang="en-US" sz="1400" dirty="0"/>
            </a:p>
          </p:txBody>
        </p:sp>
        <p:sp>
          <p:nvSpPr>
            <p:cNvPr id="32" name="文本框 31"/>
            <p:cNvSpPr txBox="1"/>
            <p:nvPr/>
          </p:nvSpPr>
          <p:spPr>
            <a:xfrm>
              <a:off x="4616387" y="3891835"/>
              <a:ext cx="1845823" cy="954107"/>
            </a:xfrm>
            <a:prstGeom prst="rect">
              <a:avLst/>
            </a:prstGeom>
            <a:noFill/>
          </p:spPr>
          <p:txBody>
            <a:bodyPr wrap="square" rtlCol="0">
              <a:spAutoFit/>
            </a:bodyPr>
            <a:lstStyle/>
            <a:p>
              <a:r>
                <a:rPr lang="zh-CN" altLang="en-US" sz="1400" dirty="0"/>
                <a:t>省</a:t>
              </a:r>
              <a:r>
                <a:rPr lang="zh-CN" altLang="en-US" sz="1400" dirty="0" smtClean="0"/>
                <a:t>教育厅下发最低指导分数线并开放切线后，各高校根据指导线进行</a:t>
              </a:r>
              <a:r>
                <a:rPr lang="zh-CN" altLang="en-US" sz="1400" dirty="0"/>
                <a:t>切线。</a:t>
              </a:r>
            </a:p>
          </p:txBody>
        </p:sp>
        <p:sp>
          <p:nvSpPr>
            <p:cNvPr id="33" name="文本框 32"/>
            <p:cNvSpPr txBox="1"/>
            <p:nvPr/>
          </p:nvSpPr>
          <p:spPr>
            <a:xfrm>
              <a:off x="6693010" y="3986293"/>
              <a:ext cx="1845823" cy="523220"/>
            </a:xfrm>
            <a:prstGeom prst="rect">
              <a:avLst/>
            </a:prstGeom>
            <a:noFill/>
          </p:spPr>
          <p:txBody>
            <a:bodyPr wrap="square" rtlCol="0">
              <a:spAutoFit/>
            </a:bodyPr>
            <a:lstStyle/>
            <a:p>
              <a:r>
                <a:rPr lang="zh-CN" altLang="en-US" sz="1400" dirty="0" smtClean="0"/>
                <a:t>完成</a:t>
              </a:r>
              <a:r>
                <a:rPr lang="zh-CN" altLang="en-US" sz="1400" dirty="0"/>
                <a:t>切线后，生成认定状态。</a:t>
              </a:r>
            </a:p>
          </p:txBody>
        </p:sp>
      </p:grpSp>
      <p:sp>
        <p:nvSpPr>
          <p:cNvPr id="34" name="文本框 33"/>
          <p:cNvSpPr txBox="1"/>
          <p:nvPr/>
        </p:nvSpPr>
        <p:spPr>
          <a:xfrm>
            <a:off x="1357290" y="2462823"/>
            <a:ext cx="7786710" cy="584775"/>
          </a:xfrm>
          <a:prstGeom prst="rect">
            <a:avLst/>
          </a:prstGeom>
          <a:noFill/>
        </p:spPr>
        <p:txBody>
          <a:bodyPr wrap="square" rtlCol="0">
            <a:spAutoFit/>
          </a:bodyPr>
          <a:lstStyle/>
          <a:p>
            <a:r>
              <a:rPr lang="zh-CN" altLang="en-US" sz="1600" b="1" dirty="0">
                <a:solidFill>
                  <a:srgbClr val="FF0000"/>
                </a:solidFill>
              </a:rPr>
              <a:t>注意</a:t>
            </a:r>
            <a:r>
              <a:rPr lang="zh-CN" altLang="en-US" sz="1600" b="1" dirty="0" smtClean="0">
                <a:solidFill>
                  <a:srgbClr val="FF0000"/>
                </a:solidFill>
              </a:rPr>
              <a:t>：</a:t>
            </a:r>
            <a:r>
              <a:rPr lang="en-US" altLang="zh-CN" sz="1600" b="1" dirty="0" smtClean="0">
                <a:solidFill>
                  <a:srgbClr val="FF0000"/>
                </a:solidFill>
              </a:rPr>
              <a:t>1.</a:t>
            </a:r>
            <a:r>
              <a:rPr lang="zh-CN" altLang="en-US" sz="1600" b="1" dirty="0" smtClean="0">
                <a:solidFill>
                  <a:srgbClr val="FF0000"/>
                </a:solidFill>
              </a:rPr>
              <a:t> 各校要对下属各学院做好提交时间截点的限制，确认该学院全部学生都已提交并审核通过后，再进行试算和切线。</a:t>
            </a:r>
            <a:endParaRPr lang="zh-CN" altLang="en-US" sz="1600" b="1" dirty="0">
              <a:solidFill>
                <a:srgbClr val="FF0000"/>
              </a:solidFill>
            </a:endParaRPr>
          </a:p>
        </p:txBody>
      </p:sp>
      <p:sp>
        <p:nvSpPr>
          <p:cNvPr id="35" name="文本框 38"/>
          <p:cNvSpPr txBox="1">
            <a:spLocks noChangeArrowheads="1"/>
          </p:cNvSpPr>
          <p:nvPr/>
        </p:nvSpPr>
        <p:spPr bwMode="auto">
          <a:xfrm>
            <a:off x="785786" y="285734"/>
            <a:ext cx="51737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学校</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资料审批</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14612" y="714363"/>
            <a:ext cx="4857784" cy="584775"/>
          </a:xfrm>
          <a:prstGeom prst="rect">
            <a:avLst/>
          </a:prstGeom>
          <a:ln>
            <a:noFill/>
          </a:ln>
        </p:spPr>
        <p:txBody>
          <a:bodyPr wrap="square" lIns="91430" tIns="45715" rIns="91430" bIns="45715">
            <a:spAutoFit/>
          </a:bodyPr>
          <a:lstStyle/>
          <a:p>
            <a:r>
              <a:rPr lang="zh-CN" altLang="en-US" sz="3200" dirty="0">
                <a:solidFill>
                  <a:schemeClr val="accent4">
                    <a:lumMod val="75000"/>
                  </a:schemeClr>
                </a:solidFill>
                <a:effectLst>
                  <a:outerShdw blurRad="50800" dist="38100" dir="8100000" algn="tr" rotWithShape="0">
                    <a:prstClr val="black">
                      <a:alpha val="40000"/>
                    </a:prstClr>
                  </a:outerShdw>
                </a:effectLst>
                <a:latin typeface="华文新魏" panose="02010800040101010101" pitchFamily="2" charset="-122"/>
                <a:ea typeface="华文新魏" panose="02010800040101010101" pitchFamily="2" charset="-122"/>
              </a:rPr>
              <a:t>精准资助 资助育人</a:t>
            </a:r>
          </a:p>
        </p:txBody>
      </p:sp>
      <p:pic>
        <p:nvPicPr>
          <p:cNvPr id="4" name="图片 3"/>
          <p:cNvPicPr>
            <a:picLocks noChangeAspect="1"/>
          </p:cNvPicPr>
          <p:nvPr/>
        </p:nvPicPr>
        <p:blipFill>
          <a:blip r:embed="rId2" cstate="print"/>
          <a:stretch>
            <a:fillRect/>
          </a:stretch>
        </p:blipFill>
        <p:spPr>
          <a:xfrm>
            <a:off x="1259632" y="165757"/>
            <a:ext cx="1386472" cy="2000246"/>
          </a:xfrm>
          <a:prstGeom prst="rect">
            <a:avLst/>
          </a:prstGeom>
        </p:spPr>
      </p:pic>
      <p:graphicFrame>
        <p:nvGraphicFramePr>
          <p:cNvPr id="7" name="图示 6"/>
          <p:cNvGraphicFramePr/>
          <p:nvPr/>
        </p:nvGraphicFramePr>
        <p:xfrm>
          <a:off x="3214678" y="1142990"/>
          <a:ext cx="5929322" cy="3500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357290" y="2166003"/>
            <a:ext cx="3357586" cy="1754316"/>
          </a:xfrm>
          <a:prstGeom prst="rect">
            <a:avLst/>
          </a:prstGeom>
          <a:noFill/>
        </p:spPr>
        <p:txBody>
          <a:bodyPr wrap="square" lIns="91430" tIns="45715" rIns="91430" bIns="45715" rtlCol="0">
            <a:spAutoFit/>
          </a:bodyPr>
          <a:lstStyle/>
          <a:p>
            <a:pPr indent="457200"/>
            <a:r>
              <a:rPr lang="zh-CN" altLang="en-US" dirty="0">
                <a:latin typeface="华文新魏" panose="02010800040101010101" pitchFamily="2" charset="-122"/>
                <a:ea typeface="华文新魏" panose="02010800040101010101" pitchFamily="2" charset="-122"/>
              </a:rPr>
              <a:t>“福建助学” </a:t>
            </a:r>
            <a:r>
              <a:rPr lang="en-US" altLang="zh-CN" dirty="0">
                <a:latin typeface="华文新魏" panose="02010800040101010101" pitchFamily="2" charset="-122"/>
                <a:ea typeface="华文新魏" panose="02010800040101010101" pitchFamily="2" charset="-122"/>
              </a:rPr>
              <a:t>App</a:t>
            </a:r>
            <a:r>
              <a:rPr lang="zh-CN" altLang="en-US" dirty="0">
                <a:latin typeface="华文新魏" panose="02010800040101010101" pitchFamily="2" charset="-122"/>
                <a:ea typeface="华文新魏" panose="02010800040101010101" pitchFamily="2" charset="-122"/>
              </a:rPr>
              <a:t>是一套可覆盖福建省内各高校、</a:t>
            </a:r>
            <a:r>
              <a:rPr lang="zh-CN" altLang="en-US" dirty="0" smtClean="0">
                <a:latin typeface="华文新魏" panose="02010800040101010101" pitchFamily="2" charset="-122"/>
                <a:ea typeface="华文新魏" panose="02010800040101010101" pitchFamily="2" charset="-122"/>
              </a:rPr>
              <a:t>各设区市、县区、各高中、中职学校，</a:t>
            </a:r>
            <a:r>
              <a:rPr lang="zh-CN" altLang="en-US" dirty="0">
                <a:latin typeface="华文新魏" panose="02010800040101010101" pitchFamily="2" charset="-122"/>
                <a:ea typeface="华文新魏" panose="02010800040101010101" pitchFamily="2" charset="-122"/>
              </a:rPr>
              <a:t>集信息采集、审核、</a:t>
            </a:r>
            <a:r>
              <a:rPr lang="zh-CN" altLang="en-US" dirty="0" smtClean="0">
                <a:latin typeface="华文新魏" panose="02010800040101010101" pitchFamily="2" charset="-122"/>
                <a:ea typeface="华文新魏" panose="02010800040101010101" pitchFamily="2" charset="-122"/>
              </a:rPr>
              <a:t>评定等</a:t>
            </a:r>
            <a:r>
              <a:rPr lang="zh-CN" altLang="en-US" dirty="0">
                <a:latin typeface="华文新魏" panose="02010800040101010101" pitchFamily="2" charset="-122"/>
                <a:ea typeface="华文新魏" panose="02010800040101010101" pitchFamily="2" charset="-122"/>
              </a:rPr>
              <a:t>功能于一体的精准认定信息化工作平台。</a:t>
            </a:r>
          </a:p>
        </p:txBody>
      </p:sp>
      <p:grpSp>
        <p:nvGrpSpPr>
          <p:cNvPr id="10" name="组合 9"/>
          <p:cNvGrpSpPr/>
          <p:nvPr/>
        </p:nvGrpSpPr>
        <p:grpSpPr>
          <a:xfrm>
            <a:off x="5838860" y="2571750"/>
            <a:ext cx="831402" cy="648073"/>
            <a:chOff x="5838860" y="2854936"/>
            <a:chExt cx="831402" cy="648073"/>
          </a:xfrm>
        </p:grpSpPr>
        <p:sp>
          <p:nvSpPr>
            <p:cNvPr id="2" name="流程图: 接点 1"/>
            <p:cNvSpPr/>
            <p:nvPr/>
          </p:nvSpPr>
          <p:spPr>
            <a:xfrm>
              <a:off x="5838860" y="2854936"/>
              <a:ext cx="680957" cy="64807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838860" y="3055861"/>
              <a:ext cx="831402" cy="246221"/>
            </a:xfrm>
            <a:prstGeom prst="rect">
              <a:avLst/>
            </a:prstGeom>
            <a:noFill/>
          </p:spPr>
          <p:txBody>
            <a:bodyPr wrap="square" rtlCol="0">
              <a:spAutoFit/>
            </a:bodyPr>
            <a:lstStyle/>
            <a:p>
              <a:r>
                <a:rPr lang="zh-CN" altLang="en-US" sz="1000" dirty="0">
                  <a:solidFill>
                    <a:schemeClr val="bg1"/>
                  </a:solidFill>
                </a:rPr>
                <a:t>福建助学</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graphicEl>
                                              <a:dgm id="{0E0211BA-81ED-4F64-8411-4F37B78C9509}"/>
                                            </p:graphicEl>
                                          </p:spTgt>
                                        </p:tgtEl>
                                        <p:attrNameLst>
                                          <p:attrName>style.visibility</p:attrName>
                                        </p:attrNameLst>
                                      </p:cBhvr>
                                      <p:to>
                                        <p:strVal val="visible"/>
                                      </p:to>
                                    </p:set>
                                    <p:anim calcmode="lin" valueType="num">
                                      <p:cBhvr additive="base">
                                        <p:cTn id="31" dur="500" fill="hold"/>
                                        <p:tgtEl>
                                          <p:spTgt spid="7">
                                            <p:graphicEl>
                                              <a:dgm id="{0E0211BA-81ED-4F64-8411-4F37B78C9509}"/>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graphicEl>
                                              <a:dgm id="{0E0211BA-81ED-4F64-8411-4F37B78C9509}"/>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graphicEl>
                                              <a:dgm id="{58A9BD61-F355-419F-9C52-115F6D115ECC}"/>
                                            </p:graphicEl>
                                          </p:spTgt>
                                        </p:tgtEl>
                                        <p:attrNameLst>
                                          <p:attrName>style.visibility</p:attrName>
                                        </p:attrNameLst>
                                      </p:cBhvr>
                                      <p:to>
                                        <p:strVal val="visible"/>
                                      </p:to>
                                    </p:set>
                                    <p:anim calcmode="lin" valueType="num">
                                      <p:cBhvr additive="base">
                                        <p:cTn id="37" dur="500" fill="hold"/>
                                        <p:tgtEl>
                                          <p:spTgt spid="7">
                                            <p:graphicEl>
                                              <a:dgm id="{58A9BD61-F355-419F-9C52-115F6D115ECC}"/>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graphicEl>
                                              <a:dgm id="{58A9BD61-F355-419F-9C52-115F6D115ECC}"/>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graphicEl>
                                              <a:dgm id="{85DDB8AA-5985-4D8B-A9D4-E2D0702509B3}"/>
                                            </p:graphicEl>
                                          </p:spTgt>
                                        </p:tgtEl>
                                        <p:attrNameLst>
                                          <p:attrName>style.visibility</p:attrName>
                                        </p:attrNameLst>
                                      </p:cBhvr>
                                      <p:to>
                                        <p:strVal val="visible"/>
                                      </p:to>
                                    </p:set>
                                    <p:anim calcmode="lin" valueType="num">
                                      <p:cBhvr additive="base">
                                        <p:cTn id="43" dur="500" fill="hold"/>
                                        <p:tgtEl>
                                          <p:spTgt spid="7">
                                            <p:graphicEl>
                                              <a:dgm id="{85DDB8AA-5985-4D8B-A9D4-E2D0702509B3}"/>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85DDB8AA-5985-4D8B-A9D4-E2D0702509B3}"/>
                                            </p:graphic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graphicEl>
                                              <a:dgm id="{E1409267-6D4A-4542-8D3D-2BCBC1A5E7CE}"/>
                                            </p:graphicEl>
                                          </p:spTgt>
                                        </p:tgtEl>
                                        <p:attrNameLst>
                                          <p:attrName>style.visibility</p:attrName>
                                        </p:attrNameLst>
                                      </p:cBhvr>
                                      <p:to>
                                        <p:strVal val="visible"/>
                                      </p:to>
                                    </p:set>
                                    <p:anim calcmode="lin" valueType="num">
                                      <p:cBhvr additive="base">
                                        <p:cTn id="49" dur="500" fill="hold"/>
                                        <p:tgtEl>
                                          <p:spTgt spid="7">
                                            <p:graphicEl>
                                              <a:dgm id="{E1409267-6D4A-4542-8D3D-2BCBC1A5E7CE}"/>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graphicEl>
                                              <a:dgm id="{E1409267-6D4A-4542-8D3D-2BCBC1A5E7CE}"/>
                                            </p:graphic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
                                            <p:graphicEl>
                                              <a:dgm id="{1A824EC5-43BA-48BC-AF53-CFE996BE718B}"/>
                                            </p:graphicEl>
                                          </p:spTgt>
                                        </p:tgtEl>
                                        <p:attrNameLst>
                                          <p:attrName>style.visibility</p:attrName>
                                        </p:attrNameLst>
                                      </p:cBhvr>
                                      <p:to>
                                        <p:strVal val="visible"/>
                                      </p:to>
                                    </p:set>
                                    <p:anim calcmode="lin" valueType="num">
                                      <p:cBhvr additive="base">
                                        <p:cTn id="55" dur="500" fill="hold"/>
                                        <p:tgtEl>
                                          <p:spTgt spid="7">
                                            <p:graphicEl>
                                              <a:dgm id="{1A824EC5-43BA-48BC-AF53-CFE996BE718B}"/>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graphicEl>
                                              <a:dgm id="{1A824EC5-43BA-48BC-AF53-CFE996BE718B}"/>
                                            </p:graphic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
                                            <p:graphicEl>
                                              <a:dgm id="{468D6BB7-9AF9-4371-82FC-2B41873CF2E8}"/>
                                            </p:graphicEl>
                                          </p:spTgt>
                                        </p:tgtEl>
                                        <p:attrNameLst>
                                          <p:attrName>style.visibility</p:attrName>
                                        </p:attrNameLst>
                                      </p:cBhvr>
                                      <p:to>
                                        <p:strVal val="visible"/>
                                      </p:to>
                                    </p:set>
                                    <p:anim calcmode="lin" valueType="num">
                                      <p:cBhvr additive="base">
                                        <p:cTn id="61" dur="500" fill="hold"/>
                                        <p:tgtEl>
                                          <p:spTgt spid="7">
                                            <p:graphicEl>
                                              <a:dgm id="{468D6BB7-9AF9-4371-82FC-2B41873CF2E8}"/>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graphicEl>
                                              <a:dgm id="{468D6BB7-9AF9-4371-82FC-2B41873CF2E8}"/>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grpId="1" nodeType="clickEffect">
                                  <p:stCondLst>
                                    <p:cond delay="0"/>
                                  </p:stCondLst>
                                  <p:childTnLst>
                                    <p:animScale>
                                      <p:cBhvr>
                                        <p:cTn id="66" dur="1000" fill="hold"/>
                                        <p:tgtEl>
                                          <p:spTgt spid="7">
                                            <p:graphicEl>
                                              <a:dgm id="{0E0211BA-81ED-4F64-8411-4F37B78C9509}"/>
                                            </p:graphic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7" grpId="0" uiExpand="1">
        <p:bldSub>
          <a:bldDgm bld="one"/>
        </p:bldSub>
      </p:bldGraphic>
      <p:bldGraphic spid="7" grpId="1" uiExpand="1">
        <p:bldSub>
          <a:bldDgm bld="one"/>
        </p:bldSub>
      </p:bldGraphic>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stretch>
            <a:fillRect/>
          </a:stretch>
        </p:blipFill>
        <p:spPr>
          <a:xfrm>
            <a:off x="236323" y="1142990"/>
            <a:ext cx="8550519" cy="1143008"/>
          </a:xfrm>
          <a:prstGeom prst="rect">
            <a:avLst/>
          </a:prstGeom>
        </p:spPr>
      </p:pic>
      <p:sp>
        <p:nvSpPr>
          <p:cNvPr id="26" name="double-up-arrow_56902"/>
          <p:cNvSpPr>
            <a:spLocks noChangeAspect="1"/>
          </p:cNvSpPr>
          <p:nvPr/>
        </p:nvSpPr>
        <p:spPr bwMode="auto">
          <a:xfrm>
            <a:off x="5250190" y="2572032"/>
            <a:ext cx="609685" cy="571222"/>
          </a:xfrm>
          <a:custGeom>
            <a:avLst/>
            <a:gdLst>
              <a:gd name="connsiteX0" fmla="*/ 303841 w 609471"/>
              <a:gd name="connsiteY0" fmla="*/ 263915 h 601783"/>
              <a:gd name="connsiteX1" fmla="*/ 351459 w 609471"/>
              <a:gd name="connsiteY1" fmla="*/ 280846 h 601783"/>
              <a:gd name="connsiteX2" fmla="*/ 581731 w 609471"/>
              <a:gd name="connsiteY2" fmla="*/ 468216 h 601783"/>
              <a:gd name="connsiteX3" fmla="*/ 592517 w 609471"/>
              <a:gd name="connsiteY3" fmla="*/ 574082 h 601783"/>
              <a:gd name="connsiteX4" fmla="*/ 534066 w 609471"/>
              <a:gd name="connsiteY4" fmla="*/ 601783 h 601783"/>
              <a:gd name="connsiteX5" fmla="*/ 486542 w 609471"/>
              <a:gd name="connsiteY5" fmla="*/ 584852 h 601783"/>
              <a:gd name="connsiteX6" fmla="*/ 303841 w 609471"/>
              <a:gd name="connsiteY6" fmla="*/ 436235 h 601783"/>
              <a:gd name="connsiteX7" fmla="*/ 122930 w 609471"/>
              <a:gd name="connsiteY7" fmla="*/ 583394 h 601783"/>
              <a:gd name="connsiteX8" fmla="*/ 75359 w 609471"/>
              <a:gd name="connsiteY8" fmla="*/ 600325 h 601783"/>
              <a:gd name="connsiteX9" fmla="*/ 16908 w 609471"/>
              <a:gd name="connsiteY9" fmla="*/ 572624 h 601783"/>
              <a:gd name="connsiteX10" fmla="*/ 27788 w 609471"/>
              <a:gd name="connsiteY10" fmla="*/ 466758 h 601783"/>
              <a:gd name="connsiteX11" fmla="*/ 256223 w 609471"/>
              <a:gd name="connsiteY11" fmla="*/ 280846 h 601783"/>
              <a:gd name="connsiteX12" fmla="*/ 303841 w 609471"/>
              <a:gd name="connsiteY12" fmla="*/ 263915 h 601783"/>
              <a:gd name="connsiteX13" fmla="*/ 303841 w 609471"/>
              <a:gd name="connsiteY13" fmla="*/ 0 h 601783"/>
              <a:gd name="connsiteX14" fmla="*/ 351459 w 609471"/>
              <a:gd name="connsiteY14" fmla="*/ 16931 h 601783"/>
              <a:gd name="connsiteX15" fmla="*/ 581731 w 609471"/>
              <a:gd name="connsiteY15" fmla="*/ 204301 h 601783"/>
              <a:gd name="connsiteX16" fmla="*/ 592517 w 609471"/>
              <a:gd name="connsiteY16" fmla="*/ 310167 h 601783"/>
              <a:gd name="connsiteX17" fmla="*/ 534066 w 609471"/>
              <a:gd name="connsiteY17" fmla="*/ 337868 h 601783"/>
              <a:gd name="connsiteX18" fmla="*/ 486542 w 609471"/>
              <a:gd name="connsiteY18" fmla="*/ 320937 h 601783"/>
              <a:gd name="connsiteX19" fmla="*/ 303841 w 609471"/>
              <a:gd name="connsiteY19" fmla="*/ 172320 h 601783"/>
              <a:gd name="connsiteX20" fmla="*/ 122930 w 609471"/>
              <a:gd name="connsiteY20" fmla="*/ 319479 h 601783"/>
              <a:gd name="connsiteX21" fmla="*/ 75359 w 609471"/>
              <a:gd name="connsiteY21" fmla="*/ 336410 h 601783"/>
              <a:gd name="connsiteX22" fmla="*/ 16908 w 609471"/>
              <a:gd name="connsiteY22" fmla="*/ 308709 h 601783"/>
              <a:gd name="connsiteX23" fmla="*/ 27788 w 609471"/>
              <a:gd name="connsiteY23" fmla="*/ 202796 h 601783"/>
              <a:gd name="connsiteX24" fmla="*/ 256223 w 609471"/>
              <a:gd name="connsiteY24" fmla="*/ 16931 h 601783"/>
              <a:gd name="connsiteX25" fmla="*/ 303841 w 609471"/>
              <a:gd name="connsiteY25" fmla="*/ 0 h 6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471" h="601783">
                <a:moveTo>
                  <a:pt x="303841" y="263915"/>
                </a:moveTo>
                <a:cubicBezTo>
                  <a:pt x="320727" y="263915"/>
                  <a:pt x="337612" y="269559"/>
                  <a:pt x="351459" y="280846"/>
                </a:cubicBezTo>
                <a:lnTo>
                  <a:pt x="581731" y="468216"/>
                </a:lnTo>
                <a:cubicBezTo>
                  <a:pt x="613948" y="494412"/>
                  <a:pt x="618846" y="541819"/>
                  <a:pt x="592517" y="574082"/>
                </a:cubicBezTo>
                <a:cubicBezTo>
                  <a:pt x="577634" y="592330"/>
                  <a:pt x="555921" y="601783"/>
                  <a:pt x="534066" y="601783"/>
                </a:cubicBezTo>
                <a:cubicBezTo>
                  <a:pt x="517346" y="601783"/>
                  <a:pt x="500531" y="596186"/>
                  <a:pt x="486542" y="584852"/>
                </a:cubicBezTo>
                <a:lnTo>
                  <a:pt x="303841" y="436235"/>
                </a:lnTo>
                <a:lnTo>
                  <a:pt x="122930" y="583394"/>
                </a:lnTo>
                <a:cubicBezTo>
                  <a:pt x="108989" y="594822"/>
                  <a:pt x="92080" y="600325"/>
                  <a:pt x="75359" y="600325"/>
                </a:cubicBezTo>
                <a:cubicBezTo>
                  <a:pt x="53505" y="600325"/>
                  <a:pt x="31839" y="590872"/>
                  <a:pt x="16908" y="572624"/>
                </a:cubicBezTo>
                <a:cubicBezTo>
                  <a:pt x="-9327" y="540408"/>
                  <a:pt x="-4523" y="493001"/>
                  <a:pt x="27788" y="466758"/>
                </a:cubicBezTo>
                <a:lnTo>
                  <a:pt x="256223" y="280846"/>
                </a:lnTo>
                <a:cubicBezTo>
                  <a:pt x="270071" y="269559"/>
                  <a:pt x="286956" y="263915"/>
                  <a:pt x="303841" y="263915"/>
                </a:cubicBezTo>
                <a:close/>
                <a:moveTo>
                  <a:pt x="303841" y="0"/>
                </a:moveTo>
                <a:cubicBezTo>
                  <a:pt x="320727" y="0"/>
                  <a:pt x="337612" y="5644"/>
                  <a:pt x="351459" y="16931"/>
                </a:cubicBezTo>
                <a:lnTo>
                  <a:pt x="581731" y="204301"/>
                </a:lnTo>
                <a:cubicBezTo>
                  <a:pt x="613948" y="230497"/>
                  <a:pt x="618846" y="277904"/>
                  <a:pt x="592517" y="310167"/>
                </a:cubicBezTo>
                <a:cubicBezTo>
                  <a:pt x="577634" y="328415"/>
                  <a:pt x="555921" y="337868"/>
                  <a:pt x="534066" y="337868"/>
                </a:cubicBezTo>
                <a:cubicBezTo>
                  <a:pt x="517346" y="337868"/>
                  <a:pt x="500531" y="332271"/>
                  <a:pt x="486542" y="320937"/>
                </a:cubicBezTo>
                <a:lnTo>
                  <a:pt x="303841" y="172320"/>
                </a:lnTo>
                <a:lnTo>
                  <a:pt x="122930" y="319479"/>
                </a:lnTo>
                <a:cubicBezTo>
                  <a:pt x="108989" y="330907"/>
                  <a:pt x="92080" y="336410"/>
                  <a:pt x="75359" y="336410"/>
                </a:cubicBezTo>
                <a:cubicBezTo>
                  <a:pt x="53505" y="336410"/>
                  <a:pt x="31839" y="326957"/>
                  <a:pt x="16908" y="308709"/>
                </a:cubicBezTo>
                <a:cubicBezTo>
                  <a:pt x="-9327" y="276493"/>
                  <a:pt x="-4523" y="229086"/>
                  <a:pt x="27788" y="202796"/>
                </a:cubicBezTo>
                <a:lnTo>
                  <a:pt x="256223" y="16931"/>
                </a:lnTo>
                <a:cubicBezTo>
                  <a:pt x="270071" y="5644"/>
                  <a:pt x="286956" y="0"/>
                  <a:pt x="303841" y="0"/>
                </a:cubicBezTo>
                <a:close/>
              </a:path>
            </a:pathLst>
          </a:cu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endParaRPr lang="zh-CN" altLang="en-US"/>
          </a:p>
        </p:txBody>
      </p:sp>
      <p:sp>
        <p:nvSpPr>
          <p:cNvPr id="27" name="文本框 26"/>
          <p:cNvSpPr txBox="1"/>
          <p:nvPr/>
        </p:nvSpPr>
        <p:spPr>
          <a:xfrm>
            <a:off x="214282" y="2000246"/>
            <a:ext cx="8643998" cy="21544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sz="800" dirty="0"/>
          </a:p>
        </p:txBody>
      </p:sp>
      <p:grpSp>
        <p:nvGrpSpPr>
          <p:cNvPr id="2" name="组合 49"/>
          <p:cNvGrpSpPr/>
          <p:nvPr/>
        </p:nvGrpSpPr>
        <p:grpSpPr>
          <a:xfrm>
            <a:off x="142844" y="3081738"/>
            <a:ext cx="8533611" cy="1523128"/>
            <a:chOff x="142844" y="3267954"/>
            <a:chExt cx="8533611" cy="1523128"/>
          </a:xfrm>
        </p:grpSpPr>
        <p:grpSp>
          <p:nvGrpSpPr>
            <p:cNvPr id="3" name="组合 50"/>
            <p:cNvGrpSpPr/>
            <p:nvPr/>
          </p:nvGrpSpPr>
          <p:grpSpPr>
            <a:xfrm>
              <a:off x="251516" y="3651870"/>
              <a:ext cx="8424939" cy="1139212"/>
              <a:chOff x="549209" y="2355726"/>
              <a:chExt cx="8045577" cy="2636988"/>
            </a:xfrm>
          </p:grpSpPr>
          <p:sp>
            <p:nvSpPr>
              <p:cNvPr id="64" name="ïṧ1íḑê"/>
              <p:cNvSpPr/>
              <p:nvPr/>
            </p:nvSpPr>
            <p:spPr bwMode="auto">
              <a:xfrm rot="10800000">
                <a:off x="549209" y="2566961"/>
                <a:ext cx="2011393" cy="2097987"/>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tx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a:p>
            </p:txBody>
          </p:sp>
          <p:sp>
            <p:nvSpPr>
              <p:cNvPr id="65" name="îŝḷíḋé"/>
              <p:cNvSpPr/>
              <p:nvPr/>
            </p:nvSpPr>
            <p:spPr bwMode="auto">
              <a:xfrm>
                <a:off x="2560607" y="3678786"/>
                <a:ext cx="2011393" cy="1111816"/>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accent2">
                    <a:lumMod val="60000"/>
                    <a:lumOff val="4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dirty="0"/>
              </a:p>
            </p:txBody>
          </p:sp>
          <p:sp>
            <p:nvSpPr>
              <p:cNvPr id="66" name="îşḷiďe"/>
              <p:cNvSpPr/>
              <p:nvPr/>
            </p:nvSpPr>
            <p:spPr bwMode="auto">
              <a:xfrm>
                <a:off x="6583393" y="2665242"/>
                <a:ext cx="2011393" cy="2208517"/>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accent4">
                    <a:lumMod val="60000"/>
                    <a:lumOff val="40000"/>
                  </a:schemeClr>
                </a:solidFill>
                <a:prstDash val="solid"/>
                <a:round/>
                <a:headEnd type="arrow"/>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a:p>
            </p:txBody>
          </p:sp>
          <p:sp>
            <p:nvSpPr>
              <p:cNvPr id="67" name="ís1ïḓé"/>
              <p:cNvSpPr/>
              <p:nvPr/>
            </p:nvSpPr>
            <p:spPr>
              <a:xfrm>
                <a:off x="1317594" y="2355726"/>
                <a:ext cx="599771" cy="40538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01</a:t>
                </a:r>
              </a:p>
            </p:txBody>
          </p:sp>
          <p:sp>
            <p:nvSpPr>
              <p:cNvPr id="68" name="îṥlíḓê"/>
              <p:cNvSpPr/>
              <p:nvPr/>
            </p:nvSpPr>
            <p:spPr>
              <a:xfrm>
                <a:off x="3367735" y="4587330"/>
                <a:ext cx="532595" cy="405383"/>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02</a:t>
                </a:r>
              </a:p>
            </p:txBody>
          </p:sp>
          <p:sp>
            <p:nvSpPr>
              <p:cNvPr id="69" name="ïṣḷiďê"/>
              <p:cNvSpPr/>
              <p:nvPr/>
            </p:nvSpPr>
            <p:spPr>
              <a:xfrm>
                <a:off x="7351773" y="4587331"/>
                <a:ext cx="532595" cy="405383"/>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04</a:t>
                </a:r>
              </a:p>
            </p:txBody>
          </p:sp>
          <p:sp>
            <p:nvSpPr>
              <p:cNvPr id="70" name="îṩ1iḋè"/>
              <p:cNvSpPr/>
              <p:nvPr/>
            </p:nvSpPr>
            <p:spPr bwMode="auto">
              <a:xfrm rot="10800000">
                <a:off x="4572000" y="2566970"/>
                <a:ext cx="2011393" cy="1111816"/>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accent3">
                    <a:lumMod val="60000"/>
                    <a:lumOff val="4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a:p>
            </p:txBody>
          </p:sp>
          <p:sp>
            <p:nvSpPr>
              <p:cNvPr id="71" name="iṣḷïďé"/>
              <p:cNvSpPr/>
              <p:nvPr/>
            </p:nvSpPr>
            <p:spPr>
              <a:xfrm>
                <a:off x="5340380" y="2355925"/>
                <a:ext cx="599771" cy="40518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03</a:t>
                </a:r>
              </a:p>
            </p:txBody>
          </p:sp>
        </p:grpSp>
        <p:sp>
          <p:nvSpPr>
            <p:cNvPr id="52" name="ïṧḷïdê"/>
            <p:cNvSpPr/>
            <p:nvPr/>
          </p:nvSpPr>
          <p:spPr>
            <a:xfrm>
              <a:off x="1963588" y="3290193"/>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53" name="ïṧḷïdê"/>
            <p:cNvSpPr/>
            <p:nvPr/>
          </p:nvSpPr>
          <p:spPr>
            <a:xfrm>
              <a:off x="4129429" y="3276239"/>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54" name="ïṧḷïdê"/>
            <p:cNvSpPr/>
            <p:nvPr/>
          </p:nvSpPr>
          <p:spPr>
            <a:xfrm>
              <a:off x="6207738" y="3290192"/>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55" name="ïṧḷïdê"/>
            <p:cNvSpPr/>
            <p:nvPr/>
          </p:nvSpPr>
          <p:spPr>
            <a:xfrm>
              <a:off x="8270837" y="3267954"/>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56" name="文本框 55"/>
            <p:cNvSpPr txBox="1"/>
            <p:nvPr/>
          </p:nvSpPr>
          <p:spPr>
            <a:xfrm>
              <a:off x="142844" y="3313132"/>
              <a:ext cx="1962217" cy="307777"/>
            </a:xfrm>
            <a:prstGeom prst="rect">
              <a:avLst/>
            </a:prstGeom>
            <a:noFill/>
          </p:spPr>
          <p:txBody>
            <a:bodyPr wrap="square" rtlCol="0">
              <a:spAutoFit/>
            </a:bodyPr>
            <a:lstStyle/>
            <a:p>
              <a:r>
                <a:rPr lang="zh-CN" altLang="en-US" sz="1400" b="1" dirty="0"/>
                <a:t>资料审批</a:t>
              </a:r>
              <a:r>
                <a:rPr lang="zh-CN" altLang="en-US" sz="1400" b="1" dirty="0" smtClean="0"/>
                <a:t>（试算百分比）</a:t>
              </a:r>
              <a:endParaRPr lang="zh-CN" altLang="en-US" sz="1400" b="1" dirty="0"/>
            </a:p>
          </p:txBody>
        </p:sp>
        <p:sp>
          <p:nvSpPr>
            <p:cNvPr id="57" name="文本框 56"/>
            <p:cNvSpPr txBox="1"/>
            <p:nvPr/>
          </p:nvSpPr>
          <p:spPr>
            <a:xfrm>
              <a:off x="395536" y="3829536"/>
              <a:ext cx="1674185" cy="954107"/>
            </a:xfrm>
            <a:prstGeom prst="rect">
              <a:avLst/>
            </a:prstGeom>
            <a:noFill/>
          </p:spPr>
          <p:txBody>
            <a:bodyPr wrap="square" rtlCol="0">
              <a:spAutoFit/>
            </a:bodyPr>
            <a:lstStyle/>
            <a:p>
              <a:r>
                <a:rPr lang="zh-CN" altLang="en-US" sz="1400" dirty="0" smtClean="0"/>
                <a:t>对提交申请的所有学生进行试算百分比，并将试算结果提交</a:t>
              </a:r>
              <a:r>
                <a:rPr lang="zh-CN" altLang="en-US" sz="1400" dirty="0"/>
                <a:t>到省教育厅。</a:t>
              </a:r>
            </a:p>
          </p:txBody>
        </p:sp>
        <p:sp>
          <p:nvSpPr>
            <p:cNvPr id="59" name="文本框 58"/>
            <p:cNvSpPr txBox="1"/>
            <p:nvPr/>
          </p:nvSpPr>
          <p:spPr>
            <a:xfrm>
              <a:off x="4619871" y="3301214"/>
              <a:ext cx="1962217" cy="307777"/>
            </a:xfrm>
            <a:prstGeom prst="rect">
              <a:avLst/>
            </a:prstGeom>
            <a:noFill/>
          </p:spPr>
          <p:txBody>
            <a:bodyPr wrap="square" rtlCol="0">
              <a:spAutoFit/>
            </a:bodyPr>
            <a:lstStyle/>
            <a:p>
              <a:r>
                <a:rPr lang="zh-CN" altLang="en-US" sz="1400" b="1" dirty="0"/>
                <a:t>资料审批</a:t>
              </a:r>
              <a:r>
                <a:rPr lang="zh-CN" altLang="en-US" sz="1400" b="1" dirty="0" smtClean="0"/>
                <a:t>（切线）</a:t>
              </a:r>
              <a:endParaRPr lang="zh-CN" altLang="en-US" sz="1400" b="1" dirty="0"/>
            </a:p>
          </p:txBody>
        </p:sp>
        <p:sp>
          <p:nvSpPr>
            <p:cNvPr id="61" name="文本框 60"/>
            <p:cNvSpPr txBox="1"/>
            <p:nvPr/>
          </p:nvSpPr>
          <p:spPr>
            <a:xfrm>
              <a:off x="2564777" y="3891835"/>
              <a:ext cx="1620179" cy="738664"/>
            </a:xfrm>
            <a:prstGeom prst="rect">
              <a:avLst/>
            </a:prstGeom>
            <a:noFill/>
          </p:spPr>
          <p:txBody>
            <a:bodyPr wrap="square" rtlCol="0">
              <a:spAutoFit/>
            </a:bodyPr>
            <a:lstStyle/>
            <a:p>
              <a:r>
                <a:rPr lang="zh-CN" altLang="en-US" sz="1400" dirty="0"/>
                <a:t>省教育厅</a:t>
              </a:r>
              <a:r>
                <a:rPr lang="zh-CN" altLang="en-US" sz="1400" dirty="0" smtClean="0"/>
                <a:t>对各高校提交的试算数据进行统计分析。</a:t>
              </a:r>
              <a:endParaRPr lang="zh-CN" altLang="en-US" sz="1400" dirty="0"/>
            </a:p>
          </p:txBody>
        </p:sp>
        <p:sp>
          <p:nvSpPr>
            <p:cNvPr id="63" name="文本框 62"/>
            <p:cNvSpPr txBox="1"/>
            <p:nvPr/>
          </p:nvSpPr>
          <p:spPr>
            <a:xfrm>
              <a:off x="6693010" y="3986293"/>
              <a:ext cx="1845823" cy="523220"/>
            </a:xfrm>
            <a:prstGeom prst="rect">
              <a:avLst/>
            </a:prstGeom>
            <a:noFill/>
          </p:spPr>
          <p:txBody>
            <a:bodyPr wrap="square" rtlCol="0">
              <a:spAutoFit/>
            </a:bodyPr>
            <a:lstStyle/>
            <a:p>
              <a:r>
                <a:rPr lang="zh-CN" altLang="en-US" sz="1400" dirty="0" smtClean="0"/>
                <a:t>完成</a:t>
              </a:r>
              <a:r>
                <a:rPr lang="zh-CN" altLang="en-US" sz="1400" dirty="0"/>
                <a:t>切线后，生成认定状态。</a:t>
              </a:r>
            </a:p>
          </p:txBody>
        </p:sp>
      </p:grpSp>
      <p:sp>
        <p:nvSpPr>
          <p:cNvPr id="28" name="文本框 33"/>
          <p:cNvSpPr txBox="1"/>
          <p:nvPr/>
        </p:nvSpPr>
        <p:spPr>
          <a:xfrm>
            <a:off x="71438" y="2285998"/>
            <a:ext cx="8643966" cy="584775"/>
          </a:xfrm>
          <a:prstGeom prst="rect">
            <a:avLst/>
          </a:prstGeom>
          <a:noFill/>
        </p:spPr>
        <p:txBody>
          <a:bodyPr wrap="square" rtlCol="0">
            <a:spAutoFit/>
          </a:bodyPr>
          <a:lstStyle/>
          <a:p>
            <a:r>
              <a:rPr lang="zh-CN" altLang="en-US" sz="1600" b="1" dirty="0">
                <a:solidFill>
                  <a:srgbClr val="FF0000"/>
                </a:solidFill>
              </a:rPr>
              <a:t>注意</a:t>
            </a:r>
            <a:r>
              <a:rPr lang="zh-CN" altLang="en-US" sz="1600" b="1" dirty="0" smtClean="0">
                <a:solidFill>
                  <a:srgbClr val="FF0000"/>
                </a:solidFill>
              </a:rPr>
              <a:t>：</a:t>
            </a:r>
            <a:r>
              <a:rPr lang="en-US" altLang="zh-CN" sz="1600" b="1" dirty="0" smtClean="0">
                <a:solidFill>
                  <a:srgbClr val="FF0000"/>
                </a:solidFill>
              </a:rPr>
              <a:t>1.</a:t>
            </a:r>
            <a:r>
              <a:rPr lang="zh-CN" altLang="en-US" sz="1600" b="1" dirty="0" smtClean="0">
                <a:solidFill>
                  <a:srgbClr val="FF0000"/>
                </a:solidFill>
              </a:rPr>
              <a:t>特别困难学生约占在校生的</a:t>
            </a:r>
            <a:r>
              <a:rPr lang="en-US" altLang="zh-CN" sz="1600" b="1" dirty="0" smtClean="0">
                <a:solidFill>
                  <a:srgbClr val="FF0000"/>
                </a:solidFill>
              </a:rPr>
              <a:t>5%</a:t>
            </a:r>
            <a:r>
              <a:rPr lang="zh-CN" altLang="en-US" sz="1600" b="1" dirty="0" smtClean="0">
                <a:solidFill>
                  <a:srgbClr val="FF0000"/>
                </a:solidFill>
              </a:rPr>
              <a:t>；</a:t>
            </a:r>
            <a:r>
              <a:rPr lang="en-US" altLang="zh-CN" sz="1600" b="1" dirty="0" smtClean="0">
                <a:solidFill>
                  <a:srgbClr val="FF0000"/>
                </a:solidFill>
              </a:rPr>
              <a:t>2.</a:t>
            </a:r>
            <a:r>
              <a:rPr lang="zh-CN" altLang="en-US" sz="1600" b="1" dirty="0" smtClean="0">
                <a:solidFill>
                  <a:srgbClr val="FF0000"/>
                </a:solidFill>
              </a:rPr>
              <a:t>困难学生约占在校生的</a:t>
            </a:r>
            <a:r>
              <a:rPr lang="en-US" altLang="zh-CN" sz="1600" b="1" dirty="0" smtClean="0">
                <a:solidFill>
                  <a:srgbClr val="FF0000"/>
                </a:solidFill>
              </a:rPr>
              <a:t>15%</a:t>
            </a:r>
            <a:r>
              <a:rPr lang="zh-CN" altLang="en-US" sz="1600" b="1" dirty="0" smtClean="0">
                <a:solidFill>
                  <a:srgbClr val="FF0000"/>
                </a:solidFill>
              </a:rPr>
              <a:t>；</a:t>
            </a:r>
            <a:r>
              <a:rPr lang="en-US" altLang="zh-CN" sz="1600" b="1" dirty="0" smtClean="0">
                <a:solidFill>
                  <a:srgbClr val="FF0000"/>
                </a:solidFill>
              </a:rPr>
              <a:t>3.</a:t>
            </a:r>
            <a:r>
              <a:rPr lang="zh-CN" altLang="en-US" sz="1600" b="1" dirty="0" smtClean="0">
                <a:solidFill>
                  <a:srgbClr val="FF0000"/>
                </a:solidFill>
              </a:rPr>
              <a:t>其他家庭经济困难学生约占在校生的</a:t>
            </a:r>
            <a:r>
              <a:rPr lang="en-US" altLang="zh-CN" sz="1600" b="1" dirty="0" smtClean="0">
                <a:solidFill>
                  <a:srgbClr val="FF0000"/>
                </a:solidFill>
              </a:rPr>
              <a:t>15%</a:t>
            </a:r>
            <a:r>
              <a:rPr lang="zh-CN" altLang="en-US" sz="1600" b="1" dirty="0" smtClean="0">
                <a:solidFill>
                  <a:srgbClr val="FF0000"/>
                </a:solidFill>
              </a:rPr>
              <a:t>。</a:t>
            </a:r>
            <a:endParaRPr lang="zh-CN" altLang="en-US" sz="1600" b="1" dirty="0">
              <a:solidFill>
                <a:srgbClr val="FF0000"/>
              </a:solidFill>
            </a:endParaRPr>
          </a:p>
        </p:txBody>
      </p:sp>
      <p:sp>
        <p:nvSpPr>
          <p:cNvPr id="29" name="文本框 38"/>
          <p:cNvSpPr txBox="1">
            <a:spLocks noChangeArrowheads="1"/>
          </p:cNvSpPr>
          <p:nvPr/>
        </p:nvSpPr>
        <p:spPr bwMode="auto">
          <a:xfrm>
            <a:off x="785786" y="285734"/>
            <a:ext cx="51737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学校</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资料审批</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
        <p:nvSpPr>
          <p:cNvPr id="30" name="文本框 24"/>
          <p:cNvSpPr txBox="1"/>
          <p:nvPr/>
        </p:nvSpPr>
        <p:spPr>
          <a:xfrm>
            <a:off x="2609783" y="3125047"/>
            <a:ext cx="1962217" cy="307777"/>
          </a:xfrm>
          <a:prstGeom prst="rect">
            <a:avLst/>
          </a:prstGeom>
          <a:noFill/>
        </p:spPr>
        <p:txBody>
          <a:bodyPr wrap="square" rtlCol="0">
            <a:spAutoFit/>
          </a:bodyPr>
          <a:lstStyle/>
          <a:p>
            <a:r>
              <a:rPr lang="zh-CN" altLang="en-US" sz="1400" b="1" dirty="0"/>
              <a:t>切线管理</a:t>
            </a:r>
            <a:r>
              <a:rPr lang="zh-CN" altLang="en-US" sz="1400" b="1" dirty="0" smtClean="0"/>
              <a:t>（教育厅）</a:t>
            </a:r>
            <a:endParaRPr lang="zh-CN" altLang="en-US" sz="1400" b="1" dirty="0"/>
          </a:p>
        </p:txBody>
      </p:sp>
      <p:sp>
        <p:nvSpPr>
          <p:cNvPr id="31" name="文本框 31"/>
          <p:cNvSpPr txBox="1"/>
          <p:nvPr/>
        </p:nvSpPr>
        <p:spPr>
          <a:xfrm>
            <a:off x="4616387" y="3705619"/>
            <a:ext cx="1845823" cy="954107"/>
          </a:xfrm>
          <a:prstGeom prst="rect">
            <a:avLst/>
          </a:prstGeom>
          <a:noFill/>
        </p:spPr>
        <p:txBody>
          <a:bodyPr wrap="square" rtlCol="0">
            <a:spAutoFit/>
          </a:bodyPr>
          <a:lstStyle/>
          <a:p>
            <a:r>
              <a:rPr lang="zh-CN" altLang="en-US" sz="1400" dirty="0"/>
              <a:t>省</a:t>
            </a:r>
            <a:r>
              <a:rPr lang="zh-CN" altLang="en-US" sz="1400" dirty="0" smtClean="0"/>
              <a:t>教育厅下发最低指导分数线并开放切线后，各高校根据指导线进行</a:t>
            </a:r>
            <a:r>
              <a:rPr lang="zh-CN" altLang="en-US" sz="1400" dirty="0"/>
              <a:t>切线。</a:t>
            </a:r>
          </a:p>
        </p:txBody>
      </p:sp>
      <p:sp>
        <p:nvSpPr>
          <p:cNvPr id="32" name="文本框 26"/>
          <p:cNvSpPr txBox="1"/>
          <p:nvPr/>
        </p:nvSpPr>
        <p:spPr>
          <a:xfrm>
            <a:off x="6659641" y="3133332"/>
            <a:ext cx="1962217" cy="307777"/>
          </a:xfrm>
          <a:prstGeom prst="rect">
            <a:avLst/>
          </a:prstGeom>
          <a:noFill/>
        </p:spPr>
        <p:txBody>
          <a:bodyPr wrap="square" rtlCol="0">
            <a:spAutoFit/>
          </a:bodyPr>
          <a:lstStyle/>
          <a:p>
            <a:r>
              <a:rPr lang="zh-CN" altLang="en-US" sz="1400" b="1" dirty="0"/>
              <a:t>资料审批</a:t>
            </a:r>
            <a:r>
              <a:rPr lang="zh-CN" altLang="en-US" sz="1400" b="1" dirty="0" smtClean="0"/>
              <a:t>（高校）</a:t>
            </a:r>
            <a:endParaRPr lang="zh-CN" altLang="en-US" sz="1400" b="1"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ppt_x"/>
                                          </p:val>
                                        </p:tav>
                                        <p:tav tm="100000">
                                          <p:val>
                                            <p:strVal val="#ppt_x"/>
                                          </p:val>
                                        </p:tav>
                                      </p:tavLst>
                                    </p:anim>
                                    <p:anim calcmode="lin" valueType="num">
                                      <p:cBhvr additive="base">
                                        <p:cTn id="2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a:stretch>
            <a:fillRect/>
          </a:stretch>
        </p:blipFill>
        <p:spPr>
          <a:xfrm>
            <a:off x="214282" y="1088154"/>
            <a:ext cx="8376338" cy="1769348"/>
          </a:xfrm>
          <a:prstGeom prst="rect">
            <a:avLst/>
          </a:prstGeom>
        </p:spPr>
      </p:pic>
      <p:sp>
        <p:nvSpPr>
          <p:cNvPr id="29" name="文本框 28"/>
          <p:cNvSpPr txBox="1"/>
          <p:nvPr/>
        </p:nvSpPr>
        <p:spPr>
          <a:xfrm>
            <a:off x="4143372" y="2143122"/>
            <a:ext cx="792000" cy="25200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zh-CN" sz="800" dirty="0"/>
          </a:p>
          <a:p>
            <a:endParaRPr lang="en-US" altLang="zh-CN" sz="800" dirty="0"/>
          </a:p>
          <a:p>
            <a:endParaRPr lang="en-US" altLang="zh-CN" sz="800" dirty="0"/>
          </a:p>
          <a:p>
            <a:endParaRPr lang="en-US" altLang="zh-CN" sz="800" dirty="0"/>
          </a:p>
          <a:p>
            <a:endParaRPr lang="en-US" altLang="zh-CN" sz="800" dirty="0"/>
          </a:p>
          <a:p>
            <a:endParaRPr lang="en-US" altLang="zh-CN" sz="800" dirty="0"/>
          </a:p>
          <a:p>
            <a:endParaRPr lang="zh-CN" altLang="en-US" sz="800" dirty="0"/>
          </a:p>
        </p:txBody>
      </p:sp>
      <p:grpSp>
        <p:nvGrpSpPr>
          <p:cNvPr id="2" name="组合 51"/>
          <p:cNvGrpSpPr/>
          <p:nvPr/>
        </p:nvGrpSpPr>
        <p:grpSpPr>
          <a:xfrm>
            <a:off x="142844" y="3071816"/>
            <a:ext cx="8585029" cy="1533050"/>
            <a:chOff x="142844" y="3258032"/>
            <a:chExt cx="8585029" cy="1533050"/>
          </a:xfrm>
        </p:grpSpPr>
        <p:grpSp>
          <p:nvGrpSpPr>
            <p:cNvPr id="3" name="组合 52"/>
            <p:cNvGrpSpPr/>
            <p:nvPr/>
          </p:nvGrpSpPr>
          <p:grpSpPr>
            <a:xfrm>
              <a:off x="251516" y="3651870"/>
              <a:ext cx="8424939" cy="1139212"/>
              <a:chOff x="549209" y="2355726"/>
              <a:chExt cx="8045577" cy="2636988"/>
            </a:xfrm>
          </p:grpSpPr>
          <p:sp>
            <p:nvSpPr>
              <p:cNvPr id="66" name="ïṧ1íḑê"/>
              <p:cNvSpPr/>
              <p:nvPr/>
            </p:nvSpPr>
            <p:spPr bwMode="auto">
              <a:xfrm rot="10800000">
                <a:off x="549209" y="2566961"/>
                <a:ext cx="2011393" cy="2097987"/>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tx2">
                    <a:lumMod val="40000"/>
                    <a:lumOff val="6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a:p>
            </p:txBody>
          </p:sp>
          <p:sp>
            <p:nvSpPr>
              <p:cNvPr id="67" name="îŝḷíḋé"/>
              <p:cNvSpPr/>
              <p:nvPr/>
            </p:nvSpPr>
            <p:spPr bwMode="auto">
              <a:xfrm>
                <a:off x="2560607" y="3678786"/>
                <a:ext cx="2011393" cy="1111816"/>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accent2">
                    <a:lumMod val="60000"/>
                    <a:lumOff val="4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dirty="0"/>
              </a:p>
            </p:txBody>
          </p:sp>
          <p:sp>
            <p:nvSpPr>
              <p:cNvPr id="68" name="îşḷiďe"/>
              <p:cNvSpPr/>
              <p:nvPr/>
            </p:nvSpPr>
            <p:spPr bwMode="auto">
              <a:xfrm>
                <a:off x="6583393" y="2665242"/>
                <a:ext cx="2011393" cy="2208517"/>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accent4">
                    <a:lumMod val="60000"/>
                    <a:lumOff val="40000"/>
                  </a:schemeClr>
                </a:solidFill>
                <a:prstDash val="solid"/>
                <a:round/>
                <a:headEnd type="arrow"/>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a:p>
            </p:txBody>
          </p:sp>
          <p:sp>
            <p:nvSpPr>
              <p:cNvPr id="69" name="ís1ïḓé"/>
              <p:cNvSpPr/>
              <p:nvPr/>
            </p:nvSpPr>
            <p:spPr>
              <a:xfrm>
                <a:off x="1317594" y="2355726"/>
                <a:ext cx="599771" cy="405383"/>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01</a:t>
                </a:r>
              </a:p>
            </p:txBody>
          </p:sp>
          <p:sp>
            <p:nvSpPr>
              <p:cNvPr id="70" name="îṥlíḓê"/>
              <p:cNvSpPr/>
              <p:nvPr/>
            </p:nvSpPr>
            <p:spPr>
              <a:xfrm>
                <a:off x="3367735" y="4587330"/>
                <a:ext cx="532595" cy="405383"/>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02</a:t>
                </a:r>
              </a:p>
            </p:txBody>
          </p:sp>
          <p:sp>
            <p:nvSpPr>
              <p:cNvPr id="71" name="ïṣḷiďê"/>
              <p:cNvSpPr/>
              <p:nvPr/>
            </p:nvSpPr>
            <p:spPr>
              <a:xfrm>
                <a:off x="7351773" y="4587331"/>
                <a:ext cx="532595" cy="405383"/>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04</a:t>
                </a:r>
              </a:p>
            </p:txBody>
          </p:sp>
          <p:sp>
            <p:nvSpPr>
              <p:cNvPr id="72" name="îṩ1iḋè"/>
              <p:cNvSpPr/>
              <p:nvPr/>
            </p:nvSpPr>
            <p:spPr bwMode="auto">
              <a:xfrm rot="10800000">
                <a:off x="4572000" y="2566970"/>
                <a:ext cx="2011393" cy="1111816"/>
              </a:xfrm>
              <a:custGeom>
                <a:avLst/>
                <a:gdLst>
                  <a:gd name="T0" fmla="*/ 3787 w 3787"/>
                  <a:gd name="T1" fmla="*/ 0 h 1893"/>
                  <a:gd name="T2" fmla="*/ 3787 w 3787"/>
                  <a:gd name="T3" fmla="*/ 1893 h 1893"/>
                  <a:gd name="T4" fmla="*/ 0 w 3787"/>
                  <a:gd name="T5" fmla="*/ 1893 h 1893"/>
                  <a:gd name="T6" fmla="*/ 0 w 3787"/>
                  <a:gd name="T7" fmla="*/ 0 h 1893"/>
                </a:gdLst>
                <a:ahLst/>
                <a:cxnLst>
                  <a:cxn ang="0">
                    <a:pos x="T0" y="T1"/>
                  </a:cxn>
                  <a:cxn ang="0">
                    <a:pos x="T2" y="T3"/>
                  </a:cxn>
                  <a:cxn ang="0">
                    <a:pos x="T4" y="T5"/>
                  </a:cxn>
                  <a:cxn ang="0">
                    <a:pos x="T6" y="T7"/>
                  </a:cxn>
                </a:cxnLst>
                <a:rect l="0" t="0" r="r" b="b"/>
                <a:pathLst>
                  <a:path w="3787" h="1893">
                    <a:moveTo>
                      <a:pt x="3787" y="0"/>
                    </a:moveTo>
                    <a:lnTo>
                      <a:pt x="3787" y="1893"/>
                    </a:lnTo>
                    <a:lnTo>
                      <a:pt x="0" y="1893"/>
                    </a:lnTo>
                    <a:lnTo>
                      <a:pt x="0" y="0"/>
                    </a:lnTo>
                  </a:path>
                </a:pathLst>
              </a:custGeom>
              <a:noFill/>
              <a:ln w="180975" cap="rnd">
                <a:solidFill>
                  <a:schemeClr val="accent3">
                    <a:lumMod val="60000"/>
                    <a:lumOff val="40000"/>
                  </a:schemeClr>
                </a:solidFill>
                <a:prstDash val="solid"/>
                <a:rou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normAutofit/>
              </a:bodyPr>
              <a:lstStyle>
                <a:defPPr>
                  <a:defRPr lang="en-US"/>
                </a:defPPr>
                <a:lvl1pPr marL="0" algn="l" defTabSz="1828800" rtl="0" eaLnBrk="1" latinLnBrk="0" hangingPunct="1">
                  <a:defRPr sz="3600" kern="1200">
                    <a:solidFill>
                      <a:schemeClr val="tx1"/>
                    </a:solidFill>
                  </a:defRPr>
                </a:lvl1pPr>
                <a:lvl2pPr marL="914400" algn="l" defTabSz="1828800" rtl="0" eaLnBrk="1" latinLnBrk="0" hangingPunct="1">
                  <a:defRPr sz="3600" kern="1200">
                    <a:solidFill>
                      <a:schemeClr val="tx1"/>
                    </a:solidFill>
                  </a:defRPr>
                </a:lvl2pPr>
                <a:lvl3pPr marL="1828800" algn="l" defTabSz="1828800" rtl="0" eaLnBrk="1" latinLnBrk="0" hangingPunct="1">
                  <a:defRPr sz="3600" kern="1200">
                    <a:solidFill>
                      <a:schemeClr val="tx1"/>
                    </a:solidFill>
                  </a:defRPr>
                </a:lvl3pPr>
                <a:lvl4pPr marL="2743200" algn="l" defTabSz="1828800" rtl="0" eaLnBrk="1" latinLnBrk="0" hangingPunct="1">
                  <a:defRPr sz="3600" kern="1200">
                    <a:solidFill>
                      <a:schemeClr val="tx1"/>
                    </a:solidFill>
                  </a:defRPr>
                </a:lvl4pPr>
                <a:lvl5pPr marL="3657600" algn="l" defTabSz="1828800" rtl="0" eaLnBrk="1" latinLnBrk="0" hangingPunct="1">
                  <a:defRPr sz="3600" kern="1200">
                    <a:solidFill>
                      <a:schemeClr val="tx1"/>
                    </a:solidFill>
                  </a:defRPr>
                </a:lvl5pPr>
                <a:lvl6pPr marL="4572000" algn="l" defTabSz="1828800" rtl="0" eaLnBrk="1" latinLnBrk="0" hangingPunct="1">
                  <a:defRPr sz="3600" kern="1200">
                    <a:solidFill>
                      <a:schemeClr val="tx1"/>
                    </a:solidFill>
                  </a:defRPr>
                </a:lvl6pPr>
                <a:lvl7pPr marL="5486400" algn="l" defTabSz="1828800" rtl="0" eaLnBrk="1" latinLnBrk="0" hangingPunct="1">
                  <a:defRPr sz="3600" kern="1200">
                    <a:solidFill>
                      <a:schemeClr val="tx1"/>
                    </a:solidFill>
                  </a:defRPr>
                </a:lvl7pPr>
                <a:lvl8pPr marL="6400800" algn="l" defTabSz="1828800" rtl="0" eaLnBrk="1" latinLnBrk="0" hangingPunct="1">
                  <a:defRPr sz="3600" kern="1200">
                    <a:solidFill>
                      <a:schemeClr val="tx1"/>
                    </a:solidFill>
                  </a:defRPr>
                </a:lvl8pPr>
                <a:lvl9pPr marL="7315200" algn="l" defTabSz="1828800" rtl="0" eaLnBrk="1" latinLnBrk="0" hangingPunct="1">
                  <a:defRPr sz="3600" kern="1200">
                    <a:solidFill>
                      <a:schemeClr val="tx1"/>
                    </a:solidFill>
                  </a:defRPr>
                </a:lvl9pPr>
              </a:lstStyle>
              <a:p>
                <a:endParaRPr lang="en-US" sz="1000"/>
              </a:p>
            </p:txBody>
          </p:sp>
          <p:sp>
            <p:nvSpPr>
              <p:cNvPr id="73" name="iṣḷïďé"/>
              <p:cNvSpPr/>
              <p:nvPr/>
            </p:nvSpPr>
            <p:spPr>
              <a:xfrm>
                <a:off x="5340380" y="2355925"/>
                <a:ext cx="599771" cy="40518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1828800" rtl="0" eaLnBrk="1" latinLnBrk="0" hangingPunct="1">
                  <a:defRPr sz="3600" kern="1200">
                    <a:solidFill>
                      <a:schemeClr val="lt1"/>
                    </a:solidFill>
                  </a:defRPr>
                </a:lvl1pPr>
                <a:lvl2pPr marL="914400" algn="l" defTabSz="1828800" rtl="0" eaLnBrk="1" latinLnBrk="0" hangingPunct="1">
                  <a:defRPr sz="3600" kern="1200">
                    <a:solidFill>
                      <a:schemeClr val="lt1"/>
                    </a:solidFill>
                  </a:defRPr>
                </a:lvl2pPr>
                <a:lvl3pPr marL="1828800" algn="l" defTabSz="1828800" rtl="0" eaLnBrk="1" latinLnBrk="0" hangingPunct="1">
                  <a:defRPr sz="3600" kern="1200">
                    <a:solidFill>
                      <a:schemeClr val="lt1"/>
                    </a:solidFill>
                  </a:defRPr>
                </a:lvl3pPr>
                <a:lvl4pPr marL="2743200" algn="l" defTabSz="1828800" rtl="0" eaLnBrk="1" latinLnBrk="0" hangingPunct="1">
                  <a:defRPr sz="3600" kern="1200">
                    <a:solidFill>
                      <a:schemeClr val="lt1"/>
                    </a:solidFill>
                  </a:defRPr>
                </a:lvl4pPr>
                <a:lvl5pPr marL="3657600" algn="l" defTabSz="1828800" rtl="0" eaLnBrk="1" latinLnBrk="0" hangingPunct="1">
                  <a:defRPr sz="3600" kern="1200">
                    <a:solidFill>
                      <a:schemeClr val="lt1"/>
                    </a:solidFill>
                  </a:defRPr>
                </a:lvl5pPr>
                <a:lvl6pPr marL="4572000" algn="l" defTabSz="1828800" rtl="0" eaLnBrk="1" latinLnBrk="0" hangingPunct="1">
                  <a:defRPr sz="3600" kern="1200">
                    <a:solidFill>
                      <a:schemeClr val="lt1"/>
                    </a:solidFill>
                  </a:defRPr>
                </a:lvl6pPr>
                <a:lvl7pPr marL="5486400" algn="l" defTabSz="1828800" rtl="0" eaLnBrk="1" latinLnBrk="0" hangingPunct="1">
                  <a:defRPr sz="3600" kern="1200">
                    <a:solidFill>
                      <a:schemeClr val="lt1"/>
                    </a:solidFill>
                  </a:defRPr>
                </a:lvl7pPr>
                <a:lvl8pPr marL="6400800" algn="l" defTabSz="1828800" rtl="0" eaLnBrk="1" latinLnBrk="0" hangingPunct="1">
                  <a:defRPr sz="3600" kern="1200">
                    <a:solidFill>
                      <a:schemeClr val="lt1"/>
                    </a:solidFill>
                  </a:defRPr>
                </a:lvl8pPr>
                <a:lvl9pPr marL="7315200" algn="l" defTabSz="1828800" rtl="0" eaLnBrk="1" latinLnBrk="0" hangingPunct="1">
                  <a:defRPr sz="3600" kern="1200">
                    <a:solidFill>
                      <a:schemeClr val="lt1"/>
                    </a:solidFill>
                  </a:defRPr>
                </a:lvl9pPr>
              </a:lstStyle>
              <a:p>
                <a:pPr algn="ctr">
                  <a:lnSpc>
                    <a:spcPct val="120000"/>
                  </a:lnSpc>
                </a:pPr>
                <a:r>
                  <a:rPr lang="en-US" sz="1000" b="1" dirty="0">
                    <a:solidFill>
                      <a:schemeClr val="tx1"/>
                    </a:solidFill>
                  </a:rPr>
                  <a:t>03</a:t>
                </a:r>
              </a:p>
            </p:txBody>
          </p:sp>
        </p:grpSp>
        <p:sp>
          <p:nvSpPr>
            <p:cNvPr id="54" name="ïṧḷïdê"/>
            <p:cNvSpPr/>
            <p:nvPr/>
          </p:nvSpPr>
          <p:spPr>
            <a:xfrm>
              <a:off x="1963588" y="3290193"/>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55" name="ïṧḷïdê"/>
            <p:cNvSpPr/>
            <p:nvPr/>
          </p:nvSpPr>
          <p:spPr>
            <a:xfrm>
              <a:off x="4143372" y="3258032"/>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56" name="ïṧḷïdê"/>
            <p:cNvSpPr/>
            <p:nvPr/>
          </p:nvSpPr>
          <p:spPr>
            <a:xfrm>
              <a:off x="6207738" y="3290192"/>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57" name="ïṧḷïdê"/>
            <p:cNvSpPr/>
            <p:nvPr/>
          </p:nvSpPr>
          <p:spPr>
            <a:xfrm>
              <a:off x="8358214" y="3258032"/>
              <a:ext cx="369659" cy="361677"/>
            </a:xfrm>
            <a:prstGeom prst="triangle">
              <a:avLst>
                <a:gd name="adj" fmla="val 100000"/>
              </a:avLst>
            </a:prstGeom>
            <a:solidFill>
              <a:schemeClr val="tx1">
                <a:lumMod val="65000"/>
                <a:lumOff val="35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sz="1200">
                <a:solidFill>
                  <a:schemeClr val="tx1"/>
                </a:solidFill>
              </a:endParaRPr>
            </a:p>
          </p:txBody>
        </p:sp>
        <p:sp>
          <p:nvSpPr>
            <p:cNvPr id="58" name="文本框 57"/>
            <p:cNvSpPr txBox="1"/>
            <p:nvPr/>
          </p:nvSpPr>
          <p:spPr>
            <a:xfrm>
              <a:off x="142844" y="3313132"/>
              <a:ext cx="1962217" cy="307777"/>
            </a:xfrm>
            <a:prstGeom prst="rect">
              <a:avLst/>
            </a:prstGeom>
            <a:noFill/>
          </p:spPr>
          <p:txBody>
            <a:bodyPr wrap="square" rtlCol="0">
              <a:spAutoFit/>
            </a:bodyPr>
            <a:lstStyle/>
            <a:p>
              <a:r>
                <a:rPr lang="zh-CN" altLang="en-US" sz="1400" b="1" dirty="0"/>
                <a:t>资料审批</a:t>
              </a:r>
              <a:r>
                <a:rPr lang="zh-CN" altLang="en-US" sz="1400" b="1" dirty="0" smtClean="0"/>
                <a:t>（试算百分比）</a:t>
              </a:r>
              <a:endParaRPr lang="zh-CN" altLang="en-US" sz="1400" b="1" dirty="0"/>
            </a:p>
          </p:txBody>
        </p:sp>
        <p:sp>
          <p:nvSpPr>
            <p:cNvPr id="59" name="文本框 58"/>
            <p:cNvSpPr txBox="1"/>
            <p:nvPr/>
          </p:nvSpPr>
          <p:spPr>
            <a:xfrm>
              <a:off x="395536" y="3804123"/>
              <a:ext cx="1674185" cy="954107"/>
            </a:xfrm>
            <a:prstGeom prst="rect">
              <a:avLst/>
            </a:prstGeom>
            <a:noFill/>
          </p:spPr>
          <p:txBody>
            <a:bodyPr wrap="square" rtlCol="0">
              <a:spAutoFit/>
            </a:bodyPr>
            <a:lstStyle/>
            <a:p>
              <a:r>
                <a:rPr lang="zh-CN" altLang="en-US" sz="1400" dirty="0" smtClean="0"/>
                <a:t>对提交申请的所有学生进行试算百分比，并将试算结果提交到省教育厅。</a:t>
              </a:r>
            </a:p>
          </p:txBody>
        </p:sp>
        <p:sp>
          <p:nvSpPr>
            <p:cNvPr id="61" name="文本框 60"/>
            <p:cNvSpPr txBox="1"/>
            <p:nvPr/>
          </p:nvSpPr>
          <p:spPr>
            <a:xfrm>
              <a:off x="4619871" y="3301214"/>
              <a:ext cx="1962217" cy="307777"/>
            </a:xfrm>
            <a:prstGeom prst="rect">
              <a:avLst/>
            </a:prstGeom>
            <a:noFill/>
          </p:spPr>
          <p:txBody>
            <a:bodyPr wrap="square" rtlCol="0">
              <a:spAutoFit/>
            </a:bodyPr>
            <a:lstStyle/>
            <a:p>
              <a:r>
                <a:rPr lang="zh-CN" altLang="en-US" sz="1400" b="1" dirty="0"/>
                <a:t>资料审批</a:t>
              </a:r>
              <a:r>
                <a:rPr lang="zh-CN" altLang="en-US" sz="1400" b="1" dirty="0" smtClean="0"/>
                <a:t>（切线）</a:t>
              </a:r>
              <a:endParaRPr lang="zh-CN" altLang="en-US" sz="1400" b="1" dirty="0"/>
            </a:p>
          </p:txBody>
        </p:sp>
        <p:sp>
          <p:nvSpPr>
            <p:cNvPr id="63" name="文本框 62"/>
            <p:cNvSpPr txBox="1"/>
            <p:nvPr/>
          </p:nvSpPr>
          <p:spPr>
            <a:xfrm>
              <a:off x="2564777" y="3891835"/>
              <a:ext cx="1620179" cy="738664"/>
            </a:xfrm>
            <a:prstGeom prst="rect">
              <a:avLst/>
            </a:prstGeom>
            <a:noFill/>
          </p:spPr>
          <p:txBody>
            <a:bodyPr wrap="square" rtlCol="0">
              <a:spAutoFit/>
            </a:bodyPr>
            <a:lstStyle/>
            <a:p>
              <a:r>
                <a:rPr lang="zh-CN" altLang="en-US" sz="1400" dirty="0" smtClean="0"/>
                <a:t>省教育厅对各高校提交的试算数据进行统计分析。</a:t>
              </a:r>
              <a:endParaRPr lang="zh-CN" altLang="en-US" sz="1400" dirty="0"/>
            </a:p>
          </p:txBody>
        </p:sp>
        <p:sp>
          <p:nvSpPr>
            <p:cNvPr id="65" name="文本框 64"/>
            <p:cNvSpPr txBox="1"/>
            <p:nvPr/>
          </p:nvSpPr>
          <p:spPr>
            <a:xfrm>
              <a:off x="6693010" y="3986293"/>
              <a:ext cx="1845823" cy="523220"/>
            </a:xfrm>
            <a:prstGeom prst="rect">
              <a:avLst/>
            </a:prstGeom>
            <a:noFill/>
          </p:spPr>
          <p:txBody>
            <a:bodyPr wrap="square" rtlCol="0">
              <a:spAutoFit/>
            </a:bodyPr>
            <a:lstStyle/>
            <a:p>
              <a:r>
                <a:rPr lang="zh-CN" altLang="en-US" sz="1400" dirty="0" smtClean="0"/>
                <a:t>完成</a:t>
              </a:r>
              <a:r>
                <a:rPr lang="zh-CN" altLang="en-US" sz="1400" dirty="0"/>
                <a:t>切线后，生成认定状态。</a:t>
              </a:r>
            </a:p>
          </p:txBody>
        </p:sp>
      </p:grpSp>
      <p:sp>
        <p:nvSpPr>
          <p:cNvPr id="30" name="文本框 24"/>
          <p:cNvSpPr txBox="1"/>
          <p:nvPr/>
        </p:nvSpPr>
        <p:spPr>
          <a:xfrm>
            <a:off x="2609783" y="3125047"/>
            <a:ext cx="1962217" cy="307777"/>
          </a:xfrm>
          <a:prstGeom prst="rect">
            <a:avLst/>
          </a:prstGeom>
          <a:noFill/>
        </p:spPr>
        <p:txBody>
          <a:bodyPr wrap="square" rtlCol="0">
            <a:spAutoFit/>
          </a:bodyPr>
          <a:lstStyle/>
          <a:p>
            <a:r>
              <a:rPr lang="zh-CN" altLang="en-US" sz="1400" b="1" dirty="0"/>
              <a:t>切线管理</a:t>
            </a:r>
            <a:r>
              <a:rPr lang="zh-CN" altLang="en-US" sz="1400" b="1" dirty="0" smtClean="0"/>
              <a:t>（教育厅）</a:t>
            </a:r>
            <a:endParaRPr lang="zh-CN" altLang="en-US" sz="1400" b="1" dirty="0"/>
          </a:p>
        </p:txBody>
      </p:sp>
      <p:sp>
        <p:nvSpPr>
          <p:cNvPr id="31" name="文本框 31"/>
          <p:cNvSpPr txBox="1"/>
          <p:nvPr/>
        </p:nvSpPr>
        <p:spPr>
          <a:xfrm>
            <a:off x="4616387" y="3705619"/>
            <a:ext cx="1845823" cy="954107"/>
          </a:xfrm>
          <a:prstGeom prst="rect">
            <a:avLst/>
          </a:prstGeom>
          <a:noFill/>
        </p:spPr>
        <p:txBody>
          <a:bodyPr wrap="square" rtlCol="0">
            <a:spAutoFit/>
          </a:bodyPr>
          <a:lstStyle/>
          <a:p>
            <a:r>
              <a:rPr lang="zh-CN" altLang="en-US" sz="1400" dirty="0"/>
              <a:t>省</a:t>
            </a:r>
            <a:r>
              <a:rPr lang="zh-CN" altLang="en-US" sz="1400" dirty="0" smtClean="0"/>
              <a:t>教育厅下发最低指导分数线并开放切线后，各高校根据指导线进行</a:t>
            </a:r>
            <a:r>
              <a:rPr lang="zh-CN" altLang="en-US" sz="1400" dirty="0"/>
              <a:t>切线。</a:t>
            </a:r>
          </a:p>
        </p:txBody>
      </p:sp>
      <p:sp>
        <p:nvSpPr>
          <p:cNvPr id="32" name="文本框 26"/>
          <p:cNvSpPr txBox="1"/>
          <p:nvPr/>
        </p:nvSpPr>
        <p:spPr>
          <a:xfrm>
            <a:off x="6659641" y="3133332"/>
            <a:ext cx="1962217" cy="307777"/>
          </a:xfrm>
          <a:prstGeom prst="rect">
            <a:avLst/>
          </a:prstGeom>
          <a:noFill/>
        </p:spPr>
        <p:txBody>
          <a:bodyPr wrap="square" rtlCol="0">
            <a:spAutoFit/>
          </a:bodyPr>
          <a:lstStyle/>
          <a:p>
            <a:r>
              <a:rPr lang="zh-CN" altLang="en-US" sz="1400" b="1" dirty="0"/>
              <a:t>资料审批</a:t>
            </a:r>
            <a:r>
              <a:rPr lang="zh-CN" altLang="en-US" sz="1400" b="1" dirty="0" smtClean="0"/>
              <a:t>（高校）</a:t>
            </a:r>
            <a:endParaRPr lang="zh-CN" altLang="en-US" sz="1400" b="1" dirty="0"/>
          </a:p>
        </p:txBody>
      </p:sp>
      <p:sp>
        <p:nvSpPr>
          <p:cNvPr id="36" name="文本框 38"/>
          <p:cNvSpPr txBox="1">
            <a:spLocks noChangeArrowheads="1"/>
          </p:cNvSpPr>
          <p:nvPr/>
        </p:nvSpPr>
        <p:spPr bwMode="auto">
          <a:xfrm>
            <a:off x="785786" y="285734"/>
            <a:ext cx="51737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学校</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资料审批</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
        <p:nvSpPr>
          <p:cNvPr id="26" name="double-up-arrow_56902"/>
          <p:cNvSpPr>
            <a:spLocks noChangeAspect="1"/>
          </p:cNvSpPr>
          <p:nvPr/>
        </p:nvSpPr>
        <p:spPr bwMode="auto">
          <a:xfrm>
            <a:off x="7316453" y="2571750"/>
            <a:ext cx="609685" cy="571222"/>
          </a:xfrm>
          <a:custGeom>
            <a:avLst/>
            <a:gdLst>
              <a:gd name="connsiteX0" fmla="*/ 303841 w 609471"/>
              <a:gd name="connsiteY0" fmla="*/ 263915 h 601783"/>
              <a:gd name="connsiteX1" fmla="*/ 351459 w 609471"/>
              <a:gd name="connsiteY1" fmla="*/ 280846 h 601783"/>
              <a:gd name="connsiteX2" fmla="*/ 581731 w 609471"/>
              <a:gd name="connsiteY2" fmla="*/ 468216 h 601783"/>
              <a:gd name="connsiteX3" fmla="*/ 592517 w 609471"/>
              <a:gd name="connsiteY3" fmla="*/ 574082 h 601783"/>
              <a:gd name="connsiteX4" fmla="*/ 534066 w 609471"/>
              <a:gd name="connsiteY4" fmla="*/ 601783 h 601783"/>
              <a:gd name="connsiteX5" fmla="*/ 486542 w 609471"/>
              <a:gd name="connsiteY5" fmla="*/ 584852 h 601783"/>
              <a:gd name="connsiteX6" fmla="*/ 303841 w 609471"/>
              <a:gd name="connsiteY6" fmla="*/ 436235 h 601783"/>
              <a:gd name="connsiteX7" fmla="*/ 122930 w 609471"/>
              <a:gd name="connsiteY7" fmla="*/ 583394 h 601783"/>
              <a:gd name="connsiteX8" fmla="*/ 75359 w 609471"/>
              <a:gd name="connsiteY8" fmla="*/ 600325 h 601783"/>
              <a:gd name="connsiteX9" fmla="*/ 16908 w 609471"/>
              <a:gd name="connsiteY9" fmla="*/ 572624 h 601783"/>
              <a:gd name="connsiteX10" fmla="*/ 27788 w 609471"/>
              <a:gd name="connsiteY10" fmla="*/ 466758 h 601783"/>
              <a:gd name="connsiteX11" fmla="*/ 256223 w 609471"/>
              <a:gd name="connsiteY11" fmla="*/ 280846 h 601783"/>
              <a:gd name="connsiteX12" fmla="*/ 303841 w 609471"/>
              <a:gd name="connsiteY12" fmla="*/ 263915 h 601783"/>
              <a:gd name="connsiteX13" fmla="*/ 303841 w 609471"/>
              <a:gd name="connsiteY13" fmla="*/ 0 h 601783"/>
              <a:gd name="connsiteX14" fmla="*/ 351459 w 609471"/>
              <a:gd name="connsiteY14" fmla="*/ 16931 h 601783"/>
              <a:gd name="connsiteX15" fmla="*/ 581731 w 609471"/>
              <a:gd name="connsiteY15" fmla="*/ 204301 h 601783"/>
              <a:gd name="connsiteX16" fmla="*/ 592517 w 609471"/>
              <a:gd name="connsiteY16" fmla="*/ 310167 h 601783"/>
              <a:gd name="connsiteX17" fmla="*/ 534066 w 609471"/>
              <a:gd name="connsiteY17" fmla="*/ 337868 h 601783"/>
              <a:gd name="connsiteX18" fmla="*/ 486542 w 609471"/>
              <a:gd name="connsiteY18" fmla="*/ 320937 h 601783"/>
              <a:gd name="connsiteX19" fmla="*/ 303841 w 609471"/>
              <a:gd name="connsiteY19" fmla="*/ 172320 h 601783"/>
              <a:gd name="connsiteX20" fmla="*/ 122930 w 609471"/>
              <a:gd name="connsiteY20" fmla="*/ 319479 h 601783"/>
              <a:gd name="connsiteX21" fmla="*/ 75359 w 609471"/>
              <a:gd name="connsiteY21" fmla="*/ 336410 h 601783"/>
              <a:gd name="connsiteX22" fmla="*/ 16908 w 609471"/>
              <a:gd name="connsiteY22" fmla="*/ 308709 h 601783"/>
              <a:gd name="connsiteX23" fmla="*/ 27788 w 609471"/>
              <a:gd name="connsiteY23" fmla="*/ 202796 h 601783"/>
              <a:gd name="connsiteX24" fmla="*/ 256223 w 609471"/>
              <a:gd name="connsiteY24" fmla="*/ 16931 h 601783"/>
              <a:gd name="connsiteX25" fmla="*/ 303841 w 609471"/>
              <a:gd name="connsiteY25" fmla="*/ 0 h 6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9471" h="601783">
                <a:moveTo>
                  <a:pt x="303841" y="263915"/>
                </a:moveTo>
                <a:cubicBezTo>
                  <a:pt x="320727" y="263915"/>
                  <a:pt x="337612" y="269559"/>
                  <a:pt x="351459" y="280846"/>
                </a:cubicBezTo>
                <a:lnTo>
                  <a:pt x="581731" y="468216"/>
                </a:lnTo>
                <a:cubicBezTo>
                  <a:pt x="613948" y="494412"/>
                  <a:pt x="618846" y="541819"/>
                  <a:pt x="592517" y="574082"/>
                </a:cubicBezTo>
                <a:cubicBezTo>
                  <a:pt x="577634" y="592330"/>
                  <a:pt x="555921" y="601783"/>
                  <a:pt x="534066" y="601783"/>
                </a:cubicBezTo>
                <a:cubicBezTo>
                  <a:pt x="517346" y="601783"/>
                  <a:pt x="500531" y="596186"/>
                  <a:pt x="486542" y="584852"/>
                </a:cubicBezTo>
                <a:lnTo>
                  <a:pt x="303841" y="436235"/>
                </a:lnTo>
                <a:lnTo>
                  <a:pt x="122930" y="583394"/>
                </a:lnTo>
                <a:cubicBezTo>
                  <a:pt x="108989" y="594822"/>
                  <a:pt x="92080" y="600325"/>
                  <a:pt x="75359" y="600325"/>
                </a:cubicBezTo>
                <a:cubicBezTo>
                  <a:pt x="53505" y="600325"/>
                  <a:pt x="31839" y="590872"/>
                  <a:pt x="16908" y="572624"/>
                </a:cubicBezTo>
                <a:cubicBezTo>
                  <a:pt x="-9327" y="540408"/>
                  <a:pt x="-4523" y="493001"/>
                  <a:pt x="27788" y="466758"/>
                </a:cubicBezTo>
                <a:lnTo>
                  <a:pt x="256223" y="280846"/>
                </a:lnTo>
                <a:cubicBezTo>
                  <a:pt x="270071" y="269559"/>
                  <a:pt x="286956" y="263915"/>
                  <a:pt x="303841" y="263915"/>
                </a:cubicBezTo>
                <a:close/>
                <a:moveTo>
                  <a:pt x="303841" y="0"/>
                </a:moveTo>
                <a:cubicBezTo>
                  <a:pt x="320727" y="0"/>
                  <a:pt x="337612" y="5644"/>
                  <a:pt x="351459" y="16931"/>
                </a:cubicBezTo>
                <a:lnTo>
                  <a:pt x="581731" y="204301"/>
                </a:lnTo>
                <a:cubicBezTo>
                  <a:pt x="613948" y="230497"/>
                  <a:pt x="618846" y="277904"/>
                  <a:pt x="592517" y="310167"/>
                </a:cubicBezTo>
                <a:cubicBezTo>
                  <a:pt x="577634" y="328415"/>
                  <a:pt x="555921" y="337868"/>
                  <a:pt x="534066" y="337868"/>
                </a:cubicBezTo>
                <a:cubicBezTo>
                  <a:pt x="517346" y="337868"/>
                  <a:pt x="500531" y="332271"/>
                  <a:pt x="486542" y="320937"/>
                </a:cubicBezTo>
                <a:lnTo>
                  <a:pt x="303841" y="172320"/>
                </a:lnTo>
                <a:lnTo>
                  <a:pt x="122930" y="319479"/>
                </a:lnTo>
                <a:cubicBezTo>
                  <a:pt x="108989" y="330907"/>
                  <a:pt x="92080" y="336410"/>
                  <a:pt x="75359" y="336410"/>
                </a:cubicBezTo>
                <a:cubicBezTo>
                  <a:pt x="53505" y="336410"/>
                  <a:pt x="31839" y="326957"/>
                  <a:pt x="16908" y="308709"/>
                </a:cubicBezTo>
                <a:cubicBezTo>
                  <a:pt x="-9327" y="276493"/>
                  <a:pt x="-4523" y="229086"/>
                  <a:pt x="27788" y="202796"/>
                </a:cubicBezTo>
                <a:lnTo>
                  <a:pt x="256223" y="16931"/>
                </a:lnTo>
                <a:cubicBezTo>
                  <a:pt x="270071" y="5644"/>
                  <a:pt x="286956" y="0"/>
                  <a:pt x="303841" y="0"/>
                </a:cubicBezTo>
                <a:close/>
              </a:path>
            </a:pathLst>
          </a:cu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Verdana" panose="020B0604030504040204" pitchFamily="34" charset="0"/>
                <a:ea typeface="宋体" panose="02010600030101010101" pitchFamily="2" charset="-122"/>
                <a:cs typeface="+mn-cs"/>
              </a:defRPr>
            </a:lvl9pPr>
          </a:lstStyle>
          <a:p>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ppt_x"/>
                                          </p:val>
                                        </p:tav>
                                        <p:tav tm="100000">
                                          <p:val>
                                            <p:strVal val="#ppt_x"/>
                                          </p:val>
                                        </p:tav>
                                      </p:tavLst>
                                    </p:anim>
                                    <p:anim calcmode="lin" valueType="num">
                                      <p:cBhvr additive="base">
                                        <p:cTn id="2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2"/>
          <a:stretch>
            <a:fillRect/>
          </a:stretch>
        </p:blipFill>
        <p:spPr>
          <a:xfrm>
            <a:off x="214282" y="1071552"/>
            <a:ext cx="8643998" cy="1285884"/>
          </a:xfrm>
          <a:prstGeom prst="rect">
            <a:avLst/>
          </a:prstGeom>
        </p:spPr>
      </p:pic>
      <p:sp>
        <p:nvSpPr>
          <p:cNvPr id="30" name="文本框 93"/>
          <p:cNvSpPr txBox="1"/>
          <p:nvPr/>
        </p:nvSpPr>
        <p:spPr>
          <a:xfrm>
            <a:off x="2786050" y="1130848"/>
            <a:ext cx="928694"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33" name="back-curved-arrow_21159"/>
          <p:cNvSpPr>
            <a:spLocks noChangeAspect="1"/>
          </p:cNvSpPr>
          <p:nvPr/>
        </p:nvSpPr>
        <p:spPr bwMode="auto">
          <a:xfrm rot="10800000">
            <a:off x="283616" y="2690857"/>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34" name="文本框 11"/>
          <p:cNvSpPr txBox="1"/>
          <p:nvPr/>
        </p:nvSpPr>
        <p:spPr>
          <a:xfrm>
            <a:off x="928662" y="2857502"/>
            <a:ext cx="8072494" cy="369332"/>
          </a:xfrm>
          <a:prstGeom prst="rect">
            <a:avLst/>
          </a:prstGeom>
          <a:noFill/>
        </p:spPr>
        <p:txBody>
          <a:bodyPr wrap="square" rtlCol="0">
            <a:spAutoFit/>
          </a:bodyPr>
          <a:lstStyle/>
          <a:p>
            <a:r>
              <a:rPr lang="zh-CN" altLang="en-US" b="1" dirty="0" smtClean="0"/>
              <a:t>认定结果变更</a:t>
            </a:r>
            <a:r>
              <a:rPr lang="zh-CN" altLang="en-US" dirty="0" smtClean="0"/>
              <a:t>：生成认定状态后，如有特殊情况，可对认定状态进行调整变更。</a:t>
            </a:r>
            <a:endParaRPr lang="zh-CN" altLang="en-US" dirty="0"/>
          </a:p>
        </p:txBody>
      </p:sp>
      <p:sp>
        <p:nvSpPr>
          <p:cNvPr id="35" name="back-curved-arrow_21159"/>
          <p:cNvSpPr>
            <a:spLocks noChangeAspect="1"/>
          </p:cNvSpPr>
          <p:nvPr/>
        </p:nvSpPr>
        <p:spPr bwMode="auto">
          <a:xfrm rot="10800000">
            <a:off x="283616" y="3190923"/>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36" name="文本框 11"/>
          <p:cNvSpPr txBox="1"/>
          <p:nvPr/>
        </p:nvSpPr>
        <p:spPr>
          <a:xfrm>
            <a:off x="928662" y="3357568"/>
            <a:ext cx="7865696" cy="646331"/>
          </a:xfrm>
          <a:prstGeom prst="rect">
            <a:avLst/>
          </a:prstGeom>
          <a:noFill/>
        </p:spPr>
        <p:txBody>
          <a:bodyPr wrap="square" rtlCol="0">
            <a:spAutoFit/>
          </a:bodyPr>
          <a:lstStyle/>
          <a:p>
            <a:r>
              <a:rPr lang="zh-CN" altLang="en-US" b="1" dirty="0" smtClean="0"/>
              <a:t>下载认定结果公示名单：</a:t>
            </a:r>
            <a:r>
              <a:rPr lang="zh-CN" altLang="en-US" dirty="0" smtClean="0"/>
              <a:t>完成切线后，可下载认定结果并公示。公示期不少于</a:t>
            </a:r>
            <a:r>
              <a:rPr lang="en-US" altLang="zh-CN" dirty="0" smtClean="0"/>
              <a:t>5</a:t>
            </a:r>
            <a:r>
              <a:rPr lang="zh-CN" altLang="en-US" dirty="0" smtClean="0"/>
              <a:t>日。</a:t>
            </a:r>
            <a:endParaRPr lang="zh-CN" altLang="en-US" dirty="0"/>
          </a:p>
        </p:txBody>
      </p:sp>
      <p:sp>
        <p:nvSpPr>
          <p:cNvPr id="37" name="back-curved-arrow_21159"/>
          <p:cNvSpPr>
            <a:spLocks noChangeAspect="1"/>
          </p:cNvSpPr>
          <p:nvPr/>
        </p:nvSpPr>
        <p:spPr bwMode="auto">
          <a:xfrm rot="10800000">
            <a:off x="285720" y="3830476"/>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38" name="文本框 11"/>
          <p:cNvSpPr txBox="1"/>
          <p:nvPr/>
        </p:nvSpPr>
        <p:spPr>
          <a:xfrm>
            <a:off x="930766" y="3997121"/>
            <a:ext cx="7865696" cy="646331"/>
          </a:xfrm>
          <a:prstGeom prst="rect">
            <a:avLst/>
          </a:prstGeom>
          <a:noFill/>
        </p:spPr>
        <p:txBody>
          <a:bodyPr wrap="square" rtlCol="0">
            <a:spAutoFit/>
          </a:bodyPr>
          <a:lstStyle/>
          <a:p>
            <a:r>
              <a:rPr lang="zh-CN" altLang="en-US" b="1" dirty="0" smtClean="0"/>
              <a:t>生成国家助学金名单：</a:t>
            </a:r>
            <a:r>
              <a:rPr lang="zh-CN" altLang="en-US" dirty="0" smtClean="0"/>
              <a:t>公示期结束且无异议，即可生成国家助学金名单。国家助学金名单可在</a:t>
            </a:r>
            <a:r>
              <a:rPr lang="zh-CN" altLang="en-US" b="1" dirty="0" smtClean="0"/>
              <a:t>“国家助学金名单管理”</a:t>
            </a:r>
            <a:r>
              <a:rPr lang="zh-CN" altLang="en-US" dirty="0" smtClean="0"/>
              <a:t>页面查看。</a:t>
            </a:r>
            <a:endParaRPr lang="zh-CN" altLang="en-US" dirty="0"/>
          </a:p>
        </p:txBody>
      </p:sp>
      <p:sp>
        <p:nvSpPr>
          <p:cNvPr id="11" name="文本框 93"/>
          <p:cNvSpPr txBox="1"/>
          <p:nvPr/>
        </p:nvSpPr>
        <p:spPr>
          <a:xfrm>
            <a:off x="4572000" y="1130848"/>
            <a:ext cx="1000132"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2" name="文本框 93"/>
          <p:cNvSpPr txBox="1"/>
          <p:nvPr/>
        </p:nvSpPr>
        <p:spPr>
          <a:xfrm>
            <a:off x="5643570" y="1142990"/>
            <a:ext cx="928694" cy="36933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3" name="文本框 38"/>
          <p:cNvSpPr txBox="1">
            <a:spLocks noChangeArrowheads="1"/>
          </p:cNvSpPr>
          <p:nvPr/>
        </p:nvSpPr>
        <p:spPr bwMode="auto">
          <a:xfrm>
            <a:off x="785786" y="285734"/>
            <a:ext cx="517374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学校</a:t>
            </a:r>
            <a:endParaRPr lang="en-US" altLang="zh-CN" sz="2400" b="1" dirty="0" smtClean="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36" grpId="0"/>
      <p:bldP spid="38" grpId="0"/>
      <p:bldP spid="11" grpId="0" animBg="1"/>
      <p:bldP spid="12" grpId="0" animBg="1"/>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a:stretch>
            <a:fillRect/>
          </a:stretch>
        </p:blipFill>
        <p:spPr bwMode="auto">
          <a:xfrm>
            <a:off x="500034" y="1071552"/>
            <a:ext cx="7858180" cy="2248842"/>
          </a:xfrm>
          <a:prstGeom prst="rect">
            <a:avLst/>
          </a:prstGeom>
          <a:noFill/>
          <a:ln w="9525">
            <a:noFill/>
            <a:miter lim="800000"/>
            <a:headEnd/>
            <a:tailEnd/>
          </a:ln>
          <a:effectLst/>
        </p:spPr>
      </p:pic>
      <p:sp>
        <p:nvSpPr>
          <p:cNvPr id="30" name="文本框 93"/>
          <p:cNvSpPr txBox="1"/>
          <p:nvPr/>
        </p:nvSpPr>
        <p:spPr>
          <a:xfrm>
            <a:off x="1928794" y="1714494"/>
            <a:ext cx="571504" cy="25200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33" name="back-curved-arrow_21159"/>
          <p:cNvSpPr>
            <a:spLocks noChangeAspect="1"/>
          </p:cNvSpPr>
          <p:nvPr/>
        </p:nvSpPr>
        <p:spPr bwMode="auto">
          <a:xfrm rot="10800000">
            <a:off x="631186" y="3286130"/>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34" name="文本框 11"/>
          <p:cNvSpPr txBox="1"/>
          <p:nvPr/>
        </p:nvSpPr>
        <p:spPr>
          <a:xfrm>
            <a:off x="1276232" y="3452775"/>
            <a:ext cx="7865696" cy="369332"/>
          </a:xfrm>
          <a:prstGeom prst="rect">
            <a:avLst/>
          </a:prstGeom>
          <a:noFill/>
        </p:spPr>
        <p:txBody>
          <a:bodyPr wrap="square" rtlCol="0">
            <a:spAutoFit/>
          </a:bodyPr>
          <a:lstStyle/>
          <a:p>
            <a:r>
              <a:rPr lang="zh-CN" altLang="en-US" b="1" dirty="0" smtClean="0"/>
              <a:t>增加</a:t>
            </a:r>
            <a:r>
              <a:rPr lang="zh-CN" altLang="en-US" dirty="0" smtClean="0"/>
              <a:t>：生成助学金名单后，遇特殊情况可直接新增未认定学生。</a:t>
            </a:r>
            <a:endParaRPr lang="zh-CN" altLang="en-US" dirty="0"/>
          </a:p>
        </p:txBody>
      </p:sp>
      <p:sp>
        <p:nvSpPr>
          <p:cNvPr id="35" name="back-curved-arrow_21159"/>
          <p:cNvSpPr>
            <a:spLocks noChangeAspect="1"/>
          </p:cNvSpPr>
          <p:nvPr/>
        </p:nvSpPr>
        <p:spPr bwMode="auto">
          <a:xfrm rot="10800000">
            <a:off x="631186" y="3786196"/>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36" name="文本框 11"/>
          <p:cNvSpPr txBox="1"/>
          <p:nvPr/>
        </p:nvSpPr>
        <p:spPr>
          <a:xfrm>
            <a:off x="1276232" y="3952841"/>
            <a:ext cx="7865696" cy="369332"/>
          </a:xfrm>
          <a:prstGeom prst="rect">
            <a:avLst/>
          </a:prstGeom>
          <a:noFill/>
        </p:spPr>
        <p:txBody>
          <a:bodyPr wrap="square" rtlCol="0">
            <a:spAutoFit/>
          </a:bodyPr>
          <a:lstStyle/>
          <a:p>
            <a:r>
              <a:rPr lang="zh-CN" altLang="en-US" b="1" dirty="0" smtClean="0"/>
              <a:t>编辑：</a:t>
            </a:r>
            <a:r>
              <a:rPr lang="zh-CN" altLang="en-US" dirty="0" smtClean="0"/>
              <a:t>可变更认定状态。</a:t>
            </a:r>
            <a:endParaRPr lang="zh-CN" altLang="en-US" dirty="0"/>
          </a:p>
        </p:txBody>
      </p:sp>
      <p:sp>
        <p:nvSpPr>
          <p:cNvPr id="37" name="back-curved-arrow_21159"/>
          <p:cNvSpPr>
            <a:spLocks noChangeAspect="1"/>
          </p:cNvSpPr>
          <p:nvPr/>
        </p:nvSpPr>
        <p:spPr bwMode="auto">
          <a:xfrm rot="10800000">
            <a:off x="633290" y="4286262"/>
            <a:ext cx="575072" cy="524743"/>
          </a:xfrm>
          <a:custGeom>
            <a:avLst/>
            <a:gdLst>
              <a:gd name="T0" fmla="*/ 819 w 847"/>
              <a:gd name="T1" fmla="*/ 774 h 774"/>
              <a:gd name="T2" fmla="*/ 804 w 847"/>
              <a:gd name="T3" fmla="*/ 722 h 774"/>
              <a:gd name="T4" fmla="*/ 275 w 847"/>
              <a:gd name="T5" fmla="*/ 380 h 774"/>
              <a:gd name="T6" fmla="*/ 275 w 847"/>
              <a:gd name="T7" fmla="*/ 549 h 774"/>
              <a:gd name="T8" fmla="*/ 0 w 847"/>
              <a:gd name="T9" fmla="*/ 274 h 774"/>
              <a:gd name="T10" fmla="*/ 275 w 847"/>
              <a:gd name="T11" fmla="*/ 0 h 774"/>
              <a:gd name="T12" fmla="*/ 275 w 847"/>
              <a:gd name="T13" fmla="*/ 170 h 774"/>
              <a:gd name="T14" fmla="*/ 847 w 847"/>
              <a:gd name="T15" fmla="*/ 629 h 774"/>
              <a:gd name="T16" fmla="*/ 834 w 847"/>
              <a:gd name="T17" fmla="*/ 722 h 774"/>
              <a:gd name="T18" fmla="*/ 819 w 847"/>
              <a:gd name="T19" fmla="*/ 774 h 774"/>
              <a:gd name="T20" fmla="*/ 244 w 847"/>
              <a:gd name="T21" fmla="*/ 346 h 774"/>
              <a:gd name="T22" fmla="*/ 260 w 847"/>
              <a:gd name="T23" fmla="*/ 347 h 774"/>
              <a:gd name="T24" fmla="*/ 814 w 847"/>
              <a:gd name="T25" fmla="*/ 662 h 774"/>
              <a:gd name="T26" fmla="*/ 816 w 847"/>
              <a:gd name="T27" fmla="*/ 629 h 774"/>
              <a:gd name="T28" fmla="*/ 258 w 847"/>
              <a:gd name="T29" fmla="*/ 200 h 774"/>
              <a:gd name="T30" fmla="*/ 244 w 847"/>
              <a:gd name="T31" fmla="*/ 199 h 774"/>
              <a:gd name="T32" fmla="*/ 244 w 847"/>
              <a:gd name="T33" fmla="*/ 75 h 774"/>
              <a:gd name="T34" fmla="*/ 44 w 847"/>
              <a:gd name="T35" fmla="*/ 274 h 774"/>
              <a:gd name="T36" fmla="*/ 244 w 847"/>
              <a:gd name="T37" fmla="*/ 474 h 774"/>
              <a:gd name="T38" fmla="*/ 244 w 847"/>
              <a:gd name="T39" fmla="*/ 346 h 774"/>
              <a:gd name="T40" fmla="*/ 244 w 847"/>
              <a:gd name="T41" fmla="*/ 3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7" h="774">
                <a:moveTo>
                  <a:pt x="819" y="774"/>
                </a:moveTo>
                <a:lnTo>
                  <a:pt x="804" y="722"/>
                </a:lnTo>
                <a:cubicBezTo>
                  <a:pt x="752" y="544"/>
                  <a:pt x="536" y="404"/>
                  <a:pt x="275" y="380"/>
                </a:cubicBezTo>
                <a:lnTo>
                  <a:pt x="275" y="549"/>
                </a:lnTo>
                <a:lnTo>
                  <a:pt x="0" y="274"/>
                </a:lnTo>
                <a:lnTo>
                  <a:pt x="275" y="0"/>
                </a:lnTo>
                <a:lnTo>
                  <a:pt x="275" y="170"/>
                </a:lnTo>
                <a:cubicBezTo>
                  <a:pt x="602" y="200"/>
                  <a:pt x="847" y="395"/>
                  <a:pt x="847" y="629"/>
                </a:cubicBezTo>
                <a:cubicBezTo>
                  <a:pt x="847" y="660"/>
                  <a:pt x="843" y="692"/>
                  <a:pt x="834" y="722"/>
                </a:cubicBezTo>
                <a:lnTo>
                  <a:pt x="819" y="774"/>
                </a:lnTo>
                <a:close/>
                <a:moveTo>
                  <a:pt x="244" y="346"/>
                </a:moveTo>
                <a:lnTo>
                  <a:pt x="260" y="347"/>
                </a:lnTo>
                <a:cubicBezTo>
                  <a:pt x="520" y="367"/>
                  <a:pt x="735" y="491"/>
                  <a:pt x="814" y="662"/>
                </a:cubicBezTo>
                <a:cubicBezTo>
                  <a:pt x="816" y="651"/>
                  <a:pt x="816" y="640"/>
                  <a:pt x="816" y="629"/>
                </a:cubicBezTo>
                <a:cubicBezTo>
                  <a:pt x="816" y="408"/>
                  <a:pt x="576" y="224"/>
                  <a:pt x="258" y="200"/>
                </a:cubicBezTo>
                <a:lnTo>
                  <a:pt x="244" y="199"/>
                </a:lnTo>
                <a:lnTo>
                  <a:pt x="244" y="75"/>
                </a:lnTo>
                <a:lnTo>
                  <a:pt x="44" y="274"/>
                </a:lnTo>
                <a:lnTo>
                  <a:pt x="244" y="474"/>
                </a:lnTo>
                <a:lnTo>
                  <a:pt x="244" y="346"/>
                </a:lnTo>
                <a:lnTo>
                  <a:pt x="244" y="346"/>
                </a:lnTo>
                <a:close/>
              </a:path>
            </a:pathLst>
          </a:custGeom>
          <a:solidFill>
            <a:schemeClr val="accent1"/>
          </a:solidFill>
          <a:ln>
            <a:noFill/>
          </a:ln>
        </p:spPr>
      </p:sp>
      <p:sp>
        <p:nvSpPr>
          <p:cNvPr id="38" name="文本框 11"/>
          <p:cNvSpPr txBox="1"/>
          <p:nvPr/>
        </p:nvSpPr>
        <p:spPr>
          <a:xfrm>
            <a:off x="1278336" y="4452907"/>
            <a:ext cx="7865696" cy="369332"/>
          </a:xfrm>
          <a:prstGeom prst="rect">
            <a:avLst/>
          </a:prstGeom>
          <a:noFill/>
        </p:spPr>
        <p:txBody>
          <a:bodyPr wrap="square" rtlCol="0">
            <a:spAutoFit/>
          </a:bodyPr>
          <a:lstStyle/>
          <a:p>
            <a:r>
              <a:rPr lang="zh-CN" altLang="en-US" b="1" dirty="0" smtClean="0"/>
              <a:t>下载国家助学金名单：</a:t>
            </a:r>
            <a:r>
              <a:rPr lang="zh-CN" altLang="en-US" dirty="0" smtClean="0"/>
              <a:t>可下载全部学生名单或指定学校、学生的助学金名单。</a:t>
            </a:r>
            <a:endParaRPr lang="zh-CN" altLang="en-US" dirty="0"/>
          </a:p>
        </p:txBody>
      </p:sp>
      <p:sp>
        <p:nvSpPr>
          <p:cNvPr id="12" name="文本框 93"/>
          <p:cNvSpPr txBox="1"/>
          <p:nvPr/>
        </p:nvSpPr>
        <p:spPr>
          <a:xfrm>
            <a:off x="2500298" y="1714494"/>
            <a:ext cx="642942" cy="25200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3" name="文本框 93"/>
          <p:cNvSpPr txBox="1"/>
          <p:nvPr/>
        </p:nvSpPr>
        <p:spPr>
          <a:xfrm>
            <a:off x="3357554" y="1714494"/>
            <a:ext cx="1357322" cy="25200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4" name="文本框 38"/>
          <p:cNvSpPr txBox="1">
            <a:spLocks noChangeArrowheads="1"/>
          </p:cNvSpPr>
          <p:nvPr/>
        </p:nvSpPr>
        <p:spPr bwMode="auto">
          <a:xfrm>
            <a:off x="785786" y="285734"/>
            <a:ext cx="517374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6.</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a:t>
            </a:r>
            <a:r>
              <a:rPr lang="en-US" altLang="zh-CN" sz="2400" b="1" dirty="0" smtClean="0">
                <a:solidFill>
                  <a:srgbClr val="2E75B6"/>
                </a:solidFill>
                <a:latin typeface="华文楷体" panose="02010600040101010101" pitchFamily="2" charset="-122"/>
                <a:ea typeface="华文楷体" panose="02010600040101010101" pitchFamily="2" charset="-122"/>
              </a:rPr>
              <a:t>—</a:t>
            </a:r>
            <a:r>
              <a:rPr lang="zh-CN" altLang="en-US" sz="2400" b="1" dirty="0" smtClean="0">
                <a:solidFill>
                  <a:srgbClr val="2E75B6"/>
                </a:solidFill>
                <a:latin typeface="华文楷体" panose="02010600040101010101" pitchFamily="2" charset="-122"/>
                <a:ea typeface="华文楷体" panose="02010600040101010101" pitchFamily="2" charset="-122"/>
              </a:rPr>
              <a:t>学校</a:t>
            </a:r>
            <a:endParaRPr lang="en-US" altLang="zh-CN" sz="2400" b="1" dirty="0" smtClean="0">
              <a:solidFill>
                <a:srgbClr val="2E75B6"/>
              </a:solidFill>
              <a:latin typeface="华文楷体" panose="02010600040101010101" pitchFamily="2" charset="-122"/>
              <a:ea typeface="华文楷体" panose="02010600040101010101" pitchFamily="2" charset="-122"/>
            </a:endParaRPr>
          </a:p>
          <a:p>
            <a:r>
              <a:rPr lang="en-US" altLang="zh-CN" sz="2400" b="1" dirty="0" smtClean="0">
                <a:solidFill>
                  <a:srgbClr val="2E75B6"/>
                </a:solidFill>
                <a:latin typeface="华文楷体" panose="02010600040101010101" pitchFamily="2" charset="-122"/>
                <a:ea typeface="华文楷体" panose="02010600040101010101" pitchFamily="2" charset="-122"/>
              </a:rPr>
              <a:t>               —</a:t>
            </a:r>
            <a:r>
              <a:rPr lang="zh-CN" altLang="en-US" sz="2400" b="1" dirty="0" smtClean="0">
                <a:solidFill>
                  <a:srgbClr val="2E75B6"/>
                </a:solidFill>
                <a:latin typeface="华文楷体" panose="02010600040101010101" pitchFamily="2" charset="-122"/>
                <a:ea typeface="华文楷体" panose="02010600040101010101" pitchFamily="2" charset="-122"/>
              </a:rPr>
              <a:t>国家助学金名单管理</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9570"/>
                                        </p:tgtEl>
                                        <p:attrNameLst>
                                          <p:attrName>style.visibility</p:attrName>
                                        </p:attrNameLst>
                                      </p:cBhvr>
                                      <p:to>
                                        <p:strVal val="visible"/>
                                      </p:to>
                                    </p:set>
                                    <p:animEffect transition="in" filter="box(in)">
                                      <p:cBhvr>
                                        <p:cTn id="12" dur="500"/>
                                        <p:tgtEl>
                                          <p:spTgt spid="10957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36" grpId="0"/>
      <p:bldP spid="38" grpId="0"/>
      <p:bldP spid="12" grpId="0" animBg="1"/>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2"/>
            </p:custDataLst>
          </p:nvPr>
        </p:nvSpPr>
        <p:spPr>
          <a:xfrm>
            <a:off x="703580" y="487680"/>
            <a:ext cx="5136515" cy="969645"/>
          </a:xfrm>
          <a:prstGeom prst="rect">
            <a:avLst/>
          </a:prstGeom>
        </p:spPr>
        <p:txBody>
          <a:bodyPr wrap="square" bIns="0" anchor="b" anchorCtr="0">
            <a:normAutofit/>
          </a:bodyPr>
          <a:lstStyle>
            <a:lvl1pPr algn="l" defTabSz="914400" rtl="0" eaLnBrk="1" latinLnBrk="0" hangingPunct="1">
              <a:lnSpc>
                <a:spcPct val="90000"/>
              </a:lnSpc>
              <a:spcBef>
                <a:spcPct val="0"/>
              </a:spcBef>
              <a:buNone/>
              <a:defRPr sz="4400" b="0" i="0" kern="1200">
                <a:solidFill>
                  <a:sysClr val="window" lastClr="FFFFFF">
                    <a:lumMod val="50000"/>
                  </a:sysClr>
                </a:solidFill>
                <a:latin typeface="Neris Thin" panose="00000300000000000000" pitchFamily="50" charset="0"/>
                <a:ea typeface="Gulim" panose="020B0600000101010101" pitchFamily="34" charset="-127"/>
                <a:cs typeface="+mn-ea"/>
              </a:defRPr>
            </a:lvl1pPr>
          </a:lstStyle>
          <a:p>
            <a:pPr>
              <a:lnSpc>
                <a:spcPct val="120000"/>
              </a:lnSpc>
            </a:pPr>
            <a:r>
              <a:rPr lang="en-US" altLang="zh-CN" sz="2400" b="1" dirty="0" smtClean="0">
                <a:solidFill>
                  <a:srgbClr val="2E75B6"/>
                </a:solidFill>
                <a:latin typeface="华文楷体" panose="02010600040101010101" pitchFamily="2" charset="-122"/>
                <a:ea typeface="华文楷体" panose="02010600040101010101" pitchFamily="2" charset="-122"/>
                <a:sym typeface="+mn-ea"/>
              </a:rPr>
              <a:t>7.</a:t>
            </a:r>
            <a:r>
              <a:rPr lang="zh-CN" altLang="en-US" sz="2400" b="1" dirty="0" smtClean="0">
                <a:solidFill>
                  <a:srgbClr val="2E75B6"/>
                </a:solidFill>
                <a:latin typeface="华文楷体" panose="02010600040101010101" pitchFamily="2" charset="-122"/>
                <a:ea typeface="华文楷体" panose="02010600040101010101" pitchFamily="2" charset="-122"/>
                <a:sym typeface="+mn-ea"/>
              </a:rPr>
              <a:t>国家励志奖学金申请审批简介</a:t>
            </a:r>
            <a:br>
              <a:rPr lang="zh-CN" altLang="en-US" sz="2400" b="1" dirty="0" smtClean="0">
                <a:solidFill>
                  <a:srgbClr val="2E75B6"/>
                </a:solidFill>
                <a:latin typeface="华文楷体" panose="02010600040101010101" pitchFamily="2" charset="-122"/>
                <a:ea typeface="华文楷体" panose="02010600040101010101" pitchFamily="2" charset="-122"/>
                <a:sym typeface="+mn-ea"/>
              </a:rPr>
            </a:br>
            <a:r>
              <a:rPr lang="zh-CN" altLang="en-US" sz="2400" b="1" dirty="0" smtClean="0">
                <a:solidFill>
                  <a:srgbClr val="2E75B6"/>
                </a:solidFill>
                <a:latin typeface="华文楷体" panose="02010600040101010101" pitchFamily="2" charset="-122"/>
                <a:ea typeface="华文楷体" panose="02010600040101010101" pitchFamily="2" charset="-122"/>
                <a:sym typeface="+mn-ea"/>
              </a:rPr>
              <a:t>                                 </a:t>
            </a:r>
            <a:r>
              <a:rPr lang="en-US" altLang="zh-CN" sz="2400" b="1" dirty="0" smtClean="0">
                <a:solidFill>
                  <a:srgbClr val="2E75B6"/>
                </a:solidFill>
                <a:latin typeface="华文楷体" panose="02010600040101010101" pitchFamily="2" charset="-122"/>
                <a:ea typeface="华文楷体" panose="02010600040101010101" pitchFamily="2" charset="-122"/>
                <a:sym typeface="+mn-ea"/>
              </a:rPr>
              <a:t>—</a:t>
            </a:r>
            <a:r>
              <a:rPr lang="zh-CN" altLang="en-US" sz="2400" b="1" dirty="0" smtClean="0">
                <a:solidFill>
                  <a:srgbClr val="2E75B6"/>
                </a:solidFill>
                <a:latin typeface="华文楷体" panose="02010600040101010101" pitchFamily="2" charset="-122"/>
                <a:ea typeface="华文楷体" panose="02010600040101010101" pitchFamily="2" charset="-122"/>
                <a:sym typeface="+mn-ea"/>
              </a:rPr>
              <a:t>主要流程</a:t>
            </a:r>
            <a:endParaRPr lang="zh-CN" altLang="en-US" sz="1800"/>
          </a:p>
          <a:p>
            <a:pPr>
              <a:lnSpc>
                <a:spcPct val="120000"/>
              </a:lnSpc>
            </a:pPr>
            <a:endParaRPr lang="zh-CN" altLang="en-US" sz="1800" b="1" i="1" spc="300" smtClea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4" name="Arc 3"/>
          <p:cNvSpPr/>
          <p:nvPr>
            <p:custDataLst>
              <p:tags r:id="rId3"/>
            </p:custDataLst>
          </p:nvPr>
        </p:nvSpPr>
        <p:spPr>
          <a:xfrm>
            <a:off x="5717042" y="2219543"/>
            <a:ext cx="5847915" cy="5847915"/>
          </a:xfrm>
          <a:prstGeom prst="arc">
            <a:avLst>
              <a:gd name="adj1" fmla="val 10815889"/>
              <a:gd name="adj2" fmla="val 16771066"/>
            </a:avLst>
          </a:prstGeom>
          <a:noFill/>
          <a:ln w="57150" cap="flat" cmpd="sng" algn="ctr">
            <a:solidFill>
              <a:sysClr val="window" lastClr="FFFFFF">
                <a:lumMod val="85000"/>
              </a:sysClr>
            </a:solidFill>
            <a:prstDash val="solid"/>
            <a:miter lim="800000"/>
          </a:ln>
          <a:effectLst/>
        </p:spPr>
        <p:txBody>
          <a:bodyPr rtlCol="0" anchor="ctr"/>
          <a:lstStyle/>
          <a:p>
            <a:pPr algn="ctr"/>
            <a:endParaRPr lang="id-ID" sz="1350"/>
          </a:p>
        </p:txBody>
      </p:sp>
      <p:sp>
        <p:nvSpPr>
          <p:cNvPr id="5" name="Oval 4"/>
          <p:cNvSpPr/>
          <p:nvPr>
            <p:custDataLst>
              <p:tags r:id="rId4"/>
            </p:custDataLst>
          </p:nvPr>
        </p:nvSpPr>
        <p:spPr>
          <a:xfrm>
            <a:off x="5774192" y="4133865"/>
            <a:ext cx="165966" cy="165966"/>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6" name="Oval 5"/>
          <p:cNvSpPr/>
          <p:nvPr>
            <p:custDataLst>
              <p:tags r:id="rId5"/>
            </p:custDataLst>
          </p:nvPr>
        </p:nvSpPr>
        <p:spPr>
          <a:xfrm>
            <a:off x="6401258" y="3018568"/>
            <a:ext cx="165966" cy="165966"/>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7" name="Oval 6"/>
          <p:cNvSpPr/>
          <p:nvPr>
            <p:custDataLst>
              <p:tags r:id="rId6"/>
            </p:custDataLst>
          </p:nvPr>
        </p:nvSpPr>
        <p:spPr>
          <a:xfrm>
            <a:off x="7543562" y="2308940"/>
            <a:ext cx="165966" cy="165966"/>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24" name="TextBox 23"/>
          <p:cNvSpPr txBox="1"/>
          <p:nvPr>
            <p:custDataLst>
              <p:tags r:id="rId7"/>
            </p:custDataLst>
          </p:nvPr>
        </p:nvSpPr>
        <p:spPr>
          <a:xfrm>
            <a:off x="5997308" y="4121113"/>
            <a:ext cx="654126" cy="252730"/>
          </a:xfrm>
          <a:prstGeom prst="rect">
            <a:avLst/>
          </a:prstGeom>
          <a:noFill/>
        </p:spPr>
        <p:txBody>
          <a:bodyPr wrap="square" rtlCol="0">
            <a:spAutoFit/>
          </a:bodyPr>
          <a:lstStyle/>
          <a:p>
            <a:r>
              <a:rPr lang="zh-CN" altLang="id-ID" sz="1050" b="1" dirty="0">
                <a:solidFill>
                  <a:srgbClr val="000000">
                    <a:lumMod val="65000"/>
                    <a:lumOff val="35000"/>
                  </a:srgbClr>
                </a:solidFill>
                <a:latin typeface="微软雅黑" panose="020B0503020204020204" pitchFamily="34" charset="-122"/>
                <a:ea typeface="微软雅黑" panose="020B0503020204020204" pitchFamily="34" charset="-122"/>
              </a:rPr>
              <a:t>第</a:t>
            </a:r>
            <a:r>
              <a:rPr lang="en-US" altLang="zh-CN" sz="1050" b="1" dirty="0">
                <a:solidFill>
                  <a:srgbClr val="000000">
                    <a:lumMod val="65000"/>
                    <a:lumOff val="35000"/>
                  </a:srgbClr>
                </a:solidFill>
                <a:latin typeface="微软雅黑" panose="020B0503020204020204" pitchFamily="34" charset="-122"/>
                <a:ea typeface="微软雅黑" panose="020B0503020204020204" pitchFamily="34" charset="-122"/>
              </a:rPr>
              <a:t>1</a:t>
            </a:r>
            <a:r>
              <a:rPr lang="zh-CN" altLang="en-US" sz="1050" b="1" dirty="0">
                <a:solidFill>
                  <a:srgbClr val="000000">
                    <a:lumMod val="65000"/>
                    <a:lumOff val="35000"/>
                  </a:srgbClr>
                </a:solidFill>
                <a:latin typeface="微软雅黑" panose="020B0503020204020204" pitchFamily="34" charset="-122"/>
                <a:ea typeface="微软雅黑" panose="020B0503020204020204" pitchFamily="34" charset="-122"/>
              </a:rPr>
              <a:t>步</a:t>
            </a:r>
          </a:p>
        </p:txBody>
      </p:sp>
      <p:sp>
        <p:nvSpPr>
          <p:cNvPr id="25" name="TextBox 24"/>
          <p:cNvSpPr txBox="1"/>
          <p:nvPr>
            <p:custDataLst>
              <p:tags r:id="rId8"/>
            </p:custDataLst>
          </p:nvPr>
        </p:nvSpPr>
        <p:spPr>
          <a:xfrm>
            <a:off x="6607092" y="3066144"/>
            <a:ext cx="654126" cy="252730"/>
          </a:xfrm>
          <a:prstGeom prst="rect">
            <a:avLst/>
          </a:prstGeom>
          <a:noFill/>
        </p:spPr>
        <p:txBody>
          <a:bodyPr wrap="square" rtlCol="0">
            <a:spAutoFit/>
          </a:bodyPr>
          <a:lstStyle/>
          <a:p>
            <a:r>
              <a:rPr lang="zh-CN" altLang="id-ID" sz="1050" b="1" dirty="0">
                <a:solidFill>
                  <a:srgbClr val="000000">
                    <a:lumMod val="65000"/>
                    <a:lumOff val="35000"/>
                  </a:srgbClr>
                </a:solidFill>
                <a:latin typeface="微软雅黑" panose="020B0503020204020204" pitchFamily="34" charset="-122"/>
                <a:ea typeface="微软雅黑" panose="020B0503020204020204" pitchFamily="34" charset="-122"/>
              </a:rPr>
              <a:t>第</a:t>
            </a:r>
            <a:r>
              <a:rPr lang="en-US" altLang="zh-CN" sz="1050" b="1" dirty="0">
                <a:solidFill>
                  <a:srgbClr val="000000">
                    <a:lumMod val="65000"/>
                    <a:lumOff val="35000"/>
                  </a:srgbClr>
                </a:solidFill>
                <a:latin typeface="微软雅黑" panose="020B0503020204020204" pitchFamily="34" charset="-122"/>
                <a:ea typeface="微软雅黑" panose="020B0503020204020204" pitchFamily="34" charset="-122"/>
              </a:rPr>
              <a:t>2</a:t>
            </a:r>
            <a:r>
              <a:rPr lang="zh-CN" altLang="en-US" sz="1050" b="1" dirty="0">
                <a:solidFill>
                  <a:srgbClr val="000000">
                    <a:lumMod val="65000"/>
                    <a:lumOff val="35000"/>
                  </a:srgbClr>
                </a:solidFill>
                <a:latin typeface="微软雅黑" panose="020B0503020204020204" pitchFamily="34" charset="-122"/>
                <a:ea typeface="微软雅黑" panose="020B0503020204020204" pitchFamily="34" charset="-122"/>
              </a:rPr>
              <a:t>步</a:t>
            </a:r>
          </a:p>
        </p:txBody>
      </p:sp>
      <p:sp>
        <p:nvSpPr>
          <p:cNvPr id="26" name="TextBox 25"/>
          <p:cNvSpPr txBox="1"/>
          <p:nvPr>
            <p:custDataLst>
              <p:tags r:id="rId9"/>
            </p:custDataLst>
          </p:nvPr>
        </p:nvSpPr>
        <p:spPr>
          <a:xfrm>
            <a:off x="7624438" y="2571553"/>
            <a:ext cx="654126" cy="252730"/>
          </a:xfrm>
          <a:prstGeom prst="rect">
            <a:avLst/>
          </a:prstGeom>
          <a:noFill/>
        </p:spPr>
        <p:txBody>
          <a:bodyPr wrap="square" rtlCol="0">
            <a:spAutoFit/>
          </a:bodyPr>
          <a:lstStyle/>
          <a:p>
            <a:r>
              <a:rPr lang="zh-CN" altLang="id-ID" sz="1050" b="1" dirty="0">
                <a:solidFill>
                  <a:srgbClr val="000000">
                    <a:lumMod val="65000"/>
                    <a:lumOff val="35000"/>
                  </a:srgbClr>
                </a:solidFill>
                <a:latin typeface="微软雅黑" panose="020B0503020204020204" pitchFamily="34" charset="-122"/>
                <a:ea typeface="微软雅黑" panose="020B0503020204020204" pitchFamily="34" charset="-122"/>
              </a:rPr>
              <a:t>第</a:t>
            </a:r>
            <a:r>
              <a:rPr lang="en-US" altLang="zh-CN" sz="1050" b="1" dirty="0">
                <a:solidFill>
                  <a:srgbClr val="000000">
                    <a:lumMod val="65000"/>
                    <a:lumOff val="35000"/>
                  </a:srgbClr>
                </a:solidFill>
                <a:latin typeface="微软雅黑" panose="020B0503020204020204" pitchFamily="34" charset="-122"/>
                <a:ea typeface="微软雅黑" panose="020B0503020204020204" pitchFamily="34" charset="-122"/>
              </a:rPr>
              <a:t>3</a:t>
            </a:r>
            <a:r>
              <a:rPr lang="zh-CN" altLang="en-US" sz="1050" b="1" dirty="0">
                <a:solidFill>
                  <a:srgbClr val="000000">
                    <a:lumMod val="65000"/>
                    <a:lumOff val="35000"/>
                  </a:srgbClr>
                </a:solidFill>
                <a:latin typeface="微软雅黑" panose="020B0503020204020204" pitchFamily="34" charset="-122"/>
                <a:ea typeface="微软雅黑" panose="020B0503020204020204" pitchFamily="34" charset="-122"/>
              </a:rPr>
              <a:t>步</a:t>
            </a:r>
          </a:p>
        </p:txBody>
      </p:sp>
      <p:grpSp>
        <p:nvGrpSpPr>
          <p:cNvPr id="29" name="Group 28"/>
          <p:cNvGrpSpPr/>
          <p:nvPr>
            <p:custDataLst>
              <p:tags r:id="rId10"/>
            </p:custDataLst>
          </p:nvPr>
        </p:nvGrpSpPr>
        <p:grpSpPr>
          <a:xfrm flipH="1">
            <a:off x="4664710" y="3896995"/>
            <a:ext cx="1109345" cy="236855"/>
            <a:chOff x="2108477" y="2757465"/>
            <a:chExt cx="2423386" cy="299955"/>
          </a:xfrm>
        </p:grpSpPr>
        <p:cxnSp>
          <p:nvCxnSpPr>
            <p:cNvPr id="31" name="Straight Connector 30"/>
            <p:cNvCxnSpPr/>
            <p:nvPr>
              <p:custDataLst>
                <p:tags r:id="rId24"/>
              </p:custDataLst>
            </p:nvPr>
          </p:nvCxnSpPr>
          <p:spPr>
            <a:xfrm flipH="1">
              <a:off x="2108477" y="2757465"/>
              <a:ext cx="1864621" cy="299955"/>
            </a:xfrm>
            <a:prstGeom prst="line">
              <a:avLst/>
            </a:prstGeom>
            <a:noFill/>
            <a:ln w="12700" cap="flat" cmpd="sng" algn="ctr">
              <a:solidFill>
                <a:sysClr val="window" lastClr="FFFFFF">
                  <a:lumMod val="65000"/>
                </a:sysClr>
              </a:solidFill>
              <a:prstDash val="solid"/>
              <a:miter lim="800000"/>
              <a:headEnd type="none"/>
              <a:tailEnd type="oval"/>
            </a:ln>
            <a:effectLst/>
          </p:spPr>
        </p:cxnSp>
        <p:cxnSp>
          <p:nvCxnSpPr>
            <p:cNvPr id="32" name="Straight Connector 31"/>
            <p:cNvCxnSpPr/>
            <p:nvPr>
              <p:custDataLst>
                <p:tags r:id="rId25"/>
              </p:custDataLst>
            </p:nvPr>
          </p:nvCxnSpPr>
          <p:spPr>
            <a:xfrm flipH="1" flipV="1">
              <a:off x="3973098" y="2757465"/>
              <a:ext cx="558765" cy="907"/>
            </a:xfrm>
            <a:prstGeom prst="line">
              <a:avLst/>
            </a:prstGeom>
            <a:noFill/>
            <a:ln w="12700" cap="flat" cmpd="sng" algn="ctr">
              <a:solidFill>
                <a:sysClr val="window" lastClr="FFFFFF">
                  <a:lumMod val="65000"/>
                </a:sysClr>
              </a:solidFill>
              <a:prstDash val="solid"/>
              <a:miter lim="800000"/>
            </a:ln>
            <a:effectLst/>
          </p:spPr>
        </p:cxnSp>
      </p:grpSp>
      <p:sp>
        <p:nvSpPr>
          <p:cNvPr id="30" name="Oval 29"/>
          <p:cNvSpPr/>
          <p:nvPr>
            <p:custDataLst>
              <p:tags r:id="rId11"/>
            </p:custDataLst>
          </p:nvPr>
        </p:nvSpPr>
        <p:spPr>
          <a:xfrm flipH="1">
            <a:off x="4526532" y="3822260"/>
            <a:ext cx="138689" cy="150242"/>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id-ID" sz="1350"/>
          </a:p>
        </p:txBody>
      </p:sp>
      <p:sp>
        <p:nvSpPr>
          <p:cNvPr id="37" name="Oval 36"/>
          <p:cNvSpPr/>
          <p:nvPr>
            <p:custDataLst>
              <p:tags r:id="rId12"/>
            </p:custDataLst>
          </p:nvPr>
        </p:nvSpPr>
        <p:spPr>
          <a:xfrm>
            <a:off x="3973603" y="3620949"/>
            <a:ext cx="552199" cy="552199"/>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39" name="TextBox 38"/>
          <p:cNvSpPr txBox="1"/>
          <p:nvPr>
            <p:custDataLst>
              <p:tags r:id="rId13"/>
            </p:custDataLst>
          </p:nvPr>
        </p:nvSpPr>
        <p:spPr>
          <a:xfrm>
            <a:off x="1577340" y="3620770"/>
            <a:ext cx="2580640" cy="541020"/>
          </a:xfrm>
          <a:prstGeom prst="rect">
            <a:avLst/>
          </a:prstGeom>
          <a:noFill/>
        </p:spPr>
        <p:txBody>
          <a:bodyPr wrap="square" lIns="67500" tIns="35100" rIns="67500" bIns="0" rtlCol="0" anchor="b" anchorCtr="0">
            <a:normAutofit fontScale="90000"/>
          </a:bodyPr>
          <a:lstStyle/>
          <a:p>
            <a:pPr algn="l">
              <a:lnSpc>
                <a:spcPct val="110000"/>
              </a:lnSpc>
            </a:pPr>
            <a:r>
              <a:rPr lang="zh-CN" altLang="en-US" sz="1350" spc="3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学生登录“福建助学APP”，注册并填写个人信息</a:t>
            </a:r>
          </a:p>
        </p:txBody>
      </p:sp>
      <p:sp>
        <p:nvSpPr>
          <p:cNvPr id="68" name="TextBox 67"/>
          <p:cNvSpPr txBox="1"/>
          <p:nvPr>
            <p:custDataLst>
              <p:tags r:id="rId14"/>
            </p:custDataLst>
          </p:nvPr>
        </p:nvSpPr>
        <p:spPr>
          <a:xfrm>
            <a:off x="2118995" y="2428875"/>
            <a:ext cx="2740025" cy="976630"/>
          </a:xfrm>
          <a:prstGeom prst="rect">
            <a:avLst/>
          </a:prstGeom>
          <a:noFill/>
        </p:spPr>
        <p:txBody>
          <a:bodyPr wrap="square" lIns="67500" tIns="35100" rIns="67500" bIns="0" rtlCol="0" anchor="b" anchorCtr="0"/>
          <a:lstStyle/>
          <a:p>
            <a:pPr algn="l">
              <a:lnSpc>
                <a:spcPct val="120000"/>
              </a:lnSpc>
            </a:pPr>
            <a:r>
              <a:rPr lang="zh-CN" altLang="en-US" sz="1200" spc="300" smtClean="0">
                <a:solidFill>
                  <a:schemeClr val="tx1"/>
                </a:solidFill>
                <a:latin typeface="+mn-ea"/>
                <a:ea typeface="+mn-ea"/>
                <a:cs typeface="+mn-ea"/>
              </a:rPr>
              <a:t>进入</a:t>
            </a:r>
            <a:r>
              <a:rPr lang="en-US" altLang="zh-CN" sz="1200" spc="300" smtClean="0">
                <a:solidFill>
                  <a:schemeClr val="tx1"/>
                </a:solidFill>
                <a:latin typeface="+mn-ea"/>
                <a:ea typeface="+mn-ea"/>
                <a:cs typeface="+mn-ea"/>
              </a:rPr>
              <a:t>“</a:t>
            </a:r>
            <a:r>
              <a:rPr lang="zh-CN" altLang="en-US" sz="1200" spc="300" smtClean="0">
                <a:solidFill>
                  <a:schemeClr val="tx1"/>
                </a:solidFill>
                <a:latin typeface="+mn-ea"/>
                <a:ea typeface="+mn-ea"/>
                <a:cs typeface="+mn-ea"/>
              </a:rPr>
              <a:t>国家奖学金国家励志奖申请</a:t>
            </a:r>
            <a:r>
              <a:rPr lang="en-US" altLang="zh-CN" sz="1200" spc="300" smtClean="0">
                <a:solidFill>
                  <a:schemeClr val="tx1"/>
                </a:solidFill>
                <a:latin typeface="+mn-ea"/>
                <a:ea typeface="+mn-ea"/>
                <a:cs typeface="+mn-ea"/>
              </a:rPr>
              <a:t>”</a:t>
            </a:r>
            <a:r>
              <a:rPr lang="zh-CN" altLang="en-US" sz="1200" spc="300" smtClean="0">
                <a:solidFill>
                  <a:schemeClr val="tx1"/>
                </a:solidFill>
                <a:latin typeface="+mn-ea"/>
                <a:ea typeface="+mn-ea"/>
                <a:cs typeface="+mn-ea"/>
              </a:rPr>
              <a:t>模块，进入</a:t>
            </a:r>
            <a:r>
              <a:rPr lang="en-US" altLang="zh-CN" sz="1200" spc="300" smtClean="0">
                <a:solidFill>
                  <a:schemeClr val="tx1"/>
                </a:solidFill>
                <a:latin typeface="+mn-ea"/>
                <a:ea typeface="+mn-ea"/>
                <a:cs typeface="+mn-ea"/>
              </a:rPr>
              <a:t>“</a:t>
            </a:r>
            <a:r>
              <a:rPr lang="zh-CN" altLang="en-US" sz="1200" spc="300" smtClean="0">
                <a:solidFill>
                  <a:schemeClr val="tx1"/>
                </a:solidFill>
                <a:latin typeface="+mn-ea"/>
                <a:ea typeface="+mn-ea"/>
                <a:cs typeface="+mn-ea"/>
              </a:rPr>
              <a:t>国家励志奖学金</a:t>
            </a:r>
            <a:r>
              <a:rPr lang="en-US" altLang="zh-CN" sz="1200" spc="300" smtClean="0">
                <a:solidFill>
                  <a:schemeClr val="tx1"/>
                </a:solidFill>
                <a:latin typeface="+mn-ea"/>
                <a:ea typeface="+mn-ea"/>
                <a:cs typeface="+mn-ea"/>
              </a:rPr>
              <a:t>”</a:t>
            </a:r>
            <a:r>
              <a:rPr lang="zh-CN" altLang="en-US" sz="1200" spc="300" smtClean="0">
                <a:solidFill>
                  <a:schemeClr val="tx1"/>
                </a:solidFill>
                <a:latin typeface="+mn-ea"/>
                <a:ea typeface="+mn-ea"/>
                <a:cs typeface="+mn-ea"/>
              </a:rPr>
              <a:t>通道填写相应申请信息并提交。</a:t>
            </a:r>
          </a:p>
        </p:txBody>
      </p:sp>
      <p:sp>
        <p:nvSpPr>
          <p:cNvPr id="79" name="TextBox 78"/>
          <p:cNvSpPr txBox="1"/>
          <p:nvPr>
            <p:custDataLst>
              <p:tags r:id="rId15"/>
            </p:custDataLst>
          </p:nvPr>
        </p:nvSpPr>
        <p:spPr>
          <a:xfrm>
            <a:off x="3600450" y="1343660"/>
            <a:ext cx="2945765" cy="958215"/>
          </a:xfrm>
          <a:prstGeom prst="rect">
            <a:avLst/>
          </a:prstGeom>
          <a:noFill/>
        </p:spPr>
        <p:txBody>
          <a:bodyPr wrap="square" tIns="0" rtlCol="0">
            <a:noAutofit/>
          </a:bodyPr>
          <a:lstStyle/>
          <a:p>
            <a:pPr algn="l">
              <a:lnSpc>
                <a:spcPct val="120000"/>
              </a:lnSpc>
            </a:pPr>
            <a:r>
              <a:rPr lang="zh-CN" altLang="en-US" sz="1200" spc="150" smtClean="0">
                <a:solidFill>
                  <a:schemeClr val="tx1"/>
                </a:solidFill>
                <a:latin typeface="+mn-ea"/>
                <a:ea typeface="+mn-ea"/>
                <a:cs typeface="+mn-ea"/>
              </a:rPr>
              <a:t>辅导员审核学生提交的信息，填写学习成绩及推荐理由（80-150字），</a:t>
            </a:r>
            <a:r>
              <a:rPr lang="zh-CN" altLang="en-US" sz="1200" spc="150" smtClean="0">
                <a:latin typeface="+mn-ea"/>
                <a:ea typeface="+mn-ea"/>
                <a:cs typeface="+mn-ea"/>
                <a:sym typeface="+mn-ea"/>
              </a:rPr>
              <a:t>审核通过</a:t>
            </a:r>
            <a:r>
              <a:rPr lang="zh-CN" altLang="en-US" sz="1200" spc="150" smtClean="0">
                <a:solidFill>
                  <a:schemeClr val="tx1"/>
                </a:solidFill>
                <a:latin typeface="+mn-ea"/>
                <a:ea typeface="+mn-ea"/>
                <a:cs typeface="+mn-ea"/>
              </a:rPr>
              <a:t>并提交至院系审核；</a:t>
            </a:r>
          </a:p>
          <a:p>
            <a:pPr algn="l">
              <a:lnSpc>
                <a:spcPct val="120000"/>
              </a:lnSpc>
            </a:pPr>
            <a:r>
              <a:rPr lang="zh-CN" altLang="en-US" sz="1200" spc="150" smtClean="0">
                <a:solidFill>
                  <a:schemeClr val="tx1"/>
                </a:solidFill>
                <a:latin typeface="+mn-ea"/>
                <a:ea typeface="+mn-ea"/>
                <a:cs typeface="+mn-ea"/>
              </a:rPr>
              <a:t>审核不通过，填写原因后退回给学生</a:t>
            </a:r>
            <a:endParaRPr lang="zh-CN" altLang="en-US" sz="1000" spc="150" smtClean="0">
              <a:solidFill>
                <a:schemeClr val="tx1"/>
              </a:solidFill>
              <a:latin typeface="微软雅黑" panose="020B0503020204020204" pitchFamily="34" charset="-122"/>
              <a:ea typeface="微软雅黑" panose="020B0503020204020204" pitchFamily="34" charset="-122"/>
            </a:endParaRPr>
          </a:p>
          <a:p>
            <a:pPr algn="l">
              <a:lnSpc>
                <a:spcPct val="120000"/>
              </a:lnSpc>
            </a:pPr>
            <a:endParaRPr lang="zh-CN" altLang="en-US" sz="1000" spc="150" smtClean="0">
              <a:solidFill>
                <a:schemeClr val="tx1"/>
              </a:solidFill>
              <a:latin typeface="微软雅黑" panose="020B0503020204020204" pitchFamily="34" charset="-122"/>
              <a:ea typeface="微软雅黑" panose="020B0503020204020204" pitchFamily="34" charset="-122"/>
            </a:endParaRPr>
          </a:p>
        </p:txBody>
      </p:sp>
      <p:grpSp>
        <p:nvGrpSpPr>
          <p:cNvPr id="82" name="Group 81"/>
          <p:cNvGrpSpPr/>
          <p:nvPr>
            <p:custDataLst>
              <p:tags r:id="rId16"/>
            </p:custDataLst>
          </p:nvPr>
        </p:nvGrpSpPr>
        <p:grpSpPr>
          <a:xfrm flipH="1">
            <a:off x="5554345" y="2720340"/>
            <a:ext cx="847090" cy="298450"/>
            <a:chOff x="2756450" y="2757465"/>
            <a:chExt cx="1775413" cy="397613"/>
          </a:xfrm>
        </p:grpSpPr>
        <p:cxnSp>
          <p:nvCxnSpPr>
            <p:cNvPr id="84" name="Straight Connector 83"/>
            <p:cNvCxnSpPr/>
            <p:nvPr>
              <p:custDataLst>
                <p:tags r:id="rId22"/>
              </p:custDataLst>
            </p:nvPr>
          </p:nvCxnSpPr>
          <p:spPr>
            <a:xfrm flipH="1">
              <a:off x="2756450" y="2757465"/>
              <a:ext cx="1216648" cy="397613"/>
            </a:xfrm>
            <a:prstGeom prst="line">
              <a:avLst/>
            </a:prstGeom>
            <a:noFill/>
            <a:ln w="12700" cap="flat" cmpd="sng" algn="ctr">
              <a:solidFill>
                <a:sysClr val="window" lastClr="FFFFFF">
                  <a:lumMod val="65000"/>
                </a:sysClr>
              </a:solidFill>
              <a:prstDash val="solid"/>
              <a:miter lim="800000"/>
              <a:headEnd type="none"/>
              <a:tailEnd type="oval"/>
            </a:ln>
            <a:effectLst/>
          </p:spPr>
        </p:cxnSp>
        <p:cxnSp>
          <p:nvCxnSpPr>
            <p:cNvPr id="85" name="Straight Connector 84"/>
            <p:cNvCxnSpPr/>
            <p:nvPr>
              <p:custDataLst>
                <p:tags r:id="rId23"/>
              </p:custDataLst>
            </p:nvPr>
          </p:nvCxnSpPr>
          <p:spPr>
            <a:xfrm flipH="1" flipV="1">
              <a:off x="3973098" y="2757465"/>
              <a:ext cx="558765" cy="907"/>
            </a:xfrm>
            <a:prstGeom prst="line">
              <a:avLst/>
            </a:prstGeom>
            <a:noFill/>
            <a:ln w="12700" cap="flat" cmpd="sng" algn="ctr">
              <a:solidFill>
                <a:sysClr val="window" lastClr="FFFFFF">
                  <a:lumMod val="65000"/>
                </a:sysClr>
              </a:solidFill>
              <a:prstDash val="solid"/>
              <a:miter lim="800000"/>
            </a:ln>
            <a:effectLst/>
          </p:spPr>
        </p:cxnSp>
      </p:grpSp>
      <p:sp>
        <p:nvSpPr>
          <p:cNvPr id="83" name="Oval 82"/>
          <p:cNvSpPr/>
          <p:nvPr>
            <p:custDataLst>
              <p:tags r:id="rId17"/>
            </p:custDataLst>
          </p:nvPr>
        </p:nvSpPr>
        <p:spPr>
          <a:xfrm flipH="1">
            <a:off x="5411616" y="2649426"/>
            <a:ext cx="142875" cy="142875"/>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id-ID" sz="1350"/>
          </a:p>
        </p:txBody>
      </p:sp>
      <p:cxnSp>
        <p:nvCxnSpPr>
          <p:cNvPr id="90" name="Straight Connector 89"/>
          <p:cNvCxnSpPr/>
          <p:nvPr>
            <p:custDataLst>
              <p:tags r:id="rId18"/>
            </p:custDataLst>
          </p:nvPr>
        </p:nvCxnSpPr>
        <p:spPr>
          <a:xfrm>
            <a:off x="6969125" y="1948815"/>
            <a:ext cx="574675" cy="360045"/>
          </a:xfrm>
          <a:prstGeom prst="line">
            <a:avLst/>
          </a:prstGeom>
          <a:noFill/>
          <a:ln w="12700" cap="flat" cmpd="sng" algn="ctr">
            <a:solidFill>
              <a:sysClr val="window" lastClr="FFFFFF">
                <a:lumMod val="65000"/>
              </a:sysClr>
            </a:solidFill>
            <a:prstDash val="solid"/>
            <a:miter lim="800000"/>
            <a:headEnd type="none"/>
            <a:tailEnd type="oval"/>
          </a:ln>
          <a:effectLst/>
        </p:spPr>
      </p:cxnSp>
      <p:sp>
        <p:nvSpPr>
          <p:cNvPr id="89" name="Oval 88"/>
          <p:cNvSpPr/>
          <p:nvPr>
            <p:custDataLst>
              <p:tags r:id="rId19"/>
            </p:custDataLst>
          </p:nvPr>
        </p:nvSpPr>
        <p:spPr>
          <a:xfrm flipH="1">
            <a:off x="6901630" y="1891173"/>
            <a:ext cx="142875" cy="142875"/>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id-ID" sz="1350"/>
          </a:p>
        </p:txBody>
      </p:sp>
      <p:sp>
        <p:nvSpPr>
          <p:cNvPr id="69" name="Oval 68"/>
          <p:cNvSpPr/>
          <p:nvPr>
            <p:custDataLst>
              <p:tags r:id="rId20"/>
            </p:custDataLst>
          </p:nvPr>
        </p:nvSpPr>
        <p:spPr>
          <a:xfrm>
            <a:off x="6401266" y="1547087"/>
            <a:ext cx="552199" cy="552199"/>
          </a:xfrm>
          <a:prstGeom prst="ellipse">
            <a:avLst/>
          </a:prstGeom>
          <a:solidFill>
            <a:schemeClr val="accent5"/>
          </a:solidFill>
          <a:ln w="12700" cap="flat" cmpd="sng" algn="ctr">
            <a:noFill/>
            <a:prstDash val="solid"/>
            <a:miter lim="800000"/>
          </a:ln>
          <a:effectLst/>
        </p:spPr>
        <p:txBody>
          <a:bodyPr rtlCol="0" anchor="ctr"/>
          <a:lstStyle/>
          <a:p>
            <a:pPr algn="ctr"/>
            <a:endParaRPr lang="id-ID" sz="1350"/>
          </a:p>
        </p:txBody>
      </p:sp>
      <p:sp>
        <p:nvSpPr>
          <p:cNvPr id="63" name="Oval 62"/>
          <p:cNvSpPr/>
          <p:nvPr>
            <p:custDataLst>
              <p:tags r:id="rId21"/>
            </p:custDataLst>
          </p:nvPr>
        </p:nvSpPr>
        <p:spPr>
          <a:xfrm>
            <a:off x="4859107" y="2466580"/>
            <a:ext cx="552199" cy="552199"/>
          </a:xfrm>
          <a:prstGeom prst="ellipse">
            <a:avLst/>
          </a:prstGeom>
          <a:solidFill>
            <a:srgbClr val="00B0F0"/>
          </a:solidFill>
          <a:ln w="12700" cap="flat" cmpd="sng" algn="ctr">
            <a:noFill/>
            <a:prstDash val="solid"/>
            <a:miter lim="800000"/>
          </a:ln>
          <a:effectLst/>
        </p:spPr>
        <p:txBody>
          <a:bodyPr rtlCol="0" anchor="ctr"/>
          <a:lstStyle/>
          <a:p>
            <a:pPr algn="ctr"/>
            <a:endParaRPr lang="id-ID" sz="1350"/>
          </a:p>
        </p:txBody>
      </p:sp>
      <p:sp>
        <p:nvSpPr>
          <p:cNvPr id="11" name="文本框 10"/>
          <p:cNvSpPr txBox="1"/>
          <p:nvPr/>
        </p:nvSpPr>
        <p:spPr>
          <a:xfrm>
            <a:off x="7354570" y="3770630"/>
            <a:ext cx="1541145" cy="645160"/>
          </a:xfrm>
          <a:prstGeom prst="rect">
            <a:avLst/>
          </a:prstGeom>
          <a:noFill/>
        </p:spPr>
        <p:txBody>
          <a:bodyPr wrap="square" rtlCol="0">
            <a:spAutoFit/>
          </a:bodyPr>
          <a:lstStyle/>
          <a:p>
            <a:r>
              <a:rPr lang="zh-CN" altLang="en-US" b="1">
                <a:solidFill>
                  <a:schemeClr val="tx1"/>
                </a:solidFill>
              </a:rPr>
              <a:t>学生申请、辅导员审核</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wipe(down)">
                                      <p:cBhvr>
                                        <p:cTn id="79" dur="500"/>
                                        <p:tgtEl>
                                          <p:spTgt spid="90"/>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bldLvl="0" animBg="1"/>
      <p:bldP spid="7" grpId="0" bldLvl="0" animBg="1"/>
      <p:bldP spid="24" grpId="0"/>
      <p:bldP spid="25" grpId="0"/>
      <p:bldP spid="26" grpId="0"/>
      <p:bldP spid="30" grpId="0" animBg="1"/>
      <p:bldP spid="37" grpId="0" animBg="1"/>
      <p:bldP spid="39" grpId="0"/>
      <p:bldP spid="68" grpId="0"/>
      <p:bldP spid="79" grpId="0"/>
      <p:bldP spid="83" grpId="0" animBg="1"/>
      <p:bldP spid="89" grpId="0" animBg="1"/>
      <p:bldP spid="69" grpId="0" animBg="1"/>
      <p:bldP spid="63" grpId="0" animBg="1"/>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2"/>
            </p:custDataLst>
          </p:nvPr>
        </p:nvSpPr>
        <p:spPr>
          <a:xfrm>
            <a:off x="703580" y="487680"/>
            <a:ext cx="5136515" cy="969645"/>
          </a:xfrm>
          <a:prstGeom prst="rect">
            <a:avLst/>
          </a:prstGeom>
        </p:spPr>
        <p:txBody>
          <a:bodyPr wrap="square" bIns="0" anchor="b" anchorCtr="0">
            <a:normAutofit/>
          </a:bodyPr>
          <a:lstStyle>
            <a:lvl1pPr algn="l" defTabSz="914400" rtl="0" eaLnBrk="1" latinLnBrk="0" hangingPunct="1">
              <a:lnSpc>
                <a:spcPct val="90000"/>
              </a:lnSpc>
              <a:spcBef>
                <a:spcPct val="0"/>
              </a:spcBef>
              <a:buNone/>
              <a:defRPr sz="4400" b="0" i="0" kern="1200">
                <a:solidFill>
                  <a:sysClr val="window" lastClr="FFFFFF">
                    <a:lumMod val="50000"/>
                  </a:sysClr>
                </a:solidFill>
                <a:latin typeface="Neris Thin" panose="00000300000000000000" pitchFamily="50" charset="0"/>
                <a:ea typeface="Gulim" panose="020B0600000101010101" pitchFamily="34" charset="-127"/>
                <a:cs typeface="+mn-ea"/>
              </a:defRPr>
            </a:lvl1pPr>
          </a:lstStyle>
          <a:p>
            <a:pPr>
              <a:lnSpc>
                <a:spcPct val="120000"/>
              </a:lnSpc>
            </a:pPr>
            <a:r>
              <a:rPr lang="en-US" altLang="zh-CN" sz="2400" b="1" dirty="0" smtClean="0">
                <a:solidFill>
                  <a:srgbClr val="2E75B6"/>
                </a:solidFill>
                <a:latin typeface="华文楷体" panose="02010600040101010101" pitchFamily="2" charset="-122"/>
                <a:ea typeface="华文楷体" panose="02010600040101010101" pitchFamily="2" charset="-122"/>
                <a:sym typeface="+mn-ea"/>
              </a:rPr>
              <a:t>7.</a:t>
            </a:r>
            <a:r>
              <a:rPr lang="zh-CN" altLang="en-US" sz="2400" b="1" dirty="0" smtClean="0">
                <a:solidFill>
                  <a:srgbClr val="2E75B6"/>
                </a:solidFill>
                <a:latin typeface="华文楷体" panose="02010600040101010101" pitchFamily="2" charset="-122"/>
                <a:ea typeface="华文楷体" panose="02010600040101010101" pitchFamily="2" charset="-122"/>
                <a:sym typeface="+mn-ea"/>
              </a:rPr>
              <a:t>国家励志奖学金申请审批简介</a:t>
            </a:r>
            <a:br>
              <a:rPr lang="zh-CN" altLang="en-US" sz="2400" b="1" dirty="0" smtClean="0">
                <a:solidFill>
                  <a:srgbClr val="2E75B6"/>
                </a:solidFill>
                <a:latin typeface="华文楷体" panose="02010600040101010101" pitchFamily="2" charset="-122"/>
                <a:ea typeface="华文楷体" panose="02010600040101010101" pitchFamily="2" charset="-122"/>
                <a:sym typeface="+mn-ea"/>
              </a:rPr>
            </a:br>
            <a:r>
              <a:rPr lang="zh-CN" altLang="en-US" sz="2400" b="1" dirty="0" smtClean="0">
                <a:solidFill>
                  <a:srgbClr val="2E75B6"/>
                </a:solidFill>
                <a:latin typeface="华文楷体" panose="02010600040101010101" pitchFamily="2" charset="-122"/>
                <a:ea typeface="华文楷体" panose="02010600040101010101" pitchFamily="2" charset="-122"/>
                <a:sym typeface="+mn-ea"/>
              </a:rPr>
              <a:t>                                 </a:t>
            </a:r>
            <a:r>
              <a:rPr lang="en-US" altLang="zh-CN" sz="2400" b="1" dirty="0" smtClean="0">
                <a:solidFill>
                  <a:srgbClr val="2E75B6"/>
                </a:solidFill>
                <a:latin typeface="华文楷体" panose="02010600040101010101" pitchFamily="2" charset="-122"/>
                <a:ea typeface="华文楷体" panose="02010600040101010101" pitchFamily="2" charset="-122"/>
                <a:sym typeface="+mn-ea"/>
              </a:rPr>
              <a:t>—</a:t>
            </a:r>
            <a:r>
              <a:rPr lang="zh-CN" altLang="en-US" sz="2400" b="1" dirty="0" smtClean="0">
                <a:solidFill>
                  <a:srgbClr val="2E75B6"/>
                </a:solidFill>
                <a:latin typeface="华文楷体" panose="02010600040101010101" pitchFamily="2" charset="-122"/>
                <a:ea typeface="华文楷体" panose="02010600040101010101" pitchFamily="2" charset="-122"/>
                <a:sym typeface="+mn-ea"/>
              </a:rPr>
              <a:t>主要流程</a:t>
            </a:r>
            <a:endParaRPr lang="zh-CN" altLang="en-US" sz="1800"/>
          </a:p>
          <a:p>
            <a:pPr>
              <a:lnSpc>
                <a:spcPct val="120000"/>
              </a:lnSpc>
            </a:pPr>
            <a:endParaRPr lang="zh-CN" altLang="en-US" sz="1800" b="1" i="1" spc="300" smtClea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4" name="Arc 3"/>
          <p:cNvSpPr/>
          <p:nvPr>
            <p:custDataLst>
              <p:tags r:id="rId3"/>
            </p:custDataLst>
          </p:nvPr>
        </p:nvSpPr>
        <p:spPr>
          <a:xfrm>
            <a:off x="5717042" y="2219543"/>
            <a:ext cx="5847915" cy="5847915"/>
          </a:xfrm>
          <a:prstGeom prst="arc">
            <a:avLst>
              <a:gd name="adj1" fmla="val 10815889"/>
              <a:gd name="adj2" fmla="val 16771066"/>
            </a:avLst>
          </a:prstGeom>
          <a:noFill/>
          <a:ln w="57150" cap="flat" cmpd="sng" algn="ctr">
            <a:solidFill>
              <a:sysClr val="window" lastClr="FFFFFF">
                <a:lumMod val="85000"/>
              </a:sysClr>
            </a:solidFill>
            <a:prstDash val="solid"/>
            <a:miter lim="800000"/>
          </a:ln>
          <a:effectLst/>
        </p:spPr>
        <p:txBody>
          <a:bodyPr rtlCol="0" anchor="ctr"/>
          <a:lstStyle/>
          <a:p>
            <a:pPr algn="ctr"/>
            <a:endParaRPr lang="id-ID" sz="1350"/>
          </a:p>
        </p:txBody>
      </p:sp>
      <p:sp>
        <p:nvSpPr>
          <p:cNvPr id="5" name="Oval 4"/>
          <p:cNvSpPr/>
          <p:nvPr>
            <p:custDataLst>
              <p:tags r:id="rId4"/>
            </p:custDataLst>
          </p:nvPr>
        </p:nvSpPr>
        <p:spPr>
          <a:xfrm>
            <a:off x="5774192" y="4133865"/>
            <a:ext cx="165966" cy="165966"/>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6" name="Oval 5"/>
          <p:cNvSpPr/>
          <p:nvPr>
            <p:custDataLst>
              <p:tags r:id="rId5"/>
            </p:custDataLst>
          </p:nvPr>
        </p:nvSpPr>
        <p:spPr>
          <a:xfrm>
            <a:off x="6401258" y="3018568"/>
            <a:ext cx="165966" cy="165966"/>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7" name="Oval 6"/>
          <p:cNvSpPr/>
          <p:nvPr>
            <p:custDataLst>
              <p:tags r:id="rId6"/>
            </p:custDataLst>
          </p:nvPr>
        </p:nvSpPr>
        <p:spPr>
          <a:xfrm>
            <a:off x="7543562" y="2308940"/>
            <a:ext cx="165966" cy="165966"/>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24" name="TextBox 23"/>
          <p:cNvSpPr txBox="1"/>
          <p:nvPr>
            <p:custDataLst>
              <p:tags r:id="rId7"/>
            </p:custDataLst>
          </p:nvPr>
        </p:nvSpPr>
        <p:spPr>
          <a:xfrm>
            <a:off x="5997308" y="4121113"/>
            <a:ext cx="654126" cy="252730"/>
          </a:xfrm>
          <a:prstGeom prst="rect">
            <a:avLst/>
          </a:prstGeom>
          <a:noFill/>
        </p:spPr>
        <p:txBody>
          <a:bodyPr wrap="square" rtlCol="0">
            <a:spAutoFit/>
          </a:bodyPr>
          <a:lstStyle/>
          <a:p>
            <a:r>
              <a:rPr lang="zh-CN" altLang="id-ID" sz="1050" b="1" dirty="0">
                <a:solidFill>
                  <a:srgbClr val="000000">
                    <a:lumMod val="65000"/>
                    <a:lumOff val="35000"/>
                  </a:srgbClr>
                </a:solidFill>
                <a:latin typeface="微软雅黑" panose="020B0503020204020204" pitchFamily="34" charset="-122"/>
                <a:ea typeface="微软雅黑" panose="020B0503020204020204" pitchFamily="34" charset="-122"/>
              </a:rPr>
              <a:t>第</a:t>
            </a:r>
            <a:r>
              <a:rPr lang="en-US" altLang="zh-CN" sz="1050" b="1" dirty="0">
                <a:solidFill>
                  <a:srgbClr val="000000">
                    <a:lumMod val="65000"/>
                    <a:lumOff val="35000"/>
                  </a:srgbClr>
                </a:solidFill>
                <a:latin typeface="微软雅黑" panose="020B0503020204020204" pitchFamily="34" charset="-122"/>
                <a:ea typeface="微软雅黑" panose="020B0503020204020204" pitchFamily="34" charset="-122"/>
              </a:rPr>
              <a:t>1</a:t>
            </a:r>
            <a:r>
              <a:rPr lang="zh-CN" altLang="en-US" sz="1050" b="1" dirty="0">
                <a:solidFill>
                  <a:srgbClr val="000000">
                    <a:lumMod val="65000"/>
                    <a:lumOff val="35000"/>
                  </a:srgbClr>
                </a:solidFill>
                <a:latin typeface="微软雅黑" panose="020B0503020204020204" pitchFamily="34" charset="-122"/>
                <a:ea typeface="微软雅黑" panose="020B0503020204020204" pitchFamily="34" charset="-122"/>
              </a:rPr>
              <a:t>步</a:t>
            </a:r>
          </a:p>
        </p:txBody>
      </p:sp>
      <p:sp>
        <p:nvSpPr>
          <p:cNvPr id="25" name="TextBox 24"/>
          <p:cNvSpPr txBox="1"/>
          <p:nvPr>
            <p:custDataLst>
              <p:tags r:id="rId8"/>
            </p:custDataLst>
          </p:nvPr>
        </p:nvSpPr>
        <p:spPr>
          <a:xfrm>
            <a:off x="6607092" y="3066144"/>
            <a:ext cx="654126" cy="252730"/>
          </a:xfrm>
          <a:prstGeom prst="rect">
            <a:avLst/>
          </a:prstGeom>
          <a:noFill/>
        </p:spPr>
        <p:txBody>
          <a:bodyPr wrap="square" rtlCol="0">
            <a:spAutoFit/>
          </a:bodyPr>
          <a:lstStyle/>
          <a:p>
            <a:r>
              <a:rPr lang="zh-CN" altLang="id-ID" sz="1050" b="1" dirty="0">
                <a:solidFill>
                  <a:srgbClr val="000000">
                    <a:lumMod val="65000"/>
                    <a:lumOff val="35000"/>
                  </a:srgbClr>
                </a:solidFill>
                <a:latin typeface="微软雅黑" panose="020B0503020204020204" pitchFamily="34" charset="-122"/>
                <a:ea typeface="微软雅黑" panose="020B0503020204020204" pitchFamily="34" charset="-122"/>
              </a:rPr>
              <a:t>第</a:t>
            </a:r>
            <a:r>
              <a:rPr lang="en-US" altLang="zh-CN" sz="1050" b="1" dirty="0">
                <a:solidFill>
                  <a:srgbClr val="000000">
                    <a:lumMod val="65000"/>
                    <a:lumOff val="35000"/>
                  </a:srgbClr>
                </a:solidFill>
                <a:latin typeface="微软雅黑" panose="020B0503020204020204" pitchFamily="34" charset="-122"/>
                <a:ea typeface="微软雅黑" panose="020B0503020204020204" pitchFamily="34" charset="-122"/>
              </a:rPr>
              <a:t>2</a:t>
            </a:r>
            <a:r>
              <a:rPr lang="zh-CN" altLang="en-US" sz="1050" b="1" dirty="0">
                <a:solidFill>
                  <a:srgbClr val="000000">
                    <a:lumMod val="65000"/>
                    <a:lumOff val="35000"/>
                  </a:srgbClr>
                </a:solidFill>
                <a:latin typeface="微软雅黑" panose="020B0503020204020204" pitchFamily="34" charset="-122"/>
                <a:ea typeface="微软雅黑" panose="020B0503020204020204" pitchFamily="34" charset="-122"/>
              </a:rPr>
              <a:t>步</a:t>
            </a:r>
          </a:p>
        </p:txBody>
      </p:sp>
      <p:sp>
        <p:nvSpPr>
          <p:cNvPr id="26" name="TextBox 25"/>
          <p:cNvSpPr txBox="1"/>
          <p:nvPr>
            <p:custDataLst>
              <p:tags r:id="rId9"/>
            </p:custDataLst>
          </p:nvPr>
        </p:nvSpPr>
        <p:spPr>
          <a:xfrm>
            <a:off x="7624438" y="2571553"/>
            <a:ext cx="654126" cy="252730"/>
          </a:xfrm>
          <a:prstGeom prst="rect">
            <a:avLst/>
          </a:prstGeom>
          <a:noFill/>
        </p:spPr>
        <p:txBody>
          <a:bodyPr wrap="square" rtlCol="0">
            <a:spAutoFit/>
          </a:bodyPr>
          <a:lstStyle/>
          <a:p>
            <a:r>
              <a:rPr lang="zh-CN" altLang="id-ID" sz="1050" b="1" dirty="0">
                <a:solidFill>
                  <a:srgbClr val="000000">
                    <a:lumMod val="65000"/>
                    <a:lumOff val="35000"/>
                  </a:srgbClr>
                </a:solidFill>
                <a:latin typeface="微软雅黑" panose="020B0503020204020204" pitchFamily="34" charset="-122"/>
                <a:ea typeface="微软雅黑" panose="020B0503020204020204" pitchFamily="34" charset="-122"/>
              </a:rPr>
              <a:t>第</a:t>
            </a:r>
            <a:r>
              <a:rPr lang="en-US" altLang="zh-CN" sz="1050" b="1" dirty="0">
                <a:solidFill>
                  <a:srgbClr val="000000">
                    <a:lumMod val="65000"/>
                    <a:lumOff val="35000"/>
                  </a:srgbClr>
                </a:solidFill>
                <a:latin typeface="微软雅黑" panose="020B0503020204020204" pitchFamily="34" charset="-122"/>
                <a:ea typeface="微软雅黑" panose="020B0503020204020204" pitchFamily="34" charset="-122"/>
              </a:rPr>
              <a:t>3</a:t>
            </a:r>
            <a:r>
              <a:rPr lang="zh-CN" altLang="en-US" sz="1050" b="1" dirty="0">
                <a:solidFill>
                  <a:srgbClr val="000000">
                    <a:lumMod val="65000"/>
                    <a:lumOff val="35000"/>
                  </a:srgbClr>
                </a:solidFill>
                <a:latin typeface="微软雅黑" panose="020B0503020204020204" pitchFamily="34" charset="-122"/>
                <a:ea typeface="微软雅黑" panose="020B0503020204020204" pitchFamily="34" charset="-122"/>
              </a:rPr>
              <a:t>步</a:t>
            </a:r>
          </a:p>
        </p:txBody>
      </p:sp>
      <p:grpSp>
        <p:nvGrpSpPr>
          <p:cNvPr id="29" name="Group 28"/>
          <p:cNvGrpSpPr/>
          <p:nvPr>
            <p:custDataLst>
              <p:tags r:id="rId10"/>
            </p:custDataLst>
          </p:nvPr>
        </p:nvGrpSpPr>
        <p:grpSpPr>
          <a:xfrm flipH="1">
            <a:off x="4664710" y="3896995"/>
            <a:ext cx="1109345" cy="236855"/>
            <a:chOff x="2108477" y="2757465"/>
            <a:chExt cx="2423386" cy="299955"/>
          </a:xfrm>
        </p:grpSpPr>
        <p:cxnSp>
          <p:nvCxnSpPr>
            <p:cNvPr id="31" name="Straight Connector 30"/>
            <p:cNvCxnSpPr/>
            <p:nvPr>
              <p:custDataLst>
                <p:tags r:id="rId24"/>
              </p:custDataLst>
            </p:nvPr>
          </p:nvCxnSpPr>
          <p:spPr>
            <a:xfrm flipH="1">
              <a:off x="2108477" y="2757465"/>
              <a:ext cx="1864621" cy="299955"/>
            </a:xfrm>
            <a:prstGeom prst="line">
              <a:avLst/>
            </a:prstGeom>
            <a:noFill/>
            <a:ln w="12700" cap="flat" cmpd="sng" algn="ctr">
              <a:solidFill>
                <a:sysClr val="window" lastClr="FFFFFF">
                  <a:lumMod val="65000"/>
                </a:sysClr>
              </a:solidFill>
              <a:prstDash val="solid"/>
              <a:miter lim="800000"/>
              <a:headEnd type="none"/>
              <a:tailEnd type="oval"/>
            </a:ln>
            <a:effectLst/>
          </p:spPr>
        </p:cxnSp>
        <p:cxnSp>
          <p:nvCxnSpPr>
            <p:cNvPr id="32" name="Straight Connector 31"/>
            <p:cNvCxnSpPr/>
            <p:nvPr>
              <p:custDataLst>
                <p:tags r:id="rId25"/>
              </p:custDataLst>
            </p:nvPr>
          </p:nvCxnSpPr>
          <p:spPr>
            <a:xfrm flipH="1" flipV="1">
              <a:off x="3973098" y="2757465"/>
              <a:ext cx="558765" cy="907"/>
            </a:xfrm>
            <a:prstGeom prst="line">
              <a:avLst/>
            </a:prstGeom>
            <a:noFill/>
            <a:ln w="12700" cap="flat" cmpd="sng" algn="ctr">
              <a:solidFill>
                <a:sysClr val="window" lastClr="FFFFFF">
                  <a:lumMod val="65000"/>
                </a:sysClr>
              </a:solidFill>
              <a:prstDash val="solid"/>
              <a:miter lim="800000"/>
            </a:ln>
            <a:effectLst/>
          </p:spPr>
        </p:cxnSp>
      </p:grpSp>
      <p:sp>
        <p:nvSpPr>
          <p:cNvPr id="30" name="Oval 29"/>
          <p:cNvSpPr/>
          <p:nvPr>
            <p:custDataLst>
              <p:tags r:id="rId11"/>
            </p:custDataLst>
          </p:nvPr>
        </p:nvSpPr>
        <p:spPr>
          <a:xfrm flipH="1">
            <a:off x="4526532" y="3822260"/>
            <a:ext cx="138689" cy="150242"/>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id-ID" sz="1350"/>
          </a:p>
        </p:txBody>
      </p:sp>
      <p:sp>
        <p:nvSpPr>
          <p:cNvPr id="37" name="Oval 36"/>
          <p:cNvSpPr/>
          <p:nvPr>
            <p:custDataLst>
              <p:tags r:id="rId12"/>
            </p:custDataLst>
          </p:nvPr>
        </p:nvSpPr>
        <p:spPr>
          <a:xfrm>
            <a:off x="3973603" y="3620949"/>
            <a:ext cx="552199" cy="552199"/>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39" name="TextBox 38"/>
          <p:cNvSpPr txBox="1"/>
          <p:nvPr>
            <p:custDataLst>
              <p:tags r:id="rId13"/>
            </p:custDataLst>
          </p:nvPr>
        </p:nvSpPr>
        <p:spPr>
          <a:xfrm>
            <a:off x="1250950" y="3195955"/>
            <a:ext cx="2628265" cy="977265"/>
          </a:xfrm>
          <a:prstGeom prst="rect">
            <a:avLst/>
          </a:prstGeom>
          <a:noFill/>
        </p:spPr>
        <p:txBody>
          <a:bodyPr wrap="square" lIns="67500" tIns="35100" rIns="67500" bIns="0" rtlCol="0" anchor="b" anchorCtr="0"/>
          <a:lstStyle/>
          <a:p>
            <a:pPr algn="l">
              <a:lnSpc>
                <a:spcPct val="110000"/>
              </a:lnSpc>
            </a:pPr>
            <a:r>
              <a:rPr lang="zh-CN" altLang="en-US" sz="1200">
                <a:latin typeface="微软雅黑" panose="020B0503020204020204" pitchFamily="34" charset="-122"/>
                <a:ea typeface="微软雅黑" panose="020B0503020204020204" pitchFamily="34" charset="-122"/>
                <a:sym typeface="+mn-ea"/>
              </a:rPr>
              <a:t>各院系成立分管领导为组长，资助工作人员、班主任（辅导员）、学生代表等为成员的评审小组，按照评审办法确定本院系拟推荐学生名单</a:t>
            </a:r>
            <a:endParaRPr lang="zh-CN" altLang="en-US" sz="1200" spc="3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8" name="TextBox 67"/>
          <p:cNvSpPr txBox="1"/>
          <p:nvPr>
            <p:custDataLst>
              <p:tags r:id="rId14"/>
            </p:custDataLst>
          </p:nvPr>
        </p:nvSpPr>
        <p:spPr>
          <a:xfrm>
            <a:off x="1765935" y="2457450"/>
            <a:ext cx="3093085" cy="481330"/>
          </a:xfrm>
          <a:prstGeom prst="rect">
            <a:avLst/>
          </a:prstGeom>
          <a:noFill/>
        </p:spPr>
        <p:txBody>
          <a:bodyPr wrap="square" lIns="67500" tIns="35100" rIns="67500" bIns="0" rtlCol="0" anchor="b" anchorCtr="0"/>
          <a:lstStyle/>
          <a:p>
            <a:pPr algn="l">
              <a:lnSpc>
                <a:spcPct val="120000"/>
              </a:lnSpc>
            </a:pPr>
            <a:r>
              <a:rPr lang="zh-CN" altLang="en-US" sz="1200">
                <a:latin typeface="微软雅黑" panose="020B0503020204020204" pitchFamily="34" charset="-122"/>
                <a:ea typeface="微软雅黑" panose="020B0503020204020204" pitchFamily="34" charset="-122"/>
                <a:sym typeface="+mn-ea"/>
              </a:rPr>
              <a:t>院系审核并在院系范围内公示，有异议的，退回辅导员重新审核或撤销申请资格</a:t>
            </a:r>
            <a:endParaRPr lang="zh-CN" altLang="en-US" sz="1200" spc="300" smtClean="0">
              <a:solidFill>
                <a:schemeClr val="tx1"/>
              </a:solidFill>
              <a:latin typeface="+mn-ea"/>
              <a:ea typeface="+mn-ea"/>
              <a:cs typeface="+mn-ea"/>
            </a:endParaRPr>
          </a:p>
        </p:txBody>
      </p:sp>
      <p:sp>
        <p:nvSpPr>
          <p:cNvPr id="79" name="TextBox 78"/>
          <p:cNvSpPr txBox="1"/>
          <p:nvPr>
            <p:custDataLst>
              <p:tags r:id="rId15"/>
            </p:custDataLst>
          </p:nvPr>
        </p:nvSpPr>
        <p:spPr>
          <a:xfrm>
            <a:off x="1950720" y="1141095"/>
            <a:ext cx="4599305" cy="958215"/>
          </a:xfrm>
          <a:prstGeom prst="rect">
            <a:avLst/>
          </a:prstGeom>
          <a:noFill/>
        </p:spPr>
        <p:txBody>
          <a:bodyPr wrap="square" tIns="0" rtlCol="0">
            <a:noAutofit/>
          </a:bodyPr>
          <a:lstStyle/>
          <a:p>
            <a:pPr algn="l">
              <a:lnSpc>
                <a:spcPct val="120000"/>
              </a:lnSpc>
            </a:pPr>
            <a:r>
              <a:rPr lang="zh-CN" altLang="en-US" sz="1200" spc="300" smtClean="0">
                <a:latin typeface="微软雅黑" panose="020B0503020204020204" pitchFamily="34" charset="-122"/>
                <a:ea typeface="微软雅黑" panose="020B0503020204020204" pitchFamily="34" charset="-122"/>
                <a:cs typeface="+mj-ea"/>
                <a:sym typeface="+mn-ea"/>
              </a:rPr>
              <a:t>院系公示完成，</a:t>
            </a:r>
            <a:r>
              <a:rPr lang="zh-CN" altLang="en-US" sz="1200" spc="300" smtClean="0">
                <a:latin typeface="微软雅黑" panose="020B0503020204020204" pitchFamily="34" charset="-122"/>
                <a:ea typeface="微软雅黑" panose="020B0503020204020204" pitchFamily="34" charset="-122"/>
                <a:sym typeface="+mn-ea"/>
              </a:rPr>
              <a:t>填写推荐理由，并下载打印拟推荐学生申请审批表及初审名单表，确认申请审核信息无误后</a:t>
            </a:r>
            <a:r>
              <a:rPr lang="zh-CN" altLang="en-US" sz="1200" spc="300" smtClean="0">
                <a:solidFill>
                  <a:srgbClr val="FF0000"/>
                </a:solidFill>
                <a:latin typeface="微软雅黑" panose="020B0503020204020204" pitchFamily="34" charset="-122"/>
                <a:ea typeface="微软雅黑" panose="020B0503020204020204" pitchFamily="34" charset="-122"/>
                <a:sym typeface="+mn-ea"/>
              </a:rPr>
              <a:t>，</a:t>
            </a:r>
            <a:r>
              <a:rPr lang="zh-CN" altLang="en-US" sz="1200" spc="300" smtClean="0">
                <a:latin typeface="微软雅黑" panose="020B0503020204020204" pitchFamily="34" charset="-122"/>
                <a:ea typeface="微软雅黑" panose="020B0503020204020204" pitchFamily="34" charset="-122"/>
                <a:sym typeface="+mn-ea"/>
              </a:rPr>
              <a:t>审核通过</a:t>
            </a:r>
            <a:r>
              <a:rPr lang="zh-CN" altLang="en-US" sz="1200" spc="300" smtClean="0">
                <a:solidFill>
                  <a:srgbClr val="FF0000"/>
                </a:solidFill>
                <a:latin typeface="微软雅黑" panose="020B0503020204020204" pitchFamily="34" charset="-122"/>
                <a:ea typeface="微软雅黑" panose="020B0503020204020204" pitchFamily="34" charset="-122"/>
                <a:sym typeface="+mn-ea"/>
              </a:rPr>
              <a:t>（点击审核通过后，学生信息提交学校审核，院系将无审核权限，不可下载申请审批表）</a:t>
            </a:r>
            <a:r>
              <a:rPr lang="zh-CN" altLang="en-US" sz="1200" spc="300" smtClean="0">
                <a:latin typeface="微软雅黑" panose="020B0503020204020204" pitchFamily="34" charset="-122"/>
                <a:ea typeface="微软雅黑" panose="020B0503020204020204" pitchFamily="34" charset="-122"/>
                <a:sym typeface="+mn-ea"/>
              </a:rPr>
              <a:t>，提交学校审核。</a:t>
            </a:r>
            <a:endParaRPr lang="zh-CN" altLang="en-US" sz="1200" spc="300" smtClean="0">
              <a:solidFill>
                <a:schemeClr val="tx1"/>
              </a:solidFill>
              <a:latin typeface="微软雅黑" panose="020B0503020204020204" pitchFamily="34" charset="-122"/>
              <a:ea typeface="微软雅黑" panose="020B0503020204020204" pitchFamily="34" charset="-122"/>
            </a:endParaRPr>
          </a:p>
          <a:p>
            <a:pPr algn="l">
              <a:lnSpc>
                <a:spcPct val="120000"/>
              </a:lnSpc>
            </a:pPr>
            <a:endParaRPr lang="zh-CN" altLang="en-US" sz="1000" spc="150" smtClean="0">
              <a:solidFill>
                <a:schemeClr val="tx1"/>
              </a:solidFill>
              <a:latin typeface="微软雅黑" panose="020B0503020204020204" pitchFamily="34" charset="-122"/>
              <a:ea typeface="微软雅黑" panose="020B0503020204020204" pitchFamily="34" charset="-122"/>
            </a:endParaRPr>
          </a:p>
          <a:p>
            <a:pPr algn="l">
              <a:lnSpc>
                <a:spcPct val="120000"/>
              </a:lnSpc>
            </a:pPr>
            <a:endParaRPr lang="zh-CN" altLang="en-US" sz="1000" spc="150" smtClean="0">
              <a:solidFill>
                <a:schemeClr val="tx1"/>
              </a:solidFill>
              <a:latin typeface="微软雅黑" panose="020B0503020204020204" pitchFamily="34" charset="-122"/>
              <a:ea typeface="微软雅黑" panose="020B0503020204020204" pitchFamily="34" charset="-122"/>
            </a:endParaRPr>
          </a:p>
        </p:txBody>
      </p:sp>
      <p:grpSp>
        <p:nvGrpSpPr>
          <p:cNvPr id="82" name="Group 81"/>
          <p:cNvGrpSpPr/>
          <p:nvPr>
            <p:custDataLst>
              <p:tags r:id="rId16"/>
            </p:custDataLst>
          </p:nvPr>
        </p:nvGrpSpPr>
        <p:grpSpPr>
          <a:xfrm flipH="1">
            <a:off x="5554345" y="2720340"/>
            <a:ext cx="847090" cy="298450"/>
            <a:chOff x="2756450" y="2757465"/>
            <a:chExt cx="1775413" cy="397613"/>
          </a:xfrm>
        </p:grpSpPr>
        <p:cxnSp>
          <p:nvCxnSpPr>
            <p:cNvPr id="84" name="Straight Connector 83"/>
            <p:cNvCxnSpPr/>
            <p:nvPr>
              <p:custDataLst>
                <p:tags r:id="rId22"/>
              </p:custDataLst>
            </p:nvPr>
          </p:nvCxnSpPr>
          <p:spPr>
            <a:xfrm flipH="1">
              <a:off x="2756450" y="2757465"/>
              <a:ext cx="1216648" cy="397613"/>
            </a:xfrm>
            <a:prstGeom prst="line">
              <a:avLst/>
            </a:prstGeom>
            <a:noFill/>
            <a:ln w="12700" cap="flat" cmpd="sng" algn="ctr">
              <a:solidFill>
                <a:sysClr val="window" lastClr="FFFFFF">
                  <a:lumMod val="65000"/>
                </a:sysClr>
              </a:solidFill>
              <a:prstDash val="solid"/>
              <a:miter lim="800000"/>
              <a:headEnd type="none"/>
              <a:tailEnd type="oval"/>
            </a:ln>
            <a:effectLst/>
          </p:spPr>
        </p:cxnSp>
        <p:cxnSp>
          <p:nvCxnSpPr>
            <p:cNvPr id="85" name="Straight Connector 84"/>
            <p:cNvCxnSpPr/>
            <p:nvPr>
              <p:custDataLst>
                <p:tags r:id="rId23"/>
              </p:custDataLst>
            </p:nvPr>
          </p:nvCxnSpPr>
          <p:spPr>
            <a:xfrm flipH="1" flipV="1">
              <a:off x="3973098" y="2757465"/>
              <a:ext cx="558765" cy="907"/>
            </a:xfrm>
            <a:prstGeom prst="line">
              <a:avLst/>
            </a:prstGeom>
            <a:noFill/>
            <a:ln w="12700" cap="flat" cmpd="sng" algn="ctr">
              <a:solidFill>
                <a:sysClr val="window" lastClr="FFFFFF">
                  <a:lumMod val="65000"/>
                </a:sysClr>
              </a:solidFill>
              <a:prstDash val="solid"/>
              <a:miter lim="800000"/>
            </a:ln>
            <a:effectLst/>
          </p:spPr>
        </p:cxnSp>
      </p:grpSp>
      <p:sp>
        <p:nvSpPr>
          <p:cNvPr id="83" name="Oval 82"/>
          <p:cNvSpPr/>
          <p:nvPr>
            <p:custDataLst>
              <p:tags r:id="rId17"/>
            </p:custDataLst>
          </p:nvPr>
        </p:nvSpPr>
        <p:spPr>
          <a:xfrm flipH="1">
            <a:off x="5411616" y="2649426"/>
            <a:ext cx="142875" cy="142875"/>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id-ID" sz="1350"/>
          </a:p>
        </p:txBody>
      </p:sp>
      <p:cxnSp>
        <p:nvCxnSpPr>
          <p:cNvPr id="90" name="Straight Connector 89"/>
          <p:cNvCxnSpPr/>
          <p:nvPr>
            <p:custDataLst>
              <p:tags r:id="rId18"/>
            </p:custDataLst>
          </p:nvPr>
        </p:nvCxnSpPr>
        <p:spPr>
          <a:xfrm>
            <a:off x="6969125" y="1948815"/>
            <a:ext cx="574675" cy="360045"/>
          </a:xfrm>
          <a:prstGeom prst="line">
            <a:avLst/>
          </a:prstGeom>
          <a:noFill/>
          <a:ln w="12700" cap="flat" cmpd="sng" algn="ctr">
            <a:solidFill>
              <a:sysClr val="window" lastClr="FFFFFF">
                <a:lumMod val="65000"/>
              </a:sysClr>
            </a:solidFill>
            <a:prstDash val="solid"/>
            <a:miter lim="800000"/>
            <a:headEnd type="none"/>
            <a:tailEnd type="oval"/>
          </a:ln>
          <a:effectLst/>
        </p:spPr>
      </p:cxnSp>
      <p:sp>
        <p:nvSpPr>
          <p:cNvPr id="89" name="Oval 88"/>
          <p:cNvSpPr/>
          <p:nvPr>
            <p:custDataLst>
              <p:tags r:id="rId19"/>
            </p:custDataLst>
          </p:nvPr>
        </p:nvSpPr>
        <p:spPr>
          <a:xfrm flipH="1">
            <a:off x="6901630" y="1891173"/>
            <a:ext cx="142875" cy="142875"/>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id-ID" sz="1350"/>
          </a:p>
        </p:txBody>
      </p:sp>
      <p:sp>
        <p:nvSpPr>
          <p:cNvPr id="69" name="Oval 68"/>
          <p:cNvSpPr/>
          <p:nvPr>
            <p:custDataLst>
              <p:tags r:id="rId20"/>
            </p:custDataLst>
          </p:nvPr>
        </p:nvSpPr>
        <p:spPr>
          <a:xfrm>
            <a:off x="6401266" y="1547087"/>
            <a:ext cx="552199" cy="552199"/>
          </a:xfrm>
          <a:prstGeom prst="ellipse">
            <a:avLst/>
          </a:prstGeom>
          <a:solidFill>
            <a:schemeClr val="accent5"/>
          </a:solidFill>
          <a:ln w="12700" cap="flat" cmpd="sng" algn="ctr">
            <a:noFill/>
            <a:prstDash val="solid"/>
            <a:miter lim="800000"/>
          </a:ln>
          <a:effectLst/>
        </p:spPr>
        <p:txBody>
          <a:bodyPr rtlCol="0" anchor="ctr"/>
          <a:lstStyle/>
          <a:p>
            <a:pPr algn="ctr"/>
            <a:endParaRPr lang="id-ID" sz="1350"/>
          </a:p>
        </p:txBody>
      </p:sp>
      <p:sp>
        <p:nvSpPr>
          <p:cNvPr id="63" name="Oval 62"/>
          <p:cNvSpPr/>
          <p:nvPr>
            <p:custDataLst>
              <p:tags r:id="rId21"/>
            </p:custDataLst>
          </p:nvPr>
        </p:nvSpPr>
        <p:spPr>
          <a:xfrm>
            <a:off x="4859107" y="2466580"/>
            <a:ext cx="552199" cy="552199"/>
          </a:xfrm>
          <a:prstGeom prst="ellipse">
            <a:avLst/>
          </a:prstGeom>
          <a:solidFill>
            <a:srgbClr val="00B0F0"/>
          </a:solidFill>
          <a:ln w="12700" cap="flat" cmpd="sng" algn="ctr">
            <a:noFill/>
            <a:prstDash val="solid"/>
            <a:miter lim="800000"/>
          </a:ln>
          <a:effectLst/>
        </p:spPr>
        <p:txBody>
          <a:bodyPr rtlCol="0" anchor="ctr"/>
          <a:lstStyle/>
          <a:p>
            <a:pPr algn="ctr"/>
            <a:endParaRPr lang="id-ID" sz="1350"/>
          </a:p>
        </p:txBody>
      </p:sp>
      <p:sp>
        <p:nvSpPr>
          <p:cNvPr id="11" name="文本框 10"/>
          <p:cNvSpPr txBox="1"/>
          <p:nvPr/>
        </p:nvSpPr>
        <p:spPr>
          <a:xfrm>
            <a:off x="7354570" y="3770630"/>
            <a:ext cx="1541145" cy="368300"/>
          </a:xfrm>
          <a:prstGeom prst="rect">
            <a:avLst/>
          </a:prstGeom>
          <a:noFill/>
        </p:spPr>
        <p:txBody>
          <a:bodyPr wrap="square" rtlCol="0">
            <a:spAutoFit/>
          </a:bodyPr>
          <a:lstStyle/>
          <a:p>
            <a:r>
              <a:rPr lang="zh-CN" altLang="en-US" b="1">
                <a:sym typeface="+mn-ea"/>
              </a:rPr>
              <a:t>院系审核</a:t>
            </a:r>
            <a:endParaRPr lang="zh-CN" altLang="en-US" b="1">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wipe(down)">
                                      <p:cBhvr>
                                        <p:cTn id="79" dur="500"/>
                                        <p:tgtEl>
                                          <p:spTgt spid="90"/>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bldLvl="0" animBg="1"/>
      <p:bldP spid="7" grpId="0" bldLvl="0" animBg="1"/>
      <p:bldP spid="24" grpId="0"/>
      <p:bldP spid="25" grpId="0"/>
      <p:bldP spid="26" grpId="0"/>
      <p:bldP spid="30" grpId="0" bldLvl="0" animBg="1"/>
      <p:bldP spid="37" grpId="0" bldLvl="0" animBg="1"/>
      <p:bldP spid="39" grpId="0"/>
      <p:bldP spid="68" grpId="0"/>
      <p:bldP spid="79" grpId="0"/>
      <p:bldP spid="83" grpId="0" bldLvl="0" animBg="1"/>
      <p:bldP spid="89" grpId="0" bldLvl="0" animBg="1"/>
      <p:bldP spid="69" grpId="0" bldLvl="0" animBg="1"/>
      <p:bldP spid="63" grpId="0" bldLvl="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custDataLst>
              <p:tags r:id="rId2"/>
            </p:custDataLst>
          </p:nvPr>
        </p:nvSpPr>
        <p:spPr>
          <a:xfrm>
            <a:off x="703580" y="487680"/>
            <a:ext cx="5136515" cy="969645"/>
          </a:xfrm>
          <a:prstGeom prst="rect">
            <a:avLst/>
          </a:prstGeom>
        </p:spPr>
        <p:txBody>
          <a:bodyPr wrap="square" bIns="0" anchor="b" anchorCtr="0">
            <a:normAutofit/>
          </a:bodyPr>
          <a:lstStyle>
            <a:lvl1pPr algn="l" defTabSz="914400" rtl="0" eaLnBrk="1" latinLnBrk="0" hangingPunct="1">
              <a:lnSpc>
                <a:spcPct val="90000"/>
              </a:lnSpc>
              <a:spcBef>
                <a:spcPct val="0"/>
              </a:spcBef>
              <a:buNone/>
              <a:defRPr sz="4400" b="0" i="0" kern="1200">
                <a:solidFill>
                  <a:sysClr val="window" lastClr="FFFFFF">
                    <a:lumMod val="50000"/>
                  </a:sysClr>
                </a:solidFill>
                <a:latin typeface="Neris Thin" panose="00000300000000000000" pitchFamily="50" charset="0"/>
                <a:ea typeface="Gulim" panose="020B0600000101010101" pitchFamily="34" charset="-127"/>
                <a:cs typeface="+mn-ea"/>
              </a:defRPr>
            </a:lvl1pPr>
          </a:lstStyle>
          <a:p>
            <a:pPr>
              <a:lnSpc>
                <a:spcPct val="120000"/>
              </a:lnSpc>
            </a:pPr>
            <a:r>
              <a:rPr lang="en-US" altLang="zh-CN" sz="2400" b="1" dirty="0" smtClean="0">
                <a:solidFill>
                  <a:srgbClr val="2E75B6"/>
                </a:solidFill>
                <a:latin typeface="华文楷体" panose="02010600040101010101" pitchFamily="2" charset="-122"/>
                <a:ea typeface="华文楷体" panose="02010600040101010101" pitchFamily="2" charset="-122"/>
                <a:sym typeface="+mn-ea"/>
              </a:rPr>
              <a:t>7.</a:t>
            </a:r>
            <a:r>
              <a:rPr lang="zh-CN" altLang="en-US" sz="2400" b="1" dirty="0" smtClean="0">
                <a:solidFill>
                  <a:srgbClr val="2E75B6"/>
                </a:solidFill>
                <a:latin typeface="华文楷体" panose="02010600040101010101" pitchFamily="2" charset="-122"/>
                <a:ea typeface="华文楷体" panose="02010600040101010101" pitchFamily="2" charset="-122"/>
                <a:sym typeface="+mn-ea"/>
              </a:rPr>
              <a:t>国家励志奖学金申请审批简介</a:t>
            </a:r>
            <a:br>
              <a:rPr lang="zh-CN" altLang="en-US" sz="2400" b="1" dirty="0" smtClean="0">
                <a:solidFill>
                  <a:srgbClr val="2E75B6"/>
                </a:solidFill>
                <a:latin typeface="华文楷体" panose="02010600040101010101" pitchFamily="2" charset="-122"/>
                <a:ea typeface="华文楷体" panose="02010600040101010101" pitchFamily="2" charset="-122"/>
                <a:sym typeface="+mn-ea"/>
              </a:rPr>
            </a:br>
            <a:r>
              <a:rPr lang="zh-CN" altLang="en-US" sz="2400" b="1" dirty="0" smtClean="0">
                <a:solidFill>
                  <a:srgbClr val="2E75B6"/>
                </a:solidFill>
                <a:latin typeface="华文楷体" panose="02010600040101010101" pitchFamily="2" charset="-122"/>
                <a:ea typeface="华文楷体" panose="02010600040101010101" pitchFamily="2" charset="-122"/>
                <a:sym typeface="+mn-ea"/>
              </a:rPr>
              <a:t>                                 </a:t>
            </a:r>
            <a:r>
              <a:rPr lang="en-US" altLang="zh-CN" sz="2400" b="1" dirty="0" smtClean="0">
                <a:solidFill>
                  <a:srgbClr val="2E75B6"/>
                </a:solidFill>
                <a:latin typeface="华文楷体" panose="02010600040101010101" pitchFamily="2" charset="-122"/>
                <a:ea typeface="华文楷体" panose="02010600040101010101" pitchFamily="2" charset="-122"/>
                <a:sym typeface="+mn-ea"/>
              </a:rPr>
              <a:t>—</a:t>
            </a:r>
            <a:r>
              <a:rPr lang="zh-CN" altLang="en-US" sz="2400" b="1" dirty="0" smtClean="0">
                <a:solidFill>
                  <a:srgbClr val="2E75B6"/>
                </a:solidFill>
                <a:latin typeface="华文楷体" panose="02010600040101010101" pitchFamily="2" charset="-122"/>
                <a:ea typeface="华文楷体" panose="02010600040101010101" pitchFamily="2" charset="-122"/>
                <a:sym typeface="+mn-ea"/>
              </a:rPr>
              <a:t>主要流程</a:t>
            </a:r>
            <a:endParaRPr lang="zh-CN" altLang="en-US" sz="1800"/>
          </a:p>
          <a:p>
            <a:pPr>
              <a:lnSpc>
                <a:spcPct val="120000"/>
              </a:lnSpc>
            </a:pPr>
            <a:endParaRPr lang="zh-CN" altLang="en-US" sz="1800" b="1" i="1" spc="300" smtClean="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4" name="Arc 3"/>
          <p:cNvSpPr/>
          <p:nvPr>
            <p:custDataLst>
              <p:tags r:id="rId3"/>
            </p:custDataLst>
          </p:nvPr>
        </p:nvSpPr>
        <p:spPr>
          <a:xfrm>
            <a:off x="5717042" y="2219543"/>
            <a:ext cx="5847915" cy="5847915"/>
          </a:xfrm>
          <a:prstGeom prst="arc">
            <a:avLst>
              <a:gd name="adj1" fmla="val 10815889"/>
              <a:gd name="adj2" fmla="val 16771066"/>
            </a:avLst>
          </a:prstGeom>
          <a:noFill/>
          <a:ln w="57150" cap="flat" cmpd="sng" algn="ctr">
            <a:solidFill>
              <a:sysClr val="window" lastClr="FFFFFF">
                <a:lumMod val="85000"/>
              </a:sysClr>
            </a:solidFill>
            <a:prstDash val="solid"/>
            <a:miter lim="800000"/>
          </a:ln>
          <a:effectLst/>
        </p:spPr>
        <p:txBody>
          <a:bodyPr rtlCol="0" anchor="ctr"/>
          <a:lstStyle/>
          <a:p>
            <a:pPr algn="ctr"/>
            <a:endParaRPr lang="id-ID" sz="1350"/>
          </a:p>
        </p:txBody>
      </p:sp>
      <p:sp>
        <p:nvSpPr>
          <p:cNvPr id="5" name="Oval 4"/>
          <p:cNvSpPr/>
          <p:nvPr>
            <p:custDataLst>
              <p:tags r:id="rId4"/>
            </p:custDataLst>
          </p:nvPr>
        </p:nvSpPr>
        <p:spPr>
          <a:xfrm>
            <a:off x="5774192" y="4133865"/>
            <a:ext cx="165966" cy="165966"/>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6" name="Oval 5"/>
          <p:cNvSpPr/>
          <p:nvPr>
            <p:custDataLst>
              <p:tags r:id="rId5"/>
            </p:custDataLst>
          </p:nvPr>
        </p:nvSpPr>
        <p:spPr>
          <a:xfrm>
            <a:off x="6401258" y="3018568"/>
            <a:ext cx="165966" cy="165966"/>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7" name="Oval 6"/>
          <p:cNvSpPr/>
          <p:nvPr>
            <p:custDataLst>
              <p:tags r:id="rId6"/>
            </p:custDataLst>
          </p:nvPr>
        </p:nvSpPr>
        <p:spPr>
          <a:xfrm>
            <a:off x="7543562" y="2308940"/>
            <a:ext cx="165966" cy="165966"/>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24" name="TextBox 23"/>
          <p:cNvSpPr txBox="1"/>
          <p:nvPr>
            <p:custDataLst>
              <p:tags r:id="rId7"/>
            </p:custDataLst>
          </p:nvPr>
        </p:nvSpPr>
        <p:spPr>
          <a:xfrm>
            <a:off x="5997308" y="4121113"/>
            <a:ext cx="654126" cy="252730"/>
          </a:xfrm>
          <a:prstGeom prst="rect">
            <a:avLst/>
          </a:prstGeom>
          <a:noFill/>
        </p:spPr>
        <p:txBody>
          <a:bodyPr wrap="square" rtlCol="0">
            <a:spAutoFit/>
          </a:bodyPr>
          <a:lstStyle/>
          <a:p>
            <a:r>
              <a:rPr lang="zh-CN" altLang="id-ID" sz="1050" b="1" dirty="0">
                <a:solidFill>
                  <a:srgbClr val="000000">
                    <a:lumMod val="65000"/>
                    <a:lumOff val="35000"/>
                  </a:srgbClr>
                </a:solidFill>
                <a:latin typeface="微软雅黑" panose="020B0503020204020204" pitchFamily="34" charset="-122"/>
                <a:ea typeface="微软雅黑" panose="020B0503020204020204" pitchFamily="34" charset="-122"/>
              </a:rPr>
              <a:t>第</a:t>
            </a:r>
            <a:r>
              <a:rPr lang="en-US" altLang="zh-CN" sz="1050" b="1" dirty="0">
                <a:solidFill>
                  <a:srgbClr val="000000">
                    <a:lumMod val="65000"/>
                    <a:lumOff val="35000"/>
                  </a:srgbClr>
                </a:solidFill>
                <a:latin typeface="微软雅黑" panose="020B0503020204020204" pitchFamily="34" charset="-122"/>
                <a:ea typeface="微软雅黑" panose="020B0503020204020204" pitchFamily="34" charset="-122"/>
              </a:rPr>
              <a:t>1</a:t>
            </a:r>
            <a:r>
              <a:rPr lang="zh-CN" altLang="en-US" sz="1050" b="1" dirty="0">
                <a:solidFill>
                  <a:srgbClr val="000000">
                    <a:lumMod val="65000"/>
                    <a:lumOff val="35000"/>
                  </a:srgbClr>
                </a:solidFill>
                <a:latin typeface="微软雅黑" panose="020B0503020204020204" pitchFamily="34" charset="-122"/>
                <a:ea typeface="微软雅黑" panose="020B0503020204020204" pitchFamily="34" charset="-122"/>
              </a:rPr>
              <a:t>步</a:t>
            </a:r>
          </a:p>
        </p:txBody>
      </p:sp>
      <p:sp>
        <p:nvSpPr>
          <p:cNvPr id="25" name="TextBox 24"/>
          <p:cNvSpPr txBox="1"/>
          <p:nvPr>
            <p:custDataLst>
              <p:tags r:id="rId8"/>
            </p:custDataLst>
          </p:nvPr>
        </p:nvSpPr>
        <p:spPr>
          <a:xfrm>
            <a:off x="6607092" y="3066144"/>
            <a:ext cx="654126" cy="252730"/>
          </a:xfrm>
          <a:prstGeom prst="rect">
            <a:avLst/>
          </a:prstGeom>
          <a:noFill/>
        </p:spPr>
        <p:txBody>
          <a:bodyPr wrap="square" rtlCol="0">
            <a:spAutoFit/>
          </a:bodyPr>
          <a:lstStyle/>
          <a:p>
            <a:r>
              <a:rPr lang="zh-CN" altLang="id-ID" sz="1050" b="1" dirty="0">
                <a:solidFill>
                  <a:srgbClr val="000000">
                    <a:lumMod val="65000"/>
                    <a:lumOff val="35000"/>
                  </a:srgbClr>
                </a:solidFill>
                <a:latin typeface="微软雅黑" panose="020B0503020204020204" pitchFamily="34" charset="-122"/>
                <a:ea typeface="微软雅黑" panose="020B0503020204020204" pitchFamily="34" charset="-122"/>
              </a:rPr>
              <a:t>第</a:t>
            </a:r>
            <a:r>
              <a:rPr lang="en-US" altLang="zh-CN" sz="1050" b="1" dirty="0">
                <a:solidFill>
                  <a:srgbClr val="000000">
                    <a:lumMod val="65000"/>
                    <a:lumOff val="35000"/>
                  </a:srgbClr>
                </a:solidFill>
                <a:latin typeface="微软雅黑" panose="020B0503020204020204" pitchFamily="34" charset="-122"/>
                <a:ea typeface="微软雅黑" panose="020B0503020204020204" pitchFamily="34" charset="-122"/>
              </a:rPr>
              <a:t>2</a:t>
            </a:r>
            <a:r>
              <a:rPr lang="zh-CN" altLang="en-US" sz="1050" b="1" dirty="0">
                <a:solidFill>
                  <a:srgbClr val="000000">
                    <a:lumMod val="65000"/>
                    <a:lumOff val="35000"/>
                  </a:srgbClr>
                </a:solidFill>
                <a:latin typeface="微软雅黑" panose="020B0503020204020204" pitchFamily="34" charset="-122"/>
                <a:ea typeface="微软雅黑" panose="020B0503020204020204" pitchFamily="34" charset="-122"/>
              </a:rPr>
              <a:t>步</a:t>
            </a:r>
          </a:p>
        </p:txBody>
      </p:sp>
      <p:sp>
        <p:nvSpPr>
          <p:cNvPr id="26" name="TextBox 25"/>
          <p:cNvSpPr txBox="1"/>
          <p:nvPr>
            <p:custDataLst>
              <p:tags r:id="rId9"/>
            </p:custDataLst>
          </p:nvPr>
        </p:nvSpPr>
        <p:spPr>
          <a:xfrm>
            <a:off x="7624438" y="2571553"/>
            <a:ext cx="654126" cy="252730"/>
          </a:xfrm>
          <a:prstGeom prst="rect">
            <a:avLst/>
          </a:prstGeom>
          <a:noFill/>
        </p:spPr>
        <p:txBody>
          <a:bodyPr wrap="square" rtlCol="0">
            <a:spAutoFit/>
          </a:bodyPr>
          <a:lstStyle/>
          <a:p>
            <a:r>
              <a:rPr lang="zh-CN" altLang="id-ID" sz="1050" b="1" dirty="0">
                <a:solidFill>
                  <a:srgbClr val="000000">
                    <a:lumMod val="65000"/>
                    <a:lumOff val="35000"/>
                  </a:srgbClr>
                </a:solidFill>
                <a:latin typeface="微软雅黑" panose="020B0503020204020204" pitchFamily="34" charset="-122"/>
                <a:ea typeface="微软雅黑" panose="020B0503020204020204" pitchFamily="34" charset="-122"/>
              </a:rPr>
              <a:t>第</a:t>
            </a:r>
            <a:r>
              <a:rPr lang="en-US" altLang="zh-CN" sz="1050" b="1" dirty="0">
                <a:solidFill>
                  <a:srgbClr val="000000">
                    <a:lumMod val="65000"/>
                    <a:lumOff val="35000"/>
                  </a:srgbClr>
                </a:solidFill>
                <a:latin typeface="微软雅黑" panose="020B0503020204020204" pitchFamily="34" charset="-122"/>
                <a:ea typeface="微软雅黑" panose="020B0503020204020204" pitchFamily="34" charset="-122"/>
              </a:rPr>
              <a:t>3</a:t>
            </a:r>
            <a:r>
              <a:rPr lang="zh-CN" altLang="en-US" sz="1050" b="1" dirty="0">
                <a:solidFill>
                  <a:srgbClr val="000000">
                    <a:lumMod val="65000"/>
                    <a:lumOff val="35000"/>
                  </a:srgbClr>
                </a:solidFill>
                <a:latin typeface="微软雅黑" panose="020B0503020204020204" pitchFamily="34" charset="-122"/>
                <a:ea typeface="微软雅黑" panose="020B0503020204020204" pitchFamily="34" charset="-122"/>
              </a:rPr>
              <a:t>步</a:t>
            </a:r>
          </a:p>
        </p:txBody>
      </p:sp>
      <p:grpSp>
        <p:nvGrpSpPr>
          <p:cNvPr id="29" name="Group 28"/>
          <p:cNvGrpSpPr/>
          <p:nvPr>
            <p:custDataLst>
              <p:tags r:id="rId10"/>
            </p:custDataLst>
          </p:nvPr>
        </p:nvGrpSpPr>
        <p:grpSpPr>
          <a:xfrm flipH="1">
            <a:off x="4664710" y="3896995"/>
            <a:ext cx="1109345" cy="236855"/>
            <a:chOff x="2108477" y="2757465"/>
            <a:chExt cx="2423386" cy="299955"/>
          </a:xfrm>
        </p:grpSpPr>
        <p:cxnSp>
          <p:nvCxnSpPr>
            <p:cNvPr id="31" name="Straight Connector 30"/>
            <p:cNvCxnSpPr/>
            <p:nvPr>
              <p:custDataLst>
                <p:tags r:id="rId24"/>
              </p:custDataLst>
            </p:nvPr>
          </p:nvCxnSpPr>
          <p:spPr>
            <a:xfrm flipH="1">
              <a:off x="2108477" y="2757465"/>
              <a:ext cx="1864621" cy="299955"/>
            </a:xfrm>
            <a:prstGeom prst="line">
              <a:avLst/>
            </a:prstGeom>
            <a:noFill/>
            <a:ln w="12700" cap="flat" cmpd="sng" algn="ctr">
              <a:solidFill>
                <a:sysClr val="window" lastClr="FFFFFF">
                  <a:lumMod val="65000"/>
                </a:sysClr>
              </a:solidFill>
              <a:prstDash val="solid"/>
              <a:miter lim="800000"/>
              <a:headEnd type="none"/>
              <a:tailEnd type="oval"/>
            </a:ln>
            <a:effectLst/>
          </p:spPr>
        </p:cxnSp>
        <p:cxnSp>
          <p:nvCxnSpPr>
            <p:cNvPr id="32" name="Straight Connector 31"/>
            <p:cNvCxnSpPr/>
            <p:nvPr>
              <p:custDataLst>
                <p:tags r:id="rId25"/>
              </p:custDataLst>
            </p:nvPr>
          </p:nvCxnSpPr>
          <p:spPr>
            <a:xfrm flipH="1" flipV="1">
              <a:off x="3973098" y="2757465"/>
              <a:ext cx="558765" cy="907"/>
            </a:xfrm>
            <a:prstGeom prst="line">
              <a:avLst/>
            </a:prstGeom>
            <a:noFill/>
            <a:ln w="12700" cap="flat" cmpd="sng" algn="ctr">
              <a:solidFill>
                <a:sysClr val="window" lastClr="FFFFFF">
                  <a:lumMod val="65000"/>
                </a:sysClr>
              </a:solidFill>
              <a:prstDash val="solid"/>
              <a:miter lim="800000"/>
            </a:ln>
            <a:effectLst/>
          </p:spPr>
        </p:cxnSp>
      </p:grpSp>
      <p:sp>
        <p:nvSpPr>
          <p:cNvPr id="30" name="Oval 29"/>
          <p:cNvSpPr/>
          <p:nvPr>
            <p:custDataLst>
              <p:tags r:id="rId11"/>
            </p:custDataLst>
          </p:nvPr>
        </p:nvSpPr>
        <p:spPr>
          <a:xfrm flipH="1">
            <a:off x="4526532" y="3822260"/>
            <a:ext cx="138689" cy="150242"/>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id-ID" sz="1350"/>
          </a:p>
        </p:txBody>
      </p:sp>
      <p:sp>
        <p:nvSpPr>
          <p:cNvPr id="37" name="Oval 36"/>
          <p:cNvSpPr/>
          <p:nvPr>
            <p:custDataLst>
              <p:tags r:id="rId12"/>
            </p:custDataLst>
          </p:nvPr>
        </p:nvSpPr>
        <p:spPr>
          <a:xfrm>
            <a:off x="3973603" y="3620949"/>
            <a:ext cx="552199" cy="552199"/>
          </a:xfrm>
          <a:prstGeom prst="ellipse">
            <a:avLst/>
          </a:prstGeom>
          <a:solidFill>
            <a:srgbClr val="1F74AD"/>
          </a:solidFill>
          <a:ln w="12700" cap="flat" cmpd="sng" algn="ctr">
            <a:noFill/>
            <a:prstDash val="solid"/>
            <a:miter lim="800000"/>
          </a:ln>
          <a:effectLst/>
        </p:spPr>
        <p:txBody>
          <a:bodyPr rtlCol="0" anchor="ctr"/>
          <a:lstStyle/>
          <a:p>
            <a:pPr algn="ctr"/>
            <a:endParaRPr lang="id-ID" sz="1350"/>
          </a:p>
        </p:txBody>
      </p:sp>
      <p:sp>
        <p:nvSpPr>
          <p:cNvPr id="39" name="TextBox 38"/>
          <p:cNvSpPr txBox="1"/>
          <p:nvPr>
            <p:custDataLst>
              <p:tags r:id="rId13"/>
            </p:custDataLst>
          </p:nvPr>
        </p:nvSpPr>
        <p:spPr>
          <a:xfrm>
            <a:off x="1122680" y="3517900"/>
            <a:ext cx="3025775" cy="781685"/>
          </a:xfrm>
          <a:prstGeom prst="rect">
            <a:avLst/>
          </a:prstGeom>
          <a:noFill/>
        </p:spPr>
        <p:txBody>
          <a:bodyPr wrap="square" lIns="67500" tIns="35100" rIns="67500" bIns="0" rtlCol="0" anchor="b" anchorCtr="0"/>
          <a:lstStyle/>
          <a:p>
            <a:pPr algn="l" fontAlgn="ctr">
              <a:lnSpc>
                <a:spcPct val="120000"/>
              </a:lnSpc>
            </a:pPr>
            <a:r>
              <a:rPr lang="zh-CN" altLang="en-US" sz="1200">
                <a:latin typeface="微软雅黑" panose="020B0503020204020204" pitchFamily="34" charset="-122"/>
                <a:ea typeface="微软雅黑" panose="020B0503020204020204" pitchFamily="34" charset="-122"/>
                <a:sym typeface="+mn-ea"/>
              </a:rPr>
              <a:t>学校审核院系评审程序是否规范、推荐学生是否符合资格条件，报送的学生申请材料是否准确，确定初审名单</a:t>
            </a:r>
            <a:endParaRPr lang="zh-CN" altLang="en-US" sz="1200" spc="30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8" name="TextBox 67"/>
          <p:cNvSpPr txBox="1"/>
          <p:nvPr>
            <p:custDataLst>
              <p:tags r:id="rId14"/>
            </p:custDataLst>
          </p:nvPr>
        </p:nvSpPr>
        <p:spPr>
          <a:xfrm>
            <a:off x="2118995" y="2474595"/>
            <a:ext cx="2740025" cy="613410"/>
          </a:xfrm>
          <a:prstGeom prst="rect">
            <a:avLst/>
          </a:prstGeom>
          <a:noFill/>
        </p:spPr>
        <p:txBody>
          <a:bodyPr wrap="square" lIns="67500" tIns="35100" rIns="67500" bIns="0" rtlCol="0" anchor="b" anchorCtr="0"/>
          <a:lstStyle/>
          <a:p>
            <a:pPr algn="l">
              <a:lnSpc>
                <a:spcPct val="100000"/>
              </a:lnSpc>
            </a:pPr>
            <a:r>
              <a:rPr lang="zh-CN" altLang="en-US" sz="1200" spc="300" smtClean="0">
                <a:latin typeface="+mj-ea"/>
                <a:ea typeface="+mj-ea"/>
                <a:cs typeface="+mj-ea"/>
                <a:sym typeface="+mn-ea"/>
              </a:rPr>
              <a:t>学校公示初审名单（不少于5个工作日）。有异议不通过退回院系重新审核或留存学校；</a:t>
            </a:r>
            <a:endParaRPr lang="zh-CN" altLang="en-US" sz="1200" spc="300" smtClean="0">
              <a:solidFill>
                <a:schemeClr val="tx1"/>
              </a:solidFill>
              <a:latin typeface="+mn-ea"/>
              <a:ea typeface="+mn-ea"/>
              <a:cs typeface="+mn-ea"/>
            </a:endParaRPr>
          </a:p>
        </p:txBody>
      </p:sp>
      <p:sp>
        <p:nvSpPr>
          <p:cNvPr id="79" name="TextBox 78"/>
          <p:cNvSpPr txBox="1"/>
          <p:nvPr>
            <p:custDataLst>
              <p:tags r:id="rId15"/>
            </p:custDataLst>
          </p:nvPr>
        </p:nvSpPr>
        <p:spPr>
          <a:xfrm>
            <a:off x="1577340" y="1141095"/>
            <a:ext cx="4969510" cy="958215"/>
          </a:xfrm>
          <a:prstGeom prst="rect">
            <a:avLst/>
          </a:prstGeom>
          <a:noFill/>
        </p:spPr>
        <p:txBody>
          <a:bodyPr wrap="square" tIns="0" rtlCol="0">
            <a:noAutofit/>
          </a:bodyPr>
          <a:lstStyle/>
          <a:p>
            <a:pPr algn="l">
              <a:lnSpc>
                <a:spcPct val="120000"/>
              </a:lnSpc>
            </a:pPr>
            <a:r>
              <a:rPr lang="zh-CN" altLang="en-US" sz="1200" spc="300" smtClean="0">
                <a:latin typeface="+mj-ea"/>
                <a:ea typeface="+mj-ea"/>
                <a:cs typeface="+mj-ea"/>
                <a:sym typeface="+mn-ea"/>
              </a:rPr>
              <a:t>学校公示完成，</a:t>
            </a:r>
            <a:r>
              <a:rPr lang="zh-CN" altLang="en-US" sz="1200" spc="300" smtClean="0">
                <a:latin typeface="+mn-ea"/>
                <a:ea typeface="+mn-ea"/>
                <a:sym typeface="+mn-ea"/>
              </a:rPr>
              <a:t>填写推荐理由、公示日期，确认申请审核信息无误后</a:t>
            </a:r>
            <a:r>
              <a:rPr lang="zh-CN" altLang="en-US" sz="1200" spc="300" smtClean="0">
                <a:solidFill>
                  <a:srgbClr val="FF0000"/>
                </a:solidFill>
                <a:latin typeface="+mn-ea"/>
                <a:ea typeface="+mn-ea"/>
                <a:sym typeface="+mn-ea"/>
              </a:rPr>
              <a:t>，</a:t>
            </a:r>
            <a:r>
              <a:rPr lang="zh-CN" altLang="en-US" sz="1200" spc="300" smtClean="0">
                <a:latin typeface="+mj-ea"/>
                <a:ea typeface="+mj-ea"/>
                <a:cs typeface="+mj-ea"/>
                <a:sym typeface="+mn-ea"/>
              </a:rPr>
              <a:t>按省教育厅分配名额审核通过</a:t>
            </a:r>
            <a:r>
              <a:rPr lang="en-US" altLang="zh-CN" sz="1200" spc="300" smtClean="0">
                <a:latin typeface="+mj-ea"/>
                <a:ea typeface="+mj-ea"/>
                <a:cs typeface="+mj-ea"/>
                <a:sym typeface="+mn-ea"/>
              </a:rPr>
              <a:t>,</a:t>
            </a:r>
            <a:r>
              <a:rPr lang="zh-CN" altLang="en-US" sz="1200" spc="300" smtClean="0">
                <a:latin typeface="微软雅黑" panose="020B0503020204020204" pitchFamily="34" charset="-122"/>
                <a:ea typeface="微软雅黑" panose="020B0503020204020204" pitchFamily="34" charset="-122"/>
                <a:sym typeface="+mn-ea"/>
              </a:rPr>
              <a:t>报省教育厅审核、备案。</a:t>
            </a:r>
            <a:r>
              <a:rPr lang="zh-CN" altLang="en-US" sz="1200" spc="300" smtClean="0">
                <a:solidFill>
                  <a:srgbClr val="FF0000"/>
                </a:solidFill>
                <a:latin typeface="+mn-ea"/>
                <a:ea typeface="+mn-ea"/>
                <a:sym typeface="+mn-ea"/>
              </a:rPr>
              <a:t>（也可下载打印拟推荐学生申请审批表及初审名单表</a:t>
            </a:r>
            <a:r>
              <a:rPr lang="en-US" altLang="zh-CN" sz="1200" spc="300" smtClean="0">
                <a:solidFill>
                  <a:srgbClr val="FF0000"/>
                </a:solidFill>
                <a:latin typeface="+mn-ea"/>
                <a:ea typeface="+mn-ea"/>
                <a:sym typeface="+mn-ea"/>
              </a:rPr>
              <a:t>,</a:t>
            </a:r>
            <a:r>
              <a:rPr lang="zh-CN" altLang="en-US" sz="1200" spc="300" smtClean="0">
                <a:solidFill>
                  <a:srgbClr val="FF0000"/>
                </a:solidFill>
                <a:latin typeface="+mn-ea"/>
                <a:ea typeface="+mn-ea"/>
                <a:sym typeface="+mn-ea"/>
              </a:rPr>
              <a:t>点击审核通过后，学生信息提交省教育厅审核，学校将无审核权限，不可下载申请审批表）</a:t>
            </a:r>
            <a:endParaRPr lang="zh-CN" altLang="en-US" sz="1200" spc="300" smtClean="0">
              <a:solidFill>
                <a:schemeClr val="tx1"/>
              </a:solidFill>
              <a:latin typeface="微软雅黑" panose="020B0503020204020204" pitchFamily="34" charset="-122"/>
              <a:ea typeface="微软雅黑" panose="020B0503020204020204" pitchFamily="34" charset="-122"/>
            </a:endParaRPr>
          </a:p>
          <a:p>
            <a:pPr algn="l">
              <a:lnSpc>
                <a:spcPct val="120000"/>
              </a:lnSpc>
            </a:pPr>
            <a:endParaRPr lang="zh-CN" altLang="en-US" sz="1000" spc="150" smtClean="0">
              <a:solidFill>
                <a:schemeClr val="tx1"/>
              </a:solidFill>
              <a:latin typeface="微软雅黑" panose="020B0503020204020204" pitchFamily="34" charset="-122"/>
              <a:ea typeface="微软雅黑" panose="020B0503020204020204" pitchFamily="34" charset="-122"/>
            </a:endParaRPr>
          </a:p>
          <a:p>
            <a:pPr algn="l">
              <a:lnSpc>
                <a:spcPct val="120000"/>
              </a:lnSpc>
            </a:pPr>
            <a:endParaRPr lang="zh-CN" altLang="en-US" sz="1000" spc="150" smtClean="0">
              <a:solidFill>
                <a:schemeClr val="tx1"/>
              </a:solidFill>
              <a:latin typeface="微软雅黑" panose="020B0503020204020204" pitchFamily="34" charset="-122"/>
              <a:ea typeface="微软雅黑" panose="020B0503020204020204" pitchFamily="34" charset="-122"/>
            </a:endParaRPr>
          </a:p>
        </p:txBody>
      </p:sp>
      <p:grpSp>
        <p:nvGrpSpPr>
          <p:cNvPr id="82" name="Group 81"/>
          <p:cNvGrpSpPr/>
          <p:nvPr>
            <p:custDataLst>
              <p:tags r:id="rId16"/>
            </p:custDataLst>
          </p:nvPr>
        </p:nvGrpSpPr>
        <p:grpSpPr>
          <a:xfrm flipH="1">
            <a:off x="5554345" y="2720340"/>
            <a:ext cx="847090" cy="298450"/>
            <a:chOff x="2756450" y="2757465"/>
            <a:chExt cx="1775413" cy="397613"/>
          </a:xfrm>
        </p:grpSpPr>
        <p:cxnSp>
          <p:nvCxnSpPr>
            <p:cNvPr id="84" name="Straight Connector 83"/>
            <p:cNvCxnSpPr/>
            <p:nvPr>
              <p:custDataLst>
                <p:tags r:id="rId22"/>
              </p:custDataLst>
            </p:nvPr>
          </p:nvCxnSpPr>
          <p:spPr>
            <a:xfrm flipH="1">
              <a:off x="2756450" y="2757465"/>
              <a:ext cx="1216648" cy="397613"/>
            </a:xfrm>
            <a:prstGeom prst="line">
              <a:avLst/>
            </a:prstGeom>
            <a:noFill/>
            <a:ln w="12700" cap="flat" cmpd="sng" algn="ctr">
              <a:solidFill>
                <a:sysClr val="window" lastClr="FFFFFF">
                  <a:lumMod val="65000"/>
                </a:sysClr>
              </a:solidFill>
              <a:prstDash val="solid"/>
              <a:miter lim="800000"/>
              <a:headEnd type="none"/>
              <a:tailEnd type="oval"/>
            </a:ln>
            <a:effectLst/>
          </p:spPr>
        </p:cxnSp>
        <p:cxnSp>
          <p:nvCxnSpPr>
            <p:cNvPr id="85" name="Straight Connector 84"/>
            <p:cNvCxnSpPr/>
            <p:nvPr>
              <p:custDataLst>
                <p:tags r:id="rId23"/>
              </p:custDataLst>
            </p:nvPr>
          </p:nvCxnSpPr>
          <p:spPr>
            <a:xfrm flipH="1" flipV="1">
              <a:off x="3973098" y="2757465"/>
              <a:ext cx="558765" cy="907"/>
            </a:xfrm>
            <a:prstGeom prst="line">
              <a:avLst/>
            </a:prstGeom>
            <a:noFill/>
            <a:ln w="12700" cap="flat" cmpd="sng" algn="ctr">
              <a:solidFill>
                <a:sysClr val="window" lastClr="FFFFFF">
                  <a:lumMod val="65000"/>
                </a:sysClr>
              </a:solidFill>
              <a:prstDash val="solid"/>
              <a:miter lim="800000"/>
            </a:ln>
            <a:effectLst/>
          </p:spPr>
        </p:cxnSp>
      </p:grpSp>
      <p:sp>
        <p:nvSpPr>
          <p:cNvPr id="83" name="Oval 82"/>
          <p:cNvSpPr/>
          <p:nvPr>
            <p:custDataLst>
              <p:tags r:id="rId17"/>
            </p:custDataLst>
          </p:nvPr>
        </p:nvSpPr>
        <p:spPr>
          <a:xfrm flipH="1">
            <a:off x="5411616" y="2649426"/>
            <a:ext cx="142875" cy="142875"/>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id-ID" sz="1350"/>
          </a:p>
        </p:txBody>
      </p:sp>
      <p:cxnSp>
        <p:nvCxnSpPr>
          <p:cNvPr id="90" name="Straight Connector 89"/>
          <p:cNvCxnSpPr/>
          <p:nvPr>
            <p:custDataLst>
              <p:tags r:id="rId18"/>
            </p:custDataLst>
          </p:nvPr>
        </p:nvCxnSpPr>
        <p:spPr>
          <a:xfrm>
            <a:off x="6969125" y="1948815"/>
            <a:ext cx="574675" cy="360045"/>
          </a:xfrm>
          <a:prstGeom prst="line">
            <a:avLst/>
          </a:prstGeom>
          <a:noFill/>
          <a:ln w="12700" cap="flat" cmpd="sng" algn="ctr">
            <a:solidFill>
              <a:sysClr val="window" lastClr="FFFFFF">
                <a:lumMod val="65000"/>
              </a:sysClr>
            </a:solidFill>
            <a:prstDash val="solid"/>
            <a:miter lim="800000"/>
            <a:headEnd type="none"/>
            <a:tailEnd type="oval"/>
          </a:ln>
          <a:effectLst/>
        </p:spPr>
      </p:cxnSp>
      <p:sp>
        <p:nvSpPr>
          <p:cNvPr id="89" name="Oval 88"/>
          <p:cNvSpPr/>
          <p:nvPr>
            <p:custDataLst>
              <p:tags r:id="rId19"/>
            </p:custDataLst>
          </p:nvPr>
        </p:nvSpPr>
        <p:spPr>
          <a:xfrm flipH="1">
            <a:off x="6901630" y="1891173"/>
            <a:ext cx="142875" cy="142875"/>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a:endParaRPr lang="id-ID" sz="1350"/>
          </a:p>
        </p:txBody>
      </p:sp>
      <p:sp>
        <p:nvSpPr>
          <p:cNvPr id="69" name="Oval 68"/>
          <p:cNvSpPr/>
          <p:nvPr>
            <p:custDataLst>
              <p:tags r:id="rId20"/>
            </p:custDataLst>
          </p:nvPr>
        </p:nvSpPr>
        <p:spPr>
          <a:xfrm>
            <a:off x="6401266" y="1547087"/>
            <a:ext cx="552199" cy="552199"/>
          </a:xfrm>
          <a:prstGeom prst="ellipse">
            <a:avLst/>
          </a:prstGeom>
          <a:solidFill>
            <a:schemeClr val="accent5"/>
          </a:solidFill>
          <a:ln w="12700" cap="flat" cmpd="sng" algn="ctr">
            <a:noFill/>
            <a:prstDash val="solid"/>
            <a:miter lim="800000"/>
          </a:ln>
          <a:effectLst/>
        </p:spPr>
        <p:txBody>
          <a:bodyPr rtlCol="0" anchor="ctr"/>
          <a:lstStyle/>
          <a:p>
            <a:pPr algn="ctr"/>
            <a:endParaRPr lang="id-ID" sz="1350"/>
          </a:p>
        </p:txBody>
      </p:sp>
      <p:sp>
        <p:nvSpPr>
          <p:cNvPr id="63" name="Oval 62"/>
          <p:cNvSpPr/>
          <p:nvPr>
            <p:custDataLst>
              <p:tags r:id="rId21"/>
            </p:custDataLst>
          </p:nvPr>
        </p:nvSpPr>
        <p:spPr>
          <a:xfrm>
            <a:off x="4859107" y="2466580"/>
            <a:ext cx="552199" cy="552199"/>
          </a:xfrm>
          <a:prstGeom prst="ellipse">
            <a:avLst/>
          </a:prstGeom>
          <a:solidFill>
            <a:srgbClr val="00B0F0"/>
          </a:solidFill>
          <a:ln w="12700" cap="flat" cmpd="sng" algn="ctr">
            <a:noFill/>
            <a:prstDash val="solid"/>
            <a:miter lim="800000"/>
          </a:ln>
          <a:effectLst/>
        </p:spPr>
        <p:txBody>
          <a:bodyPr rtlCol="0" anchor="ctr"/>
          <a:lstStyle/>
          <a:p>
            <a:pPr algn="ctr"/>
            <a:endParaRPr lang="id-ID" sz="1350"/>
          </a:p>
        </p:txBody>
      </p:sp>
      <p:sp>
        <p:nvSpPr>
          <p:cNvPr id="11" name="文本框 10"/>
          <p:cNvSpPr txBox="1"/>
          <p:nvPr/>
        </p:nvSpPr>
        <p:spPr>
          <a:xfrm>
            <a:off x="7354570" y="3770630"/>
            <a:ext cx="1541145" cy="368300"/>
          </a:xfrm>
          <a:prstGeom prst="rect">
            <a:avLst/>
          </a:prstGeom>
          <a:noFill/>
        </p:spPr>
        <p:txBody>
          <a:bodyPr wrap="square" rtlCol="0">
            <a:spAutoFit/>
          </a:bodyPr>
          <a:lstStyle/>
          <a:p>
            <a:r>
              <a:rPr lang="zh-CN" altLang="en-US" b="1">
                <a:sym typeface="+mn-ea"/>
              </a:rPr>
              <a:t>学校审核</a:t>
            </a:r>
            <a:endParaRPr lang="zh-CN" altLang="en-US" b="1">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par>
                          <p:cTn id="51" fill="hold">
                            <p:stCondLst>
                              <p:cond delay="5000"/>
                            </p:stCondLst>
                            <p:childTnLst>
                              <p:par>
                                <p:cTn id="52" presetID="22" presetClass="entr" presetSubtype="4"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wipe(down)">
                                      <p:cBhvr>
                                        <p:cTn id="54" dur="500"/>
                                        <p:tgtEl>
                                          <p:spTgt spid="82"/>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childTnLst>
                          </p:cTn>
                        </p:par>
                        <p:par>
                          <p:cTn id="59" fill="hold">
                            <p:stCondLst>
                              <p:cond delay="6000"/>
                            </p:stCondLst>
                            <p:childTnLst>
                              <p:par>
                                <p:cTn id="60" presetID="10" presetClass="entr" presetSubtype="0" fill="hold" grpId="0"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fade">
                                      <p:cBhvr>
                                        <p:cTn id="66" dur="500"/>
                                        <p:tgtEl>
                                          <p:spTgt spid="68"/>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p:cTn id="70" dur="500" fill="hold"/>
                                        <p:tgtEl>
                                          <p:spTgt spid="7"/>
                                        </p:tgtEl>
                                        <p:attrNameLst>
                                          <p:attrName>ppt_w</p:attrName>
                                        </p:attrNameLst>
                                      </p:cBhvr>
                                      <p:tavLst>
                                        <p:tav tm="0">
                                          <p:val>
                                            <p:fltVal val="0"/>
                                          </p:val>
                                        </p:tav>
                                        <p:tav tm="100000">
                                          <p:val>
                                            <p:strVal val="#ppt_w"/>
                                          </p:val>
                                        </p:tav>
                                      </p:tavLst>
                                    </p:anim>
                                    <p:anim calcmode="lin" valueType="num">
                                      <p:cBhvr>
                                        <p:cTn id="71" dur="500" fill="hold"/>
                                        <p:tgtEl>
                                          <p:spTgt spid="7"/>
                                        </p:tgtEl>
                                        <p:attrNameLst>
                                          <p:attrName>ppt_h</p:attrName>
                                        </p:attrNameLst>
                                      </p:cBhvr>
                                      <p:tavLst>
                                        <p:tav tm="0">
                                          <p:val>
                                            <p:fltVal val="0"/>
                                          </p:val>
                                        </p:tav>
                                        <p:tav tm="100000">
                                          <p:val>
                                            <p:strVal val="#ppt_h"/>
                                          </p:val>
                                        </p:tav>
                                      </p:tavLst>
                                    </p:anim>
                                    <p:animEffect transition="in" filter="fade">
                                      <p:cBhvr>
                                        <p:cTn id="72" dur="500"/>
                                        <p:tgtEl>
                                          <p:spTgt spid="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wipe(down)">
                                      <p:cBhvr>
                                        <p:cTn id="79" dur="500"/>
                                        <p:tgtEl>
                                          <p:spTgt spid="90"/>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fade">
                                      <p:cBhvr>
                                        <p:cTn id="9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5" grpId="0" bldLvl="0" animBg="1"/>
      <p:bldP spid="6" grpId="0" bldLvl="0" animBg="1"/>
      <p:bldP spid="7" grpId="0" bldLvl="0" animBg="1"/>
      <p:bldP spid="24" grpId="0"/>
      <p:bldP spid="25" grpId="0"/>
      <p:bldP spid="26" grpId="0"/>
      <p:bldP spid="30" grpId="0" bldLvl="0" animBg="1"/>
      <p:bldP spid="37" grpId="0" bldLvl="0" animBg="1"/>
      <p:bldP spid="39" grpId="0"/>
      <p:bldP spid="68" grpId="0"/>
      <p:bldP spid="79" grpId="0"/>
      <p:bldP spid="83" grpId="0" bldLvl="0" animBg="1"/>
      <p:bldP spid="89" grpId="0" bldLvl="0" animBg="1"/>
      <p:bldP spid="69" grpId="0" bldLvl="0" animBg="1"/>
      <p:bldP spid="63" grpId="0" bldLvl="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 y="-7761"/>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sp>
        <p:nvSpPr>
          <p:cNvPr id="2" name="矩形 1"/>
          <p:cNvSpPr/>
          <p:nvPr/>
        </p:nvSpPr>
        <p:spPr>
          <a:xfrm>
            <a:off x="3347864" y="1783076"/>
            <a:ext cx="6102424" cy="1338828"/>
          </a:xfrm>
          <a:prstGeom prst="rect">
            <a:avLst/>
          </a:prstGeom>
        </p:spPr>
        <p:txBody>
          <a:bodyPr wrap="square">
            <a:spAutoFit/>
          </a:bodyPr>
          <a:lstStyle/>
          <a:p>
            <a:pPr defTabSz="914400">
              <a:lnSpc>
                <a:spcPct val="150000"/>
              </a:lnSpc>
            </a:pPr>
            <a:r>
              <a:rPr lang="zh-CN" altLang="en-US" dirty="0">
                <a:latin typeface="华文新魏" panose="02010800040101010101" pitchFamily="2" charset="-122"/>
                <a:ea typeface="华文新魏" panose="02010800040101010101" pitchFamily="2" charset="-122"/>
              </a:rPr>
              <a:t>微信服务号</a:t>
            </a:r>
            <a:r>
              <a:rPr lang="zh-CN" altLang="en-US" b="1" dirty="0">
                <a:latin typeface="华文新魏" panose="02010800040101010101" pitchFamily="2" charset="-122"/>
                <a:ea typeface="华文新魏" panose="02010800040101010101" pitchFamily="2" charset="-122"/>
              </a:rPr>
              <a:t>：“兴业助学宝”</a:t>
            </a:r>
            <a:endParaRPr lang="en-US" altLang="zh-CN" dirty="0">
              <a:latin typeface="华文新魏" panose="02010800040101010101" pitchFamily="2" charset="-122"/>
              <a:ea typeface="华文新魏" panose="02010800040101010101" pitchFamily="2" charset="-122"/>
            </a:endParaRPr>
          </a:p>
          <a:p>
            <a:pPr defTabSz="914400">
              <a:lnSpc>
                <a:spcPct val="150000"/>
              </a:lnSpc>
            </a:pPr>
            <a:r>
              <a:rPr lang="zh-CN" altLang="en-US" dirty="0">
                <a:latin typeface="华文新魏" panose="02010800040101010101" pitchFamily="2" charset="-122"/>
                <a:ea typeface="华文新魏" panose="02010800040101010101" pitchFamily="2" charset="-122"/>
              </a:rPr>
              <a:t>资助服务热线：</a:t>
            </a:r>
            <a:r>
              <a:rPr lang="en-US" altLang="zh-CN" b="1" dirty="0">
                <a:latin typeface="华文新魏" panose="02010800040101010101" pitchFamily="2" charset="-122"/>
                <a:ea typeface="华文新魏" panose="02010800040101010101" pitchFamily="2" charset="-122"/>
              </a:rPr>
              <a:t> 4000096095</a:t>
            </a:r>
          </a:p>
          <a:p>
            <a:pPr defTabSz="914400">
              <a:lnSpc>
                <a:spcPct val="150000"/>
              </a:lnSpc>
            </a:pPr>
            <a:r>
              <a:rPr lang="zh-CN" altLang="en-US" dirty="0">
                <a:latin typeface="华文新魏" panose="02010800040101010101" pitchFamily="2" charset="-122"/>
                <a:ea typeface="华文新魏" panose="02010800040101010101" pitchFamily="2" charset="-122"/>
              </a:rPr>
              <a:t>邮件：</a:t>
            </a:r>
            <a:r>
              <a:rPr lang="en-US" altLang="zh-CN" dirty="0">
                <a:latin typeface="华文新魏" panose="02010800040101010101" pitchFamily="2" charset="-122"/>
                <a:ea typeface="华文新魏" panose="02010800040101010101" pitchFamily="2" charset="-122"/>
              </a:rPr>
              <a:t> </a:t>
            </a:r>
            <a:r>
              <a:rPr lang="en-US" altLang="zh-CN" b="1" dirty="0">
                <a:latin typeface="华文新魏" panose="02010800040101010101" pitchFamily="2" charset="-122"/>
                <a:ea typeface="华文新魏" panose="02010800040101010101" pitchFamily="2" charset="-122"/>
              </a:rPr>
              <a:t>zxb@ksdao.com</a:t>
            </a:r>
            <a:endParaRPr lang="en-US" altLang="zh-CN" dirty="0">
              <a:latin typeface="华文新魏" panose="02010800040101010101" pitchFamily="2" charset="-122"/>
              <a:ea typeface="华文新魏" panose="02010800040101010101" pitchFamily="2" charset="-122"/>
            </a:endParaRPr>
          </a:p>
        </p:txBody>
      </p:sp>
      <p:sp>
        <p:nvSpPr>
          <p:cNvPr id="4" name="TextBox 3"/>
          <p:cNvSpPr txBox="1"/>
          <p:nvPr/>
        </p:nvSpPr>
        <p:spPr>
          <a:xfrm>
            <a:off x="3275856" y="794197"/>
            <a:ext cx="3528392" cy="769441"/>
          </a:xfrm>
          <a:prstGeom prst="rect">
            <a:avLst/>
          </a:prstGeom>
          <a:noFill/>
        </p:spPr>
        <p:txBody>
          <a:bodyPr wrap="square" rtlCol="0">
            <a:spAutoFit/>
          </a:bodyPr>
          <a:lstStyle/>
          <a:p>
            <a:pPr defTabSz="914400"/>
            <a:r>
              <a:rPr lang="zh-CN" altLang="en-US" sz="44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华文新魏" panose="02010800040101010101" pitchFamily="2" charset="-122"/>
                <a:ea typeface="华文新魏" panose="02010800040101010101" pitchFamily="2" charset="-122"/>
              </a:rPr>
              <a:t>联系我们</a:t>
            </a:r>
            <a:endParaRPr lang="en-US" altLang="zh-CN" sz="4400" b="1" dirty="0">
              <a:ln w="12700">
                <a:solidFill>
                  <a:schemeClr val="tx2">
                    <a:satMod val="15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华文新魏" panose="02010800040101010101" pitchFamily="2" charset="-122"/>
              <a:ea typeface="华文新魏" panose="02010800040101010101" pitchFamily="2" charset="-122"/>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87856" y="2773893"/>
            <a:ext cx="288000" cy="301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187624" y="3291830"/>
            <a:ext cx="7272808" cy="923330"/>
          </a:xfrm>
          <a:prstGeom prst="rect">
            <a:avLst/>
          </a:prstGeom>
          <a:noFill/>
        </p:spPr>
        <p:txBody>
          <a:bodyPr wrap="square" rtlCol="0">
            <a:spAutoFit/>
          </a:bodyPr>
          <a:lstStyle/>
          <a:p>
            <a:pPr defTabSz="914400">
              <a:lnSpc>
                <a:spcPct val="150000"/>
              </a:lnSpc>
            </a:pPr>
            <a:r>
              <a:rPr lang="zh-CN" altLang="en-US" dirty="0">
                <a:latin typeface="华文新魏" panose="02010800040101010101" pitchFamily="2" charset="-122"/>
                <a:ea typeface="华文新魏" panose="02010800040101010101" pitchFamily="2" charset="-122"/>
              </a:rPr>
              <a:t>         在使用“福建助学”</a:t>
            </a:r>
            <a:r>
              <a:rPr lang="en-US" altLang="zh-CN" dirty="0">
                <a:latin typeface="华文新魏" panose="02010800040101010101" pitchFamily="2" charset="-122"/>
                <a:ea typeface="华文新魏" panose="02010800040101010101" pitchFamily="2" charset="-122"/>
              </a:rPr>
              <a:t>App</a:t>
            </a:r>
            <a:r>
              <a:rPr lang="zh-CN" altLang="en-US" dirty="0">
                <a:latin typeface="华文新魏" panose="02010800040101010101" pitchFamily="2" charset="-122"/>
                <a:ea typeface="华文新魏" panose="02010800040101010101" pitchFamily="2" charset="-122"/>
              </a:rPr>
              <a:t>过程中遇到问题，可以联系学生资助热线服务中心，</a:t>
            </a:r>
            <a:r>
              <a:rPr lang="zh-CN" altLang="en-US" dirty="0" smtClean="0">
                <a:latin typeface="华文新魏" panose="02010800040101010101" pitchFamily="2" charset="-122"/>
                <a:ea typeface="华文新魏" panose="02010800040101010101" pitchFamily="2" charset="-122"/>
              </a:rPr>
              <a:t>我们安排了专门的客</a:t>
            </a:r>
            <a:r>
              <a:rPr lang="zh-CN" altLang="en-US" dirty="0">
                <a:latin typeface="华文新魏" panose="02010800040101010101" pitchFamily="2" charset="-122"/>
                <a:ea typeface="华文新魏" panose="02010800040101010101" pitchFamily="2" charset="-122"/>
              </a:rPr>
              <a:t>服人员来解答教师、学生的咨询问题。</a:t>
            </a:r>
            <a:endParaRPr lang="en-US" altLang="zh-CN" dirty="0">
              <a:latin typeface="华文新魏" panose="02010800040101010101" pitchFamily="2" charset="-122"/>
              <a:ea typeface="华文新魏" panose="02010800040101010101" pitchFamily="2" charset="-122"/>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6660" y="2355758"/>
            <a:ext cx="289196" cy="2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C:\Users\Administrator\AppData\Roaming\Tencent\Users\1061838677\QQ\WinTemp\RichOle\9UHW4$7$`RSO4`{DZN[5BT0.pn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87856" y="1923678"/>
            <a:ext cx="288000" cy="29729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1000"/>
                                        <p:tgtEl>
                                          <p:spTgt spid="1026"/>
                                        </p:tgtEl>
                                      </p:cBhvr>
                                    </p:animEffect>
                                    <p:anim calcmode="lin" valueType="num">
                                      <p:cBhvr>
                                        <p:cTn id="17" dur="1000" fill="hold"/>
                                        <p:tgtEl>
                                          <p:spTgt spid="1026"/>
                                        </p:tgtEl>
                                        <p:attrNameLst>
                                          <p:attrName>ppt_x</p:attrName>
                                        </p:attrNameLst>
                                      </p:cBhvr>
                                      <p:tavLst>
                                        <p:tav tm="0">
                                          <p:val>
                                            <p:strVal val="#ppt_x"/>
                                          </p:val>
                                        </p:tav>
                                        <p:tav tm="100000">
                                          <p:val>
                                            <p:strVal val="#ppt_x"/>
                                          </p:val>
                                        </p:tav>
                                      </p:tavLst>
                                    </p:anim>
                                    <p:anim calcmode="lin" valueType="num">
                                      <p:cBhvr>
                                        <p:cTn id="18" dur="1000" fill="hold"/>
                                        <p:tgtEl>
                                          <p:spTgt spid="10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1000"/>
                                        <p:tgtEl>
                                          <p:spTgt spid="1028"/>
                                        </p:tgtEl>
                                      </p:cBhvr>
                                    </p:animEffect>
                                    <p:anim calcmode="lin" valueType="num">
                                      <p:cBhvr>
                                        <p:cTn id="27" dur="1000" fill="hold"/>
                                        <p:tgtEl>
                                          <p:spTgt spid="1028"/>
                                        </p:tgtEl>
                                        <p:attrNameLst>
                                          <p:attrName>ppt_x</p:attrName>
                                        </p:attrNameLst>
                                      </p:cBhvr>
                                      <p:tavLst>
                                        <p:tav tm="0">
                                          <p:val>
                                            <p:strVal val="#ppt_x"/>
                                          </p:val>
                                        </p:tav>
                                        <p:tav tm="100000">
                                          <p:val>
                                            <p:strVal val="#ppt_x"/>
                                          </p:val>
                                        </p:tav>
                                      </p:tavLst>
                                    </p:anim>
                                    <p:anim calcmode="lin" valueType="num">
                                      <p:cBhvr>
                                        <p:cTn id="28" dur="1000" fill="hold"/>
                                        <p:tgtEl>
                                          <p:spTgt spid="102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3"/>
          <p:cNvGrpSpPr/>
          <p:nvPr/>
        </p:nvGrpSpPr>
        <p:grpSpPr bwMode="auto">
          <a:xfrm>
            <a:off x="2219325" y="1816100"/>
            <a:ext cx="1511300" cy="1511300"/>
            <a:chOff x="1835696" y="1419622"/>
            <a:chExt cx="1512168" cy="1512168"/>
          </a:xfrm>
        </p:grpSpPr>
        <p:sp>
          <p:nvSpPr>
            <p:cNvPr id="5" name="矩形 4"/>
            <p:cNvSpPr/>
            <p:nvPr/>
          </p:nvSpPr>
          <p:spPr>
            <a:xfrm>
              <a:off x="1835696" y="1419622"/>
              <a:ext cx="1512168" cy="144546"/>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6" name="矩形 5"/>
            <p:cNvSpPr/>
            <p:nvPr/>
          </p:nvSpPr>
          <p:spPr>
            <a:xfrm rot="5400000">
              <a:off x="3023828" y="1599113"/>
              <a:ext cx="503527" cy="144545"/>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7" name="矩形 6"/>
            <p:cNvSpPr/>
            <p:nvPr/>
          </p:nvSpPr>
          <p:spPr>
            <a:xfrm rot="5400000">
              <a:off x="1154268" y="2104227"/>
              <a:ext cx="1512168" cy="142957"/>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8" name="矩形 7"/>
            <p:cNvSpPr/>
            <p:nvPr/>
          </p:nvSpPr>
          <p:spPr>
            <a:xfrm>
              <a:off x="1835696" y="2787245"/>
              <a:ext cx="1512168" cy="144545"/>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9" name="矩形 8"/>
            <p:cNvSpPr/>
            <p:nvPr/>
          </p:nvSpPr>
          <p:spPr>
            <a:xfrm rot="5400000">
              <a:off x="3023828" y="2607755"/>
              <a:ext cx="503526" cy="144545"/>
            </a:xfrm>
            <a:prstGeom prst="rect">
              <a:avLst/>
            </a:prstGeom>
            <a:solidFill>
              <a:srgbClr val="83D5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pic>
          <p:nvPicPr>
            <p:cNvPr id="8201" name="Picture 2" descr="C:\Users\Administrator\Desktop\新鲨鱼icon\瘦萌版鲨鱼icon-0421.jpg"/>
            <p:cNvPicPr>
              <a:picLocks noChangeAspect="1" noChangeArrowheads="1"/>
            </p:cNvPicPr>
            <p:nvPr/>
          </p:nvPicPr>
          <p:blipFill>
            <a:blip r:embed="rId2">
              <a:extLst>
                <a:ext uri="{28A0092B-C50C-407E-A947-70E740481C1C}">
                  <a14:useLocalDpi xmlns:a14="http://schemas.microsoft.com/office/drawing/2010/main" xmlns="" val="0"/>
                </a:ext>
              </a:extLst>
            </a:blip>
            <a:srcRect l="31363" t="18887" r="31297" b="51579"/>
            <a:stretch>
              <a:fillRect/>
            </a:stretch>
          </p:blipFill>
          <p:spPr bwMode="auto">
            <a:xfrm>
              <a:off x="2015712" y="1563638"/>
              <a:ext cx="1152136" cy="1236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195" name="TextBox 10"/>
          <p:cNvSpPr txBox="1">
            <a:spLocks noChangeArrowheads="1"/>
          </p:cNvSpPr>
          <p:nvPr/>
        </p:nvSpPr>
        <p:spPr bwMode="auto">
          <a:xfrm>
            <a:off x="3624263" y="2241550"/>
            <a:ext cx="35401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Verdana" panose="020B0604030504040204" pitchFamily="34" charset="0"/>
                <a:ea typeface="宋体" panose="02010600030101010101" pitchFamily="2" charset="-122"/>
              </a:defRPr>
            </a:lvl1pPr>
            <a:lvl2pPr marL="742950" indent="-285750" eaLnBrk="0" hangingPunct="0">
              <a:defRPr>
                <a:solidFill>
                  <a:schemeClr val="tx1"/>
                </a:solidFill>
                <a:latin typeface="Verdana" panose="020B0604030504040204" pitchFamily="34" charset="0"/>
                <a:ea typeface="宋体" panose="02010600030101010101" pitchFamily="2" charset="-122"/>
              </a:defRPr>
            </a:lvl2pPr>
            <a:lvl3pPr marL="1143000" indent="-228600" eaLnBrk="0" hangingPunct="0">
              <a:defRPr>
                <a:solidFill>
                  <a:schemeClr val="tx1"/>
                </a:solidFill>
                <a:latin typeface="Verdana" panose="020B0604030504040204" pitchFamily="34" charset="0"/>
                <a:ea typeface="宋体" panose="02010600030101010101" pitchFamily="2" charset="-122"/>
              </a:defRPr>
            </a:lvl3pPr>
            <a:lvl4pPr marL="1600200" indent="-228600" eaLnBrk="0" hangingPunct="0">
              <a:defRPr>
                <a:solidFill>
                  <a:schemeClr val="tx1"/>
                </a:solidFill>
                <a:latin typeface="Verdana" panose="020B0604030504040204" pitchFamily="34" charset="0"/>
                <a:ea typeface="宋体" panose="02010600030101010101" pitchFamily="2" charset="-122"/>
              </a:defRPr>
            </a:lvl4pPr>
            <a:lvl5pPr marL="2057400" indent="-228600" eaLnBrk="0" hangingPunct="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Verdana" panose="020B0604030504040204" pitchFamily="34" charset="0"/>
                <a:ea typeface="宋体" panose="02010600030101010101" pitchFamily="2" charset="-122"/>
              </a:defRPr>
            </a:lvl9pPr>
          </a:lstStyle>
          <a:p>
            <a:pPr eaLnBrk="1" hangingPunct="1"/>
            <a:r>
              <a:rPr lang="en-US" altLang="zh-CN" sz="3600" b="1" dirty="0">
                <a:solidFill>
                  <a:srgbClr val="558ED5"/>
                </a:solidFill>
                <a:ea typeface="微软雅黑" panose="020B0503020204020204" pitchFamily="34" charset="-122"/>
              </a:rPr>
              <a:t>THANK</a:t>
            </a:r>
            <a:r>
              <a:rPr lang="en-US" altLang="zh-CN" sz="3600" b="1" dirty="0">
                <a:ea typeface="微软雅黑" panose="020B0503020204020204" pitchFamily="34" charset="-122"/>
              </a:rPr>
              <a:t> </a:t>
            </a:r>
            <a:r>
              <a:rPr lang="en-US" altLang="zh-CN" sz="3600" b="1" dirty="0">
                <a:solidFill>
                  <a:srgbClr val="558ED5"/>
                </a:solidFill>
                <a:ea typeface="微软雅黑" panose="020B0503020204020204" pitchFamily="34" charset="-122"/>
              </a:rPr>
              <a:t>YOU!</a:t>
            </a:r>
            <a:endParaRPr lang="zh-CN" altLang="en-US" sz="3600" b="1" dirty="0">
              <a:solidFill>
                <a:srgbClr val="558ED5"/>
              </a:solidFill>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1500"/>
                                        <p:tgtEl>
                                          <p:spTgt spid="819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Effect transition="in" filter="circle(in)">
                                      <p:cBhvr>
                                        <p:cTn id="10" dur="1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52979"/>
            <a:ext cx="695262" cy="654616"/>
          </a:xfrm>
          <a:prstGeom prst="rect">
            <a:avLst/>
          </a:prstGeom>
        </p:spPr>
      </p:pic>
      <p:sp>
        <p:nvSpPr>
          <p:cNvPr id="4" name="TextBox 1"/>
          <p:cNvSpPr>
            <a:spLocks noChangeArrowheads="1"/>
          </p:cNvSpPr>
          <p:nvPr/>
        </p:nvSpPr>
        <p:spPr bwMode="auto">
          <a:xfrm>
            <a:off x="604043" y="168214"/>
            <a:ext cx="551785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altLang="zh-CN" sz="2200" b="1" dirty="0" smtClean="0">
                <a:solidFill>
                  <a:srgbClr val="2E75B6"/>
                </a:solidFill>
                <a:latin typeface="微软雅黑" panose="020B0503020204020204" pitchFamily="34" charset="-122"/>
                <a:ea typeface="微软雅黑" panose="020B0503020204020204" pitchFamily="34" charset="-122"/>
              </a:rPr>
              <a:t>2.</a:t>
            </a:r>
            <a:r>
              <a:rPr lang="zh-CN" altLang="en-US" sz="2200" b="1" dirty="0" smtClean="0">
                <a:solidFill>
                  <a:srgbClr val="2E75B6"/>
                </a:solidFill>
                <a:latin typeface="微软雅黑" panose="020B0503020204020204" pitchFamily="34" charset="-122"/>
                <a:ea typeface="微软雅黑" panose="020B0503020204020204" pitchFamily="34" charset="-122"/>
              </a:rPr>
              <a:t>“福建助学”系统助学金申请、审核流程</a:t>
            </a:r>
            <a:endParaRPr lang="zh-CN" altLang="en-US" sz="2200" b="1" dirty="0">
              <a:solidFill>
                <a:srgbClr val="2E75B6"/>
              </a:solidFill>
              <a:latin typeface="微软雅黑" panose="020B0503020204020204" pitchFamily="34" charset="-122"/>
              <a:ea typeface="微软雅黑" panose="020B0503020204020204" pitchFamily="34" charset="-122"/>
            </a:endParaRPr>
          </a:p>
        </p:txBody>
      </p:sp>
      <p:grpSp>
        <p:nvGrpSpPr>
          <p:cNvPr id="2" name="组合 5"/>
          <p:cNvGrpSpPr/>
          <p:nvPr/>
        </p:nvGrpSpPr>
        <p:grpSpPr>
          <a:xfrm>
            <a:off x="429033" y="1142990"/>
            <a:ext cx="8243257" cy="3360184"/>
            <a:chOff x="395918" y="1887779"/>
            <a:chExt cx="8243257" cy="2892027"/>
          </a:xfrm>
        </p:grpSpPr>
        <p:sp>
          <p:nvSpPr>
            <p:cNvPr id="7" name="îSḻíḑê"/>
            <p:cNvSpPr/>
            <p:nvPr/>
          </p:nvSpPr>
          <p:spPr>
            <a:xfrm flipH="1">
              <a:off x="757024" y="4425531"/>
              <a:ext cx="7272338" cy="180031"/>
            </a:xfrm>
            <a:prstGeom prst="lef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200"/>
            </a:p>
          </p:txBody>
        </p:sp>
        <p:sp>
          <p:nvSpPr>
            <p:cNvPr id="8" name="îs1îḓè"/>
            <p:cNvSpPr/>
            <p:nvPr/>
          </p:nvSpPr>
          <p:spPr>
            <a:xfrm rot="16200000" flipH="1">
              <a:off x="54737" y="3604875"/>
              <a:ext cx="1330052" cy="647690"/>
            </a:xfrm>
            <a:prstGeom prst="uturnArrow">
              <a:avLst>
                <a:gd name="adj1" fmla="val 14011"/>
                <a:gd name="adj2" fmla="val 13630"/>
                <a:gd name="adj3" fmla="val 14124"/>
                <a:gd name="adj4" fmla="val 57053"/>
                <a:gd name="adj5" fmla="val 7703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200"/>
            </a:p>
          </p:txBody>
        </p:sp>
        <p:grpSp>
          <p:nvGrpSpPr>
            <p:cNvPr id="6" name="íşlïḋê"/>
            <p:cNvGrpSpPr/>
            <p:nvPr/>
          </p:nvGrpSpPr>
          <p:grpSpPr>
            <a:xfrm>
              <a:off x="572779" y="2062024"/>
              <a:ext cx="8066396" cy="1333776"/>
              <a:chOff x="539398" y="2625638"/>
              <a:chExt cx="10755195" cy="1778368"/>
            </a:xfrm>
          </p:grpSpPr>
          <p:sp>
            <p:nvSpPr>
              <p:cNvPr id="19" name="ïsḻïdé"/>
              <p:cNvSpPr/>
              <p:nvPr/>
            </p:nvSpPr>
            <p:spPr>
              <a:xfrm>
                <a:off x="539398" y="4161273"/>
                <a:ext cx="10187772" cy="240041"/>
              </a:xfrm>
              <a:prstGeom prst="lef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200"/>
              </a:p>
            </p:txBody>
          </p:sp>
          <p:sp>
            <p:nvSpPr>
              <p:cNvPr id="20" name="îs1îḓè"/>
              <p:cNvSpPr/>
              <p:nvPr/>
            </p:nvSpPr>
            <p:spPr>
              <a:xfrm rot="5400000">
                <a:off x="9927480" y="3036892"/>
                <a:ext cx="1725122" cy="1009105"/>
              </a:xfrm>
              <a:prstGeom prst="uturnArrow">
                <a:avLst>
                  <a:gd name="adj1" fmla="val 14011"/>
                  <a:gd name="adj2" fmla="val 13630"/>
                  <a:gd name="adj3" fmla="val 14124"/>
                  <a:gd name="adj4" fmla="val 43750"/>
                  <a:gd name="adj5" fmla="val 68907"/>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sz="1200"/>
              </a:p>
            </p:txBody>
          </p:sp>
          <p:sp>
            <p:nvSpPr>
              <p:cNvPr id="21" name="îSḻíḑê"/>
              <p:cNvSpPr/>
              <p:nvPr/>
            </p:nvSpPr>
            <p:spPr>
              <a:xfrm flipH="1">
                <a:off x="1277269" y="2625638"/>
                <a:ext cx="9696451" cy="240041"/>
              </a:xfrm>
              <a:prstGeom prst="lef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1200"/>
              </a:p>
            </p:txBody>
          </p:sp>
        </p:grpSp>
        <p:sp>
          <p:nvSpPr>
            <p:cNvPr id="10" name="îsļîḍe"/>
            <p:cNvSpPr/>
            <p:nvPr/>
          </p:nvSpPr>
          <p:spPr>
            <a:xfrm>
              <a:off x="826743" y="1887779"/>
              <a:ext cx="2345150" cy="528520"/>
            </a:xfrm>
            <a:prstGeom prst="chevron">
              <a:avLst>
                <a:gd name="adj" fmla="val 518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r>
                <a:rPr lang="zh-CN" altLang="en-US" sz="1200" dirty="0"/>
                <a:t>学生在“福建助学”</a:t>
              </a:r>
              <a:endParaRPr lang="en-US" altLang="zh-CN" sz="1200" dirty="0"/>
            </a:p>
            <a:p>
              <a:r>
                <a:rPr lang="en-US" altLang="zh-CN" sz="1200" dirty="0"/>
                <a:t>App</a:t>
              </a:r>
              <a:r>
                <a:rPr lang="zh-CN" altLang="en-US" sz="1200" dirty="0"/>
                <a:t>提交家庭</a:t>
              </a:r>
              <a:r>
                <a:rPr lang="zh-CN" altLang="en-US" sz="1200" dirty="0" smtClean="0"/>
                <a:t>经济情况信息采集申请。</a:t>
              </a:r>
              <a:endParaRPr lang="zh-CN" altLang="en-US" sz="1200" dirty="0"/>
            </a:p>
          </p:txBody>
        </p:sp>
        <p:sp>
          <p:nvSpPr>
            <p:cNvPr id="11" name="íṧ1iḋe"/>
            <p:cNvSpPr/>
            <p:nvPr/>
          </p:nvSpPr>
          <p:spPr>
            <a:xfrm>
              <a:off x="3329857" y="1887779"/>
              <a:ext cx="2345150" cy="528520"/>
            </a:xfrm>
            <a:prstGeom prst="chevron">
              <a:avLst>
                <a:gd name="adj" fmla="val 518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a:bodyPr>
            <a:lstStyle/>
            <a:p>
              <a:pPr algn="ctr"/>
              <a:r>
                <a:rPr lang="zh-CN" altLang="en-US" sz="1200" dirty="0" smtClean="0"/>
                <a:t>辅导员审核学生申请信息，并组织民主评议。</a:t>
              </a:r>
              <a:endParaRPr lang="zh-CN" altLang="en-US" sz="1200" dirty="0"/>
            </a:p>
          </p:txBody>
        </p:sp>
        <p:sp>
          <p:nvSpPr>
            <p:cNvPr id="12" name="íṡḷiḍe"/>
            <p:cNvSpPr/>
            <p:nvPr/>
          </p:nvSpPr>
          <p:spPr>
            <a:xfrm>
              <a:off x="5832971" y="1887779"/>
              <a:ext cx="2345150" cy="528520"/>
            </a:xfrm>
            <a:prstGeom prst="chevron">
              <a:avLst>
                <a:gd name="adj" fmla="val 51823"/>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r>
                <a:rPr lang="zh-CN" altLang="en-US" sz="1200" dirty="0" smtClean="0"/>
                <a:t>评议小组同学通过“福建助学”</a:t>
              </a:r>
              <a:r>
                <a:rPr lang="en-US" altLang="zh-CN" sz="1200" dirty="0" smtClean="0"/>
                <a:t>App</a:t>
              </a:r>
              <a:r>
                <a:rPr lang="zh-CN" altLang="en-US" sz="1200" dirty="0" smtClean="0"/>
                <a:t>对</a:t>
              </a:r>
              <a:r>
                <a:rPr lang="zh-CN" altLang="en-US" sz="1200" dirty="0"/>
                <a:t>提交申请的同学进行民主</a:t>
              </a:r>
              <a:r>
                <a:rPr lang="zh-CN" altLang="en-US" sz="1200" dirty="0" smtClean="0"/>
                <a:t>评议。</a:t>
              </a:r>
              <a:endParaRPr lang="en-US" altLang="zh-CN" sz="1200" dirty="0"/>
            </a:p>
          </p:txBody>
        </p:sp>
        <p:sp>
          <p:nvSpPr>
            <p:cNvPr id="13" name="îṡḷîḋè"/>
            <p:cNvSpPr/>
            <p:nvPr/>
          </p:nvSpPr>
          <p:spPr>
            <a:xfrm flipH="1">
              <a:off x="5832971" y="3030538"/>
              <a:ext cx="2345150" cy="528520"/>
            </a:xfrm>
            <a:prstGeom prst="chevron">
              <a:avLst>
                <a:gd name="adj" fmla="val 51823"/>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r>
                <a:rPr lang="zh-CN" altLang="en-US" sz="1200" dirty="0" smtClean="0"/>
                <a:t>辅导员统计民主评议信息、</a:t>
              </a:r>
              <a:r>
                <a:rPr lang="zh-CN" altLang="en-US" sz="1200" dirty="0"/>
                <a:t>计算排名</a:t>
              </a:r>
              <a:r>
                <a:rPr lang="zh-CN" altLang="en-US" sz="1200" dirty="0" smtClean="0"/>
                <a:t>差异，并提交院系审核。</a:t>
              </a:r>
              <a:endParaRPr lang="zh-CN" altLang="en-US" sz="1200" dirty="0"/>
            </a:p>
          </p:txBody>
        </p:sp>
        <p:sp>
          <p:nvSpPr>
            <p:cNvPr id="14" name="iṩḷîḓe"/>
            <p:cNvSpPr/>
            <p:nvPr/>
          </p:nvSpPr>
          <p:spPr>
            <a:xfrm flipH="1">
              <a:off x="3329857" y="3030538"/>
              <a:ext cx="2345150" cy="528520"/>
            </a:xfrm>
            <a:prstGeom prst="chevron">
              <a:avLst>
                <a:gd name="adj" fmla="val 51823"/>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r>
                <a:rPr lang="zh-CN" altLang="en-US" sz="1200" dirty="0"/>
                <a:t>院</a:t>
              </a:r>
              <a:r>
                <a:rPr lang="zh-CN" altLang="en-US" sz="1200" dirty="0" smtClean="0"/>
                <a:t>系审核学生申请信息并对排名</a:t>
              </a:r>
              <a:r>
                <a:rPr lang="zh-CN" altLang="en-US" sz="1200" dirty="0"/>
                <a:t>差异异常</a:t>
              </a:r>
              <a:r>
                <a:rPr lang="zh-CN" altLang="en-US" sz="1200" dirty="0" smtClean="0"/>
                <a:t>情况进行核实处理。</a:t>
              </a:r>
              <a:endParaRPr lang="zh-CN" altLang="en-US" sz="1200" dirty="0"/>
            </a:p>
          </p:txBody>
        </p:sp>
        <p:sp>
          <p:nvSpPr>
            <p:cNvPr id="15" name="íṥlíďe"/>
            <p:cNvSpPr/>
            <p:nvPr/>
          </p:nvSpPr>
          <p:spPr>
            <a:xfrm flipH="1">
              <a:off x="826743" y="3030538"/>
              <a:ext cx="2345150" cy="528520"/>
            </a:xfrm>
            <a:prstGeom prst="chevron">
              <a:avLst>
                <a:gd name="adj" fmla="val 51823"/>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r>
                <a:rPr lang="zh-CN" altLang="en-US" sz="1200" dirty="0" smtClean="0"/>
                <a:t>高校</a:t>
              </a:r>
              <a:r>
                <a:rPr lang="zh-CN" altLang="en-US" sz="1200" dirty="0"/>
                <a:t>审核</a:t>
              </a:r>
              <a:r>
                <a:rPr lang="zh-CN" altLang="en-US" sz="1200" dirty="0" smtClean="0"/>
                <a:t>院系提交的学生申请信息，试</a:t>
              </a:r>
              <a:r>
                <a:rPr lang="zh-CN" altLang="en-US" sz="1200" dirty="0"/>
                <a:t>算</a:t>
              </a:r>
              <a:r>
                <a:rPr lang="zh-CN" altLang="en-US" sz="1200" dirty="0" smtClean="0"/>
                <a:t>百分比并提交数据至教育厅。</a:t>
              </a:r>
              <a:endParaRPr lang="en-US" altLang="zh-CN" sz="1200" dirty="0"/>
            </a:p>
          </p:txBody>
        </p:sp>
        <p:sp>
          <p:nvSpPr>
            <p:cNvPr id="16" name="îsļîḍe"/>
            <p:cNvSpPr/>
            <p:nvPr/>
          </p:nvSpPr>
          <p:spPr>
            <a:xfrm>
              <a:off x="826743" y="4203271"/>
              <a:ext cx="2345150" cy="528520"/>
            </a:xfrm>
            <a:prstGeom prst="chevron">
              <a:avLst>
                <a:gd name="adj" fmla="val 51823"/>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rmAutofit lnSpcReduction="10000"/>
            </a:bodyPr>
            <a:lstStyle/>
            <a:p>
              <a:r>
                <a:rPr lang="zh-CN" altLang="en-US" sz="1200" dirty="0"/>
                <a:t>省</a:t>
              </a:r>
              <a:r>
                <a:rPr lang="zh-CN" altLang="en-US" sz="1200" dirty="0" smtClean="0"/>
                <a:t>教育厅统计分析全省切线数据并下发最低指导分数线。</a:t>
              </a:r>
              <a:endParaRPr lang="en-US" altLang="zh-CN" sz="1200" dirty="0"/>
            </a:p>
          </p:txBody>
        </p:sp>
        <p:sp>
          <p:nvSpPr>
            <p:cNvPr id="17" name="íṧ1iḋe"/>
            <p:cNvSpPr/>
            <p:nvPr/>
          </p:nvSpPr>
          <p:spPr>
            <a:xfrm>
              <a:off x="3399425" y="4251286"/>
              <a:ext cx="2345150" cy="528520"/>
            </a:xfrm>
            <a:prstGeom prst="chevron">
              <a:avLst>
                <a:gd name="adj" fmla="val 51823"/>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r>
                <a:rPr lang="zh-CN" altLang="en-US" sz="1200" dirty="0" smtClean="0"/>
                <a:t>高校</a:t>
              </a:r>
              <a:r>
                <a:rPr lang="zh-CN" altLang="en-US" sz="1200" dirty="0"/>
                <a:t>根据教育厅</a:t>
              </a:r>
              <a:r>
                <a:rPr lang="zh-CN" altLang="en-US" sz="1200" dirty="0" smtClean="0"/>
                <a:t>的指导分数线进行切线</a:t>
              </a:r>
              <a:r>
                <a:rPr lang="zh-CN" altLang="en-US" sz="1200" dirty="0"/>
                <a:t>。</a:t>
              </a:r>
              <a:endParaRPr lang="en-US" altLang="zh-CN" sz="1200" dirty="0"/>
            </a:p>
          </p:txBody>
        </p:sp>
        <p:sp>
          <p:nvSpPr>
            <p:cNvPr id="18" name="íṡḷiḍe"/>
            <p:cNvSpPr/>
            <p:nvPr/>
          </p:nvSpPr>
          <p:spPr>
            <a:xfrm>
              <a:off x="5972107" y="4249411"/>
              <a:ext cx="2345150" cy="528520"/>
            </a:xfrm>
            <a:prstGeom prst="chevron">
              <a:avLst>
                <a:gd name="adj" fmla="val 51823"/>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91440" tIns="45720" rIns="91440" bIns="45720" anchor="ctr">
              <a:noAutofit/>
            </a:bodyPr>
            <a:lstStyle/>
            <a:p>
              <a:r>
                <a:rPr lang="zh-CN" altLang="en-US" sz="1200" dirty="0" smtClean="0"/>
                <a:t>高校对认定结果进行公示，</a:t>
              </a:r>
              <a:r>
                <a:rPr lang="zh-CN" altLang="en-US" sz="1200" dirty="0"/>
                <a:t>公示结束后生</a:t>
              </a:r>
              <a:r>
                <a:rPr lang="zh-CN" altLang="en-US" sz="1200" dirty="0" smtClean="0"/>
                <a:t>成本学年国家</a:t>
              </a:r>
              <a:r>
                <a:rPr lang="zh-CN" altLang="en-US" sz="1200" dirty="0"/>
                <a:t>助学金名单。</a:t>
              </a:r>
            </a:p>
          </p:txBody>
        </p:sp>
      </p:gr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 y="-7761"/>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sp>
        <p:nvSpPr>
          <p:cNvPr id="49" name="文本框 38"/>
          <p:cNvSpPr txBox="1">
            <a:spLocks noChangeArrowheads="1"/>
          </p:cNvSpPr>
          <p:nvPr/>
        </p:nvSpPr>
        <p:spPr bwMode="auto">
          <a:xfrm>
            <a:off x="642910" y="285734"/>
            <a:ext cx="57864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3.</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家庭经济情况信息采集操作流程（</a:t>
            </a:r>
            <a:r>
              <a:rPr lang="en-US" altLang="zh-CN" sz="2400" b="1" dirty="0" smtClean="0">
                <a:solidFill>
                  <a:srgbClr val="2E75B6"/>
                </a:solidFill>
                <a:latin typeface="华文楷体" panose="02010600040101010101" pitchFamily="2" charset="-122"/>
                <a:ea typeface="华文楷体" panose="02010600040101010101" pitchFamily="2" charset="-122"/>
              </a:rPr>
              <a:t>APP</a:t>
            </a:r>
            <a:r>
              <a:rPr lang="zh-CN" altLang="en-US" sz="2400" b="1" dirty="0" smtClean="0">
                <a:solidFill>
                  <a:srgbClr val="2E75B6"/>
                </a:solidFill>
                <a:latin typeface="华文楷体" panose="02010600040101010101" pitchFamily="2" charset="-122"/>
                <a:ea typeface="华文楷体" panose="02010600040101010101" pitchFamily="2" charset="-122"/>
              </a:rPr>
              <a:t>）</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grpSp>
        <p:nvGrpSpPr>
          <p:cNvPr id="9" name="组合 8"/>
          <p:cNvGrpSpPr/>
          <p:nvPr/>
        </p:nvGrpSpPr>
        <p:grpSpPr>
          <a:xfrm>
            <a:off x="533400" y="819150"/>
            <a:ext cx="7924800" cy="4122738"/>
            <a:chOff x="533400" y="819150"/>
            <a:chExt cx="7924800" cy="4122738"/>
          </a:xfrm>
        </p:grpSpPr>
        <p:sp>
          <p:nvSpPr>
            <p:cNvPr id="4" name="TextBox 15"/>
            <p:cNvSpPr txBox="1">
              <a:spLocks noChangeArrowheads="1"/>
            </p:cNvSpPr>
            <p:nvPr/>
          </p:nvSpPr>
          <p:spPr bwMode="auto">
            <a:xfrm>
              <a:off x="533400" y="1123950"/>
              <a:ext cx="1895460" cy="1323439"/>
            </a:xfrm>
            <a:prstGeom prst="rect">
              <a:avLst/>
            </a:prstGeom>
            <a:noFill/>
            <a:ln w="9525">
              <a:noFill/>
              <a:miter lim="800000"/>
            </a:ln>
          </p:spPr>
          <p:txBody>
            <a:bodyPr wrap="square">
              <a:spAutoFit/>
            </a:bodyPr>
            <a:lstStyle/>
            <a:p>
              <a:r>
                <a:rPr lang="zh-CN" altLang="en-US" sz="1600" b="1" dirty="0" smtClean="0">
                  <a:latin typeface="仿宋" panose="02010609060101010101" pitchFamily="49" charset="-122"/>
                  <a:ea typeface="仿宋" panose="02010609060101010101" pitchFamily="49" charset="-122"/>
                </a:rPr>
                <a:t>第一步：注册登录：</a:t>
              </a:r>
              <a:r>
                <a:rPr lang="zh-CN" altLang="en-US" sz="1600" dirty="0">
                  <a:latin typeface="仿宋" panose="02010609060101010101" pitchFamily="49" charset="-122"/>
                  <a:ea typeface="仿宋" panose="02010609060101010101" pitchFamily="49" charset="-122"/>
                </a:rPr>
                <a:t>应用市场下载“福建助学”</a:t>
              </a:r>
              <a:r>
                <a:rPr lang="en-US" altLang="zh-CN" sz="1600" dirty="0">
                  <a:latin typeface="仿宋" panose="02010609060101010101" pitchFamily="49" charset="-122"/>
                  <a:ea typeface="仿宋" panose="02010609060101010101" pitchFamily="49" charset="-122"/>
                </a:rPr>
                <a:t>APP</a:t>
              </a:r>
              <a:r>
                <a:rPr lang="zh-CN" altLang="en-US" sz="1600" dirty="0" smtClean="0">
                  <a:latin typeface="仿宋" panose="02010609060101010101" pitchFamily="49" charset="-122"/>
                  <a:ea typeface="仿宋" panose="02010609060101010101" pitchFamily="49" charset="-122"/>
                </a:rPr>
                <a:t>，使用手机号完成注册与登录。</a:t>
              </a:r>
              <a:endParaRPr lang="zh-CN" altLang="en-US" sz="1600" dirty="0">
                <a:latin typeface="仿宋" panose="02010609060101010101" pitchFamily="49" charset="-122"/>
                <a:ea typeface="仿宋" panose="02010609060101010101" pitchFamily="49" charset="-122"/>
              </a:endParaRPr>
            </a:p>
          </p:txBody>
        </p:sp>
        <p:grpSp>
          <p:nvGrpSpPr>
            <p:cNvPr id="5" name="组合 15"/>
            <p:cNvGrpSpPr/>
            <p:nvPr/>
          </p:nvGrpSpPr>
          <p:grpSpPr bwMode="auto">
            <a:xfrm>
              <a:off x="2743200" y="819150"/>
              <a:ext cx="5715000" cy="4122738"/>
              <a:chOff x="1676400" y="819149"/>
              <a:chExt cx="5715000" cy="4123346"/>
            </a:xfrm>
          </p:grpSpPr>
          <p:pic>
            <p:nvPicPr>
              <p:cNvPr id="6" name="Picture 13" descr="C:\Users\windows\Desktop\上线评审材料准备\APP端截图\微信图片_20190823141155.png"/>
              <p:cNvPicPr>
                <a:picLocks noChangeAspect="1" noChangeArrowheads="1"/>
              </p:cNvPicPr>
              <p:nvPr/>
            </p:nvPicPr>
            <p:blipFill>
              <a:blip r:embed="rId3"/>
              <a:srcRect/>
              <a:stretch>
                <a:fillRect/>
              </a:stretch>
            </p:blipFill>
            <p:spPr bwMode="auto">
              <a:xfrm>
                <a:off x="1676400" y="819150"/>
                <a:ext cx="1905000" cy="4123345"/>
              </a:xfrm>
              <a:prstGeom prst="rect">
                <a:avLst/>
              </a:prstGeom>
              <a:noFill/>
              <a:ln w="9525">
                <a:noFill/>
                <a:miter lim="800000"/>
                <a:headEnd/>
                <a:tailEnd/>
              </a:ln>
            </p:spPr>
          </p:pic>
          <p:pic>
            <p:nvPicPr>
              <p:cNvPr id="7" name="Picture 14" descr="C:\Users\windows\Desktop\上线评审材料准备\APP端截图\微信图片_20190823141217.png"/>
              <p:cNvPicPr>
                <a:picLocks noChangeAspect="1" noChangeArrowheads="1"/>
              </p:cNvPicPr>
              <p:nvPr/>
            </p:nvPicPr>
            <p:blipFill>
              <a:blip r:embed="rId4"/>
              <a:srcRect/>
              <a:stretch>
                <a:fillRect/>
              </a:stretch>
            </p:blipFill>
            <p:spPr bwMode="auto">
              <a:xfrm>
                <a:off x="3581400" y="819150"/>
                <a:ext cx="1905000" cy="4122900"/>
              </a:xfrm>
              <a:prstGeom prst="rect">
                <a:avLst/>
              </a:prstGeom>
              <a:noFill/>
              <a:ln w="9525">
                <a:noFill/>
                <a:miter lim="800000"/>
                <a:headEnd/>
                <a:tailEnd/>
              </a:ln>
            </p:spPr>
          </p:pic>
          <p:pic>
            <p:nvPicPr>
              <p:cNvPr id="8" name="Picture 15" descr="C:\Users\windows\Desktop\上线评审材料准备\APP端截图\微信图片_20190823141212.png"/>
              <p:cNvPicPr>
                <a:picLocks noChangeAspect="1" noChangeArrowheads="1"/>
              </p:cNvPicPr>
              <p:nvPr/>
            </p:nvPicPr>
            <p:blipFill>
              <a:blip r:embed="rId5"/>
              <a:srcRect/>
              <a:stretch>
                <a:fillRect/>
              </a:stretch>
            </p:blipFill>
            <p:spPr bwMode="auto">
              <a:xfrm>
                <a:off x="5486400" y="819149"/>
                <a:ext cx="1905000" cy="4122897"/>
              </a:xfrm>
              <a:prstGeom prst="rect">
                <a:avLst/>
              </a:prstGeom>
              <a:noFill/>
              <a:ln w="9525">
                <a:noFill/>
                <a:miter lim="800000"/>
                <a:headEnd/>
                <a:tailEnd/>
              </a:ln>
            </p:spPr>
          </p:pic>
        </p:gr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 y="-7761"/>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grpSp>
        <p:nvGrpSpPr>
          <p:cNvPr id="14" name="组合 13"/>
          <p:cNvGrpSpPr/>
          <p:nvPr/>
        </p:nvGrpSpPr>
        <p:grpSpPr>
          <a:xfrm>
            <a:off x="533400" y="819150"/>
            <a:ext cx="7824814" cy="4038600"/>
            <a:chOff x="533400" y="819150"/>
            <a:chExt cx="7824814" cy="4038600"/>
          </a:xfrm>
        </p:grpSpPr>
        <p:sp>
          <p:nvSpPr>
            <p:cNvPr id="11" name="TextBox 15"/>
            <p:cNvSpPr txBox="1">
              <a:spLocks noChangeArrowheads="1"/>
            </p:cNvSpPr>
            <p:nvPr/>
          </p:nvSpPr>
          <p:spPr bwMode="auto">
            <a:xfrm>
              <a:off x="533400" y="1123950"/>
              <a:ext cx="1824022" cy="3539430"/>
            </a:xfrm>
            <a:prstGeom prst="rect">
              <a:avLst/>
            </a:prstGeom>
            <a:noFill/>
            <a:ln w="9525">
              <a:noFill/>
              <a:miter lim="800000"/>
            </a:ln>
          </p:spPr>
          <p:txBody>
            <a:bodyPr wrap="square">
              <a:spAutoFit/>
            </a:bodyPr>
            <a:lstStyle/>
            <a:p>
              <a:r>
                <a:rPr lang="zh-CN" altLang="en-US" sz="1600" b="1" dirty="0" smtClean="0">
                  <a:latin typeface="仿宋" panose="02010609060101010101" pitchFamily="49" charset="-122"/>
                  <a:ea typeface="仿宋" panose="02010609060101010101" pitchFamily="49" charset="-122"/>
                </a:rPr>
                <a:t>第二步：实</a:t>
              </a:r>
              <a:r>
                <a:rPr lang="zh-CN" altLang="en-US" sz="1600" b="1" dirty="0">
                  <a:latin typeface="仿宋" panose="02010609060101010101" pitchFamily="49" charset="-122"/>
                  <a:ea typeface="仿宋" panose="02010609060101010101" pitchFamily="49" charset="-122"/>
                </a:rPr>
                <a:t>名认证：</a:t>
              </a:r>
              <a:r>
                <a:rPr lang="en-US" altLang="zh-CN" sz="1600" b="1" dirty="0">
                  <a:latin typeface="仿宋" panose="02010609060101010101" pitchFamily="49" charset="-122"/>
                  <a:ea typeface="仿宋" panose="02010609060101010101" pitchFamily="49" charset="-122"/>
                </a:rPr>
                <a:t/>
              </a:r>
              <a:br>
                <a:rPr lang="en-US" altLang="zh-CN" sz="1600" b="1" dirty="0">
                  <a:latin typeface="仿宋" panose="02010609060101010101" pitchFamily="49" charset="-122"/>
                  <a:ea typeface="仿宋" panose="02010609060101010101" pitchFamily="49" charset="-122"/>
                </a:rPr>
              </a:br>
              <a:r>
                <a:rPr lang="zh-CN" altLang="en-US" sz="1600" dirty="0" smtClean="0">
                  <a:latin typeface="仿宋" panose="02010609060101010101" pitchFamily="49" charset="-122"/>
                  <a:ea typeface="仿宋" panose="02010609060101010101" pitchFamily="49" charset="-122"/>
                </a:rPr>
                <a:t>学生可通过</a:t>
              </a:r>
              <a:r>
                <a:rPr lang="en-US" altLang="zh-CN" sz="1600" dirty="0" smtClean="0">
                  <a:latin typeface="仿宋" panose="02010609060101010101" pitchFamily="49" charset="-122"/>
                  <a:ea typeface="仿宋" panose="02010609060101010101" pitchFamily="49" charset="-122"/>
                </a:rPr>
                <a:t>OCR</a:t>
              </a:r>
              <a:r>
                <a:rPr lang="zh-CN" altLang="en-US" sz="1600" dirty="0">
                  <a:latin typeface="仿宋" panose="02010609060101010101" pitchFamily="49" charset="-122"/>
                  <a:ea typeface="仿宋" panose="02010609060101010101" pitchFamily="49" charset="-122"/>
                </a:rPr>
                <a:t>识别或手动</a:t>
              </a:r>
              <a:r>
                <a:rPr lang="zh-CN" altLang="en-US" sz="1600" dirty="0" smtClean="0">
                  <a:latin typeface="仿宋" panose="02010609060101010101" pitchFamily="49" charset="-122"/>
                  <a:ea typeface="仿宋" panose="02010609060101010101" pitchFamily="49" charset="-122"/>
                </a:rPr>
                <a:t>录入实名认证信息，若识别错误可手动修正。</a:t>
              </a:r>
              <a:endParaRPr lang="en-US" altLang="zh-CN" sz="1600" dirty="0" smtClean="0">
                <a:latin typeface="仿宋" panose="02010609060101010101" pitchFamily="49" charset="-122"/>
                <a:ea typeface="仿宋" panose="02010609060101010101" pitchFamily="49" charset="-122"/>
              </a:endParaRPr>
            </a:p>
            <a:p>
              <a:endParaRPr lang="en-US" altLang="zh-CN" sz="1600" b="1" dirty="0" smtClean="0">
                <a:latin typeface="仿宋" panose="02010609060101010101" pitchFamily="49" charset="-122"/>
                <a:ea typeface="仿宋" panose="02010609060101010101" pitchFamily="49" charset="-122"/>
              </a:endParaRPr>
            </a:p>
            <a:p>
              <a:r>
                <a:rPr lang="zh-CN" altLang="en-US" sz="1600" b="1" dirty="0" smtClean="0">
                  <a:solidFill>
                    <a:srgbClr val="FF0000"/>
                  </a:solidFill>
                  <a:latin typeface="仿宋" panose="02010609060101010101" pitchFamily="49" charset="-122"/>
                  <a:ea typeface="仿宋" panose="02010609060101010101" pitchFamily="49" charset="-122"/>
                </a:rPr>
                <a:t>注意：</a:t>
              </a:r>
              <a:r>
                <a:rPr lang="zh-CN" altLang="en-US" sz="1600" dirty="0" smtClean="0">
                  <a:solidFill>
                    <a:srgbClr val="FF0000"/>
                  </a:solidFill>
                  <a:latin typeface="仿宋" panose="02010609060101010101" pitchFamily="49" charset="-122"/>
                  <a:ea typeface="仿宋" panose="02010609060101010101" pitchFamily="49" charset="-122"/>
                </a:rPr>
                <a:t>学生实名认证的个人信息会跟学校后台导入的学生信息进行匹配，需提醒学生使用本人身份证实名并确认实名信息准确无误。</a:t>
              </a:r>
              <a:endParaRPr lang="zh-CN" altLang="en-US" sz="1600" dirty="0">
                <a:solidFill>
                  <a:srgbClr val="FF0000"/>
                </a:solidFill>
                <a:latin typeface="仿宋" panose="02010609060101010101" pitchFamily="49" charset="-122"/>
                <a:ea typeface="仿宋" panose="02010609060101010101" pitchFamily="49" charset="-122"/>
              </a:endParaRPr>
            </a:p>
          </p:txBody>
        </p:sp>
        <p:grpSp>
          <p:nvGrpSpPr>
            <p:cNvPr id="13" name="组合 12"/>
            <p:cNvGrpSpPr/>
            <p:nvPr/>
          </p:nvGrpSpPr>
          <p:grpSpPr>
            <a:xfrm>
              <a:off x="2770202" y="819150"/>
              <a:ext cx="5588012" cy="4038600"/>
              <a:chOff x="2555888" y="819150"/>
              <a:chExt cx="5588012" cy="4038600"/>
            </a:xfrm>
          </p:grpSpPr>
          <p:pic>
            <p:nvPicPr>
              <p:cNvPr id="9" name="Picture 4" descr="C:\Users\windows\Desktop\上线评审材料准备\APP端截图\实名认证_2.png"/>
              <p:cNvPicPr>
                <a:picLocks noChangeAspect="1" noChangeArrowheads="1"/>
              </p:cNvPicPr>
              <p:nvPr/>
            </p:nvPicPr>
            <p:blipFill>
              <a:blip r:embed="rId3"/>
              <a:srcRect/>
              <a:stretch>
                <a:fillRect/>
              </a:stretch>
            </p:blipFill>
            <p:spPr bwMode="auto">
              <a:xfrm>
                <a:off x="2555888" y="819150"/>
                <a:ext cx="1865312" cy="4038600"/>
              </a:xfrm>
              <a:prstGeom prst="rect">
                <a:avLst/>
              </a:prstGeom>
              <a:noFill/>
              <a:ln w="9525">
                <a:noFill/>
                <a:miter lim="800000"/>
                <a:headEnd/>
                <a:tailEnd/>
              </a:ln>
            </p:spPr>
          </p:pic>
          <p:pic>
            <p:nvPicPr>
              <p:cNvPr id="10" name="Picture 5" descr="C:\Users\windows\Desktop\上线评审材料准备\APP端截图\实名认证_3.jpg"/>
              <p:cNvPicPr>
                <a:picLocks noChangeAspect="1" noChangeArrowheads="1"/>
              </p:cNvPicPr>
              <p:nvPr/>
            </p:nvPicPr>
            <p:blipFill>
              <a:blip r:embed="rId4"/>
              <a:srcRect/>
              <a:stretch>
                <a:fillRect/>
              </a:stretch>
            </p:blipFill>
            <p:spPr bwMode="auto">
              <a:xfrm>
                <a:off x="4421200" y="819150"/>
                <a:ext cx="1865312" cy="4038600"/>
              </a:xfrm>
              <a:prstGeom prst="rect">
                <a:avLst/>
              </a:prstGeom>
              <a:noFill/>
              <a:ln w="9525">
                <a:noFill/>
                <a:miter lim="800000"/>
                <a:headEnd/>
                <a:tailEnd/>
              </a:ln>
            </p:spPr>
          </p:pic>
          <p:pic>
            <p:nvPicPr>
              <p:cNvPr id="12" name="Picture 7" descr="C:\Users\windows\Desktop\上线评审材料准备\APP端截图\实名认证_4.png"/>
              <p:cNvPicPr>
                <a:picLocks noChangeAspect="1" noChangeArrowheads="1"/>
              </p:cNvPicPr>
              <p:nvPr/>
            </p:nvPicPr>
            <p:blipFill>
              <a:blip r:embed="rId5"/>
              <a:srcRect/>
              <a:stretch>
                <a:fillRect/>
              </a:stretch>
            </p:blipFill>
            <p:spPr bwMode="auto">
              <a:xfrm>
                <a:off x="6278588" y="819150"/>
                <a:ext cx="1865312" cy="4038600"/>
              </a:xfrm>
              <a:prstGeom prst="rect">
                <a:avLst/>
              </a:prstGeom>
              <a:noFill/>
              <a:ln w="9525">
                <a:noFill/>
                <a:miter lim="800000"/>
                <a:headEnd/>
                <a:tailEnd/>
              </a:ln>
            </p:spPr>
          </p:pic>
        </p:grpSp>
      </p:grpSp>
      <p:sp>
        <p:nvSpPr>
          <p:cNvPr id="16" name="文本框 38"/>
          <p:cNvSpPr txBox="1">
            <a:spLocks noChangeArrowheads="1"/>
          </p:cNvSpPr>
          <p:nvPr/>
        </p:nvSpPr>
        <p:spPr bwMode="auto">
          <a:xfrm>
            <a:off x="642910" y="285734"/>
            <a:ext cx="57864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3.</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家庭经济情况信息采集操作流程（</a:t>
            </a:r>
            <a:r>
              <a:rPr lang="en-US" altLang="zh-CN" sz="2400" b="1" dirty="0" smtClean="0">
                <a:solidFill>
                  <a:srgbClr val="2E75B6"/>
                </a:solidFill>
                <a:latin typeface="华文楷体" panose="02010600040101010101" pitchFamily="2" charset="-122"/>
                <a:ea typeface="华文楷体" panose="02010600040101010101" pitchFamily="2" charset="-122"/>
              </a:rPr>
              <a:t>APP</a:t>
            </a:r>
            <a:r>
              <a:rPr lang="zh-CN" altLang="en-US" sz="2400" b="1" dirty="0" smtClean="0">
                <a:solidFill>
                  <a:srgbClr val="2E75B6"/>
                </a:solidFill>
                <a:latin typeface="华文楷体" panose="02010600040101010101" pitchFamily="2" charset="-122"/>
                <a:ea typeface="华文楷体" panose="02010600040101010101" pitchFamily="2" charset="-122"/>
              </a:rPr>
              <a:t>）</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5"/>
          <p:cNvSpPr txBox="1">
            <a:spLocks noChangeArrowheads="1"/>
          </p:cNvSpPr>
          <p:nvPr/>
        </p:nvSpPr>
        <p:spPr bwMode="auto">
          <a:xfrm>
            <a:off x="533400" y="1123950"/>
            <a:ext cx="1824022" cy="1569660"/>
          </a:xfrm>
          <a:prstGeom prst="rect">
            <a:avLst/>
          </a:prstGeom>
          <a:noFill/>
          <a:ln w="9525">
            <a:noFill/>
            <a:miter lim="800000"/>
          </a:ln>
        </p:spPr>
        <p:txBody>
          <a:bodyPr wrap="square">
            <a:spAutoFit/>
          </a:bodyPr>
          <a:lstStyle/>
          <a:p>
            <a:r>
              <a:rPr lang="zh-CN" altLang="en-US" sz="1600" b="1" dirty="0" smtClean="0">
                <a:latin typeface="仿宋" panose="02010609060101010101" pitchFamily="49" charset="-122"/>
                <a:ea typeface="仿宋" panose="02010609060101010101" pitchFamily="49" charset="-122"/>
              </a:rPr>
              <a:t>第三步：填报申请：</a:t>
            </a:r>
            <a:r>
              <a:rPr lang="en-US" altLang="zh-CN" sz="1600" b="1" dirty="0">
                <a:latin typeface="仿宋" panose="02010609060101010101" pitchFamily="49" charset="-122"/>
                <a:ea typeface="仿宋" panose="02010609060101010101" pitchFamily="49" charset="-122"/>
              </a:rPr>
              <a:t/>
            </a:r>
            <a:br>
              <a:rPr lang="en-US" altLang="zh-CN" sz="1600" b="1" dirty="0">
                <a:latin typeface="仿宋" panose="02010609060101010101" pitchFamily="49" charset="-122"/>
                <a:ea typeface="仿宋" panose="02010609060101010101" pitchFamily="49" charset="-122"/>
              </a:rPr>
            </a:br>
            <a:r>
              <a:rPr lang="zh-CN" altLang="en-US" sz="1600" dirty="0" smtClean="0">
                <a:latin typeface="仿宋" panose="02010609060101010101" pitchFamily="49" charset="-122"/>
                <a:ea typeface="仿宋" panose="02010609060101010101" pitchFamily="49" charset="-122"/>
              </a:rPr>
              <a:t>进入“国家资助”页面，点击“家庭经济情况信息采集”模块，进入填报申请流程。</a:t>
            </a:r>
            <a:endParaRPr lang="en-US" altLang="zh-CN" sz="1600" dirty="0" smtClean="0">
              <a:latin typeface="仿宋" panose="02010609060101010101" pitchFamily="49" charset="-122"/>
              <a:ea typeface="仿宋" panose="02010609060101010101" pitchFamily="49" charset="-122"/>
            </a:endParaRPr>
          </a:p>
        </p:txBody>
      </p:sp>
      <p:pic>
        <p:nvPicPr>
          <p:cNvPr id="13" name="Picture 4" descr="C:\Users\admin\Desktop\助学宝简易\图片\申请助学金首页.png申请助学金首页"/>
          <p:cNvPicPr>
            <a:picLocks noChangeAspect="1" noChangeArrowheads="1"/>
          </p:cNvPicPr>
          <p:nvPr>
            <p:custDataLst>
              <p:tags r:id="rId1"/>
            </p:custDataLst>
          </p:nvPr>
        </p:nvPicPr>
        <p:blipFill>
          <a:blip r:embed="rId4"/>
          <a:srcRect/>
          <a:stretch>
            <a:fillRect/>
          </a:stretch>
        </p:blipFill>
        <p:spPr bwMode="auto">
          <a:xfrm>
            <a:off x="2484120" y="713740"/>
            <a:ext cx="2183765" cy="4380230"/>
          </a:xfrm>
          <a:prstGeom prst="rect">
            <a:avLst/>
          </a:prstGeom>
          <a:noFill/>
          <a:ln w="9525">
            <a:noFill/>
            <a:miter lim="800000"/>
            <a:headEnd/>
            <a:tailEnd/>
          </a:ln>
        </p:spPr>
      </p:pic>
      <p:sp>
        <p:nvSpPr>
          <p:cNvPr id="10" name="文本框 38"/>
          <p:cNvSpPr txBox="1">
            <a:spLocks noChangeArrowheads="1"/>
          </p:cNvSpPr>
          <p:nvPr/>
        </p:nvSpPr>
        <p:spPr bwMode="auto">
          <a:xfrm>
            <a:off x="642910" y="285734"/>
            <a:ext cx="57864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3.</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家庭经济情况信息采集操作流程（</a:t>
            </a:r>
            <a:r>
              <a:rPr lang="en-US" altLang="zh-CN" sz="2400" b="1" dirty="0" smtClean="0">
                <a:solidFill>
                  <a:srgbClr val="2E75B6"/>
                </a:solidFill>
                <a:latin typeface="华文楷体" panose="02010600040101010101" pitchFamily="2" charset="-122"/>
                <a:ea typeface="华文楷体" panose="02010600040101010101" pitchFamily="2" charset="-122"/>
              </a:rPr>
              <a:t>APP</a:t>
            </a:r>
            <a:r>
              <a:rPr lang="zh-CN" altLang="en-US" sz="2400" b="1" dirty="0" smtClean="0">
                <a:solidFill>
                  <a:srgbClr val="2E75B6"/>
                </a:solidFill>
                <a:latin typeface="华文楷体" panose="02010600040101010101" pitchFamily="2" charset="-122"/>
                <a:ea typeface="华文楷体" panose="02010600040101010101" pitchFamily="2" charset="-122"/>
              </a:rPr>
              <a:t>）</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pic>
        <p:nvPicPr>
          <p:cNvPr id="2" name="图片 1"/>
          <p:cNvPicPr>
            <a:picLocks noChangeAspect="1"/>
          </p:cNvPicPr>
          <p:nvPr>
            <p:custDataLst>
              <p:tags r:id="rId2"/>
            </p:custDataLst>
          </p:nvPr>
        </p:nvPicPr>
        <p:blipFill>
          <a:blip r:embed="rId5"/>
          <a:stretch>
            <a:fillRect/>
          </a:stretch>
        </p:blipFill>
        <p:spPr>
          <a:xfrm>
            <a:off x="4788535" y="713740"/>
            <a:ext cx="3726180" cy="4452620"/>
          </a:xfrm>
          <a:prstGeom prst="rect">
            <a:avLst/>
          </a:prstGeom>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 y="635"/>
            <a:ext cx="9036050" cy="5339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grpSp>
        <p:nvGrpSpPr>
          <p:cNvPr id="12" name="组合 11"/>
          <p:cNvGrpSpPr/>
          <p:nvPr/>
        </p:nvGrpSpPr>
        <p:grpSpPr>
          <a:xfrm>
            <a:off x="971550" y="843280"/>
            <a:ext cx="5372146" cy="4323715"/>
            <a:chOff x="1212598" y="910084"/>
            <a:chExt cx="4607909" cy="4037003"/>
          </a:xfrm>
        </p:grpSpPr>
        <p:sp>
          <p:nvSpPr>
            <p:cNvPr id="11" name="TextBox 15"/>
            <p:cNvSpPr txBox="1">
              <a:spLocks noChangeArrowheads="1"/>
            </p:cNvSpPr>
            <p:nvPr/>
          </p:nvSpPr>
          <p:spPr bwMode="auto">
            <a:xfrm>
              <a:off x="1212598" y="2425941"/>
              <a:ext cx="1824022" cy="1004952"/>
            </a:xfrm>
            <a:prstGeom prst="rect">
              <a:avLst/>
            </a:prstGeom>
            <a:noFill/>
            <a:ln w="9525">
              <a:noFill/>
              <a:miter lim="800000"/>
            </a:ln>
          </p:spPr>
          <p:txBody>
            <a:bodyPr wrap="square">
              <a:spAutoFit/>
            </a:bodyPr>
            <a:lstStyle/>
            <a:p>
              <a:r>
                <a:rPr lang="zh-CN" altLang="en-US" sz="1600" b="1" dirty="0" smtClean="0">
                  <a:latin typeface="仿宋" panose="02010609060101010101" pitchFamily="49" charset="-122"/>
                  <a:ea typeface="仿宋" panose="02010609060101010101" pitchFamily="49" charset="-122"/>
                </a:rPr>
                <a:t>申请资格限制：</a:t>
              </a:r>
              <a:r>
                <a:rPr lang="en-US" altLang="zh-CN" sz="1600" b="1" dirty="0">
                  <a:latin typeface="仿宋" panose="02010609060101010101" pitchFamily="49" charset="-122"/>
                  <a:ea typeface="仿宋" panose="02010609060101010101" pitchFamily="49" charset="-122"/>
                </a:rPr>
                <a:t/>
              </a:r>
              <a:br>
                <a:rPr lang="en-US" altLang="zh-CN" sz="1600" b="1" dirty="0">
                  <a:latin typeface="仿宋" panose="02010609060101010101" pitchFamily="49" charset="-122"/>
                  <a:ea typeface="仿宋" panose="02010609060101010101" pitchFamily="49" charset="-122"/>
                </a:rPr>
              </a:br>
              <a:r>
                <a:rPr lang="zh-CN" altLang="en-US" sz="1600" dirty="0" smtClean="0">
                  <a:latin typeface="仿宋" panose="02010609060101010101" pitchFamily="49" charset="-122"/>
                  <a:ea typeface="仿宋" panose="02010609060101010101" pitchFamily="49" charset="-122"/>
                </a:rPr>
                <a:t>学校没有导入学籍的学生或社会人士不可填报申请。</a:t>
              </a:r>
              <a:endParaRPr lang="en-US" altLang="zh-CN" sz="1600" dirty="0" smtClean="0">
                <a:latin typeface="仿宋" panose="02010609060101010101" pitchFamily="49" charset="-122"/>
                <a:ea typeface="仿宋" panose="02010609060101010101" pitchFamily="49" charset="-122"/>
              </a:endParaRPr>
            </a:p>
          </p:txBody>
        </p:sp>
        <p:grpSp>
          <p:nvGrpSpPr>
            <p:cNvPr id="17" name="组合 16"/>
            <p:cNvGrpSpPr/>
            <p:nvPr/>
          </p:nvGrpSpPr>
          <p:grpSpPr>
            <a:xfrm>
              <a:off x="3955155" y="910084"/>
              <a:ext cx="1865352" cy="4037003"/>
              <a:chOff x="2688295" y="910084"/>
              <a:chExt cx="1865352" cy="4037003"/>
            </a:xfrm>
          </p:grpSpPr>
          <p:pic>
            <p:nvPicPr>
              <p:cNvPr id="14" name="Picture 5" descr="C:\Users\windows\Desktop\上线评审材料准备\APP端截图\实名认证_3.jpg"/>
              <p:cNvPicPr>
                <a:picLocks noChangeAspect="1" noChangeArrowheads="1"/>
              </p:cNvPicPr>
              <p:nvPr/>
            </p:nvPicPr>
            <p:blipFill>
              <a:blip r:embed="rId3" cstate="print"/>
              <a:stretch>
                <a:fillRect/>
              </a:stretch>
            </p:blipFill>
            <p:spPr bwMode="auto">
              <a:xfrm>
                <a:off x="2688295" y="910084"/>
                <a:ext cx="1865312" cy="4037003"/>
              </a:xfrm>
              <a:prstGeom prst="rect">
                <a:avLst/>
              </a:prstGeom>
              <a:noFill/>
              <a:ln w="9525">
                <a:noFill/>
                <a:miter lim="800000"/>
                <a:headEnd/>
                <a:tailEnd/>
              </a:ln>
            </p:spPr>
          </p:pic>
          <p:sp>
            <p:nvSpPr>
              <p:cNvPr id="10" name="TextBox 15"/>
              <p:cNvSpPr txBox="1">
                <a:spLocks noChangeArrowheads="1"/>
              </p:cNvSpPr>
              <p:nvPr/>
            </p:nvSpPr>
            <p:spPr bwMode="auto">
              <a:xfrm>
                <a:off x="2729625" y="3734312"/>
                <a:ext cx="1824022" cy="314826"/>
              </a:xfrm>
              <a:prstGeom prst="rect">
                <a:avLst/>
              </a:prstGeom>
              <a:noFill/>
              <a:ln w="9525">
                <a:noFill/>
                <a:miter lim="800000"/>
              </a:ln>
            </p:spPr>
            <p:txBody>
              <a:bodyPr wrap="square">
                <a:spAutoFit/>
              </a:bodyPr>
              <a:lstStyle/>
              <a:p>
                <a:pPr algn="ctr"/>
                <a:r>
                  <a:rPr lang="zh-CN" altLang="en-US" sz="1600" b="1" dirty="0" smtClean="0">
                    <a:solidFill>
                      <a:srgbClr val="2E75B6"/>
                    </a:solidFill>
                    <a:latin typeface="华文楷体" panose="02010600040101010101" pitchFamily="2" charset="-122"/>
                    <a:ea typeface="华文楷体" panose="02010600040101010101" pitchFamily="2" charset="-122"/>
                  </a:rPr>
                  <a:t>学校未导入学籍</a:t>
                </a:r>
                <a:endParaRPr lang="en-US" altLang="zh-CN" sz="1600" b="1" dirty="0" smtClean="0">
                  <a:solidFill>
                    <a:srgbClr val="2E75B6"/>
                  </a:solidFill>
                  <a:latin typeface="华文楷体" panose="02010600040101010101" pitchFamily="2" charset="-122"/>
                  <a:ea typeface="华文楷体" panose="02010600040101010101" pitchFamily="2" charset="-122"/>
                </a:endParaRPr>
              </a:p>
            </p:txBody>
          </p:sp>
        </p:grpSp>
      </p:grpSp>
      <p:sp>
        <p:nvSpPr>
          <p:cNvPr id="19" name="文本框 38"/>
          <p:cNvSpPr txBox="1">
            <a:spLocks noChangeArrowheads="1"/>
          </p:cNvSpPr>
          <p:nvPr/>
        </p:nvSpPr>
        <p:spPr bwMode="auto">
          <a:xfrm>
            <a:off x="642910" y="285734"/>
            <a:ext cx="57864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3.</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家庭经济情况信息采集操作流程（</a:t>
            </a:r>
            <a:r>
              <a:rPr lang="en-US" altLang="zh-CN" sz="2400" b="1" dirty="0" smtClean="0">
                <a:solidFill>
                  <a:srgbClr val="2E75B6"/>
                </a:solidFill>
                <a:latin typeface="华文楷体" panose="02010600040101010101" pitchFamily="2" charset="-122"/>
                <a:ea typeface="华文楷体" panose="02010600040101010101" pitchFamily="2" charset="-122"/>
              </a:rPr>
              <a:t>APP</a:t>
            </a:r>
            <a:r>
              <a:rPr lang="zh-CN" altLang="en-US" sz="2400" b="1" dirty="0" smtClean="0">
                <a:solidFill>
                  <a:srgbClr val="2E75B6"/>
                </a:solidFill>
                <a:latin typeface="华文楷体" panose="02010600040101010101" pitchFamily="2" charset="-122"/>
                <a:ea typeface="华文楷体" panose="02010600040101010101" pitchFamily="2" charset="-122"/>
              </a:rPr>
              <a:t>）</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 y="-7761"/>
            <a:ext cx="9144000"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sp>
        <p:nvSpPr>
          <p:cNvPr id="11" name="TextBox 15"/>
          <p:cNvSpPr txBox="1">
            <a:spLocks noChangeArrowheads="1"/>
          </p:cNvSpPr>
          <p:nvPr/>
        </p:nvSpPr>
        <p:spPr bwMode="auto">
          <a:xfrm>
            <a:off x="533400" y="1123950"/>
            <a:ext cx="2109774" cy="2800767"/>
          </a:xfrm>
          <a:prstGeom prst="rect">
            <a:avLst/>
          </a:prstGeom>
          <a:noFill/>
          <a:ln w="9525">
            <a:noFill/>
            <a:miter lim="800000"/>
          </a:ln>
        </p:spPr>
        <p:txBody>
          <a:bodyPr wrap="square">
            <a:spAutoFit/>
          </a:bodyPr>
          <a:lstStyle/>
          <a:p>
            <a:r>
              <a:rPr lang="zh-CN" altLang="en-US" sz="1600" b="1" dirty="0" smtClean="0">
                <a:latin typeface="仿宋" panose="02010609060101010101" pitchFamily="49" charset="-122"/>
                <a:ea typeface="仿宋" panose="02010609060101010101" pitchFamily="49" charset="-122"/>
              </a:rPr>
              <a:t>大学生学生资料卡：</a:t>
            </a:r>
            <a:endParaRPr lang="en-US" altLang="zh-CN" sz="1600" b="1" dirty="0" smtClean="0">
              <a:latin typeface="仿宋" panose="02010609060101010101" pitchFamily="49" charset="-122"/>
              <a:ea typeface="仿宋" panose="02010609060101010101" pitchFamily="49" charset="-122"/>
            </a:endParaRPr>
          </a:p>
          <a:p>
            <a:r>
              <a:rPr lang="en-US" altLang="zh-CN" sz="1600" dirty="0" smtClean="0">
                <a:latin typeface="仿宋" panose="02010609060101010101" pitchFamily="49" charset="-122"/>
                <a:ea typeface="仿宋" panose="02010609060101010101" pitchFamily="49" charset="-122"/>
              </a:rPr>
              <a:t>1.</a:t>
            </a:r>
            <a:r>
              <a:rPr lang="zh-CN" altLang="en-US" sz="1600" dirty="0" smtClean="0">
                <a:latin typeface="仿宋" panose="02010609060101010101" pitchFamily="49" charset="-122"/>
                <a:ea typeface="仿宋" panose="02010609060101010101" pitchFamily="49" charset="-122"/>
              </a:rPr>
              <a:t>学生进入大学生资料卡”填报申请信息；</a:t>
            </a:r>
            <a:endParaRPr lang="en-US" altLang="zh-CN" sz="1600" dirty="0" smtClean="0">
              <a:latin typeface="仿宋" panose="02010609060101010101" pitchFamily="49" charset="-122"/>
              <a:ea typeface="仿宋" panose="02010609060101010101" pitchFamily="49" charset="-122"/>
            </a:endParaRPr>
          </a:p>
          <a:p>
            <a:endParaRPr lang="en-US" altLang="zh-CN" sz="1600" dirty="0" smtClean="0">
              <a:latin typeface="仿宋" panose="02010609060101010101" pitchFamily="49" charset="-122"/>
              <a:ea typeface="仿宋" panose="02010609060101010101" pitchFamily="49" charset="-122"/>
            </a:endParaRPr>
          </a:p>
          <a:p>
            <a:r>
              <a:rPr lang="zh-CN" altLang="en-US" sz="1600" b="1" dirty="0" smtClean="0">
                <a:solidFill>
                  <a:srgbClr val="FF0000"/>
                </a:solidFill>
                <a:latin typeface="仿宋" panose="02010609060101010101" pitchFamily="49" charset="-122"/>
                <a:ea typeface="仿宋" panose="02010609060101010101" pitchFamily="49" charset="-122"/>
              </a:rPr>
              <a:t>提示：</a:t>
            </a:r>
            <a:r>
              <a:rPr lang="zh-CN" altLang="en-US" sz="1600" dirty="0" smtClean="0">
                <a:solidFill>
                  <a:srgbClr val="FF0000"/>
                </a:solidFill>
                <a:latin typeface="仿宋" panose="02010609060101010101" pitchFamily="49" charset="-122"/>
                <a:ea typeface="仿宋" panose="02010609060101010101" pitchFamily="49" charset="-122"/>
              </a:rPr>
              <a:t>学校通过后台管理端导入学生信息后，学生即可通过</a:t>
            </a:r>
            <a:r>
              <a:rPr lang="en-US" altLang="zh-CN" sz="1600" dirty="0" smtClean="0">
                <a:solidFill>
                  <a:srgbClr val="FF0000"/>
                </a:solidFill>
                <a:latin typeface="仿宋" panose="02010609060101010101" pitchFamily="49" charset="-122"/>
                <a:ea typeface="仿宋" panose="02010609060101010101" pitchFamily="49" charset="-122"/>
              </a:rPr>
              <a:t>APP</a:t>
            </a:r>
            <a:r>
              <a:rPr lang="zh-CN" altLang="en-US" sz="1600" dirty="0" smtClean="0">
                <a:solidFill>
                  <a:srgbClr val="FF0000"/>
                </a:solidFill>
                <a:latin typeface="仿宋" panose="02010609060101010101" pitchFamily="49" charset="-122"/>
                <a:ea typeface="仿宋" panose="02010609060101010101" pitchFamily="49" charset="-122"/>
              </a:rPr>
              <a:t>实名认证的身份证号自动关联显示相关信息，手机号码可支持修改。</a:t>
            </a:r>
            <a:endParaRPr lang="en-US" altLang="zh-CN" sz="1600" dirty="0" smtClean="0">
              <a:solidFill>
                <a:srgbClr val="FF0000"/>
              </a:solidFill>
              <a:latin typeface="仿宋" panose="02010609060101010101" pitchFamily="49" charset="-122"/>
              <a:ea typeface="仿宋" panose="02010609060101010101" pitchFamily="49" charset="-122"/>
            </a:endParaRPr>
          </a:p>
        </p:txBody>
      </p:sp>
      <p:pic>
        <p:nvPicPr>
          <p:cNvPr id="12" name="图片 11"/>
          <p:cNvPicPr>
            <a:picLocks noChangeAspect="1"/>
          </p:cNvPicPr>
          <p:nvPr/>
        </p:nvPicPr>
        <p:blipFill rotWithShape="1">
          <a:blip r:embed="rId3" cstate="print">
            <a:extLst>
              <a:ext uri="{28A0092B-C50C-407E-A947-70E740481C1C}">
                <a14:useLocalDpi xmlns:a14="http://schemas.microsoft.com/office/drawing/2010/main" xmlns="" val="0"/>
              </a:ext>
            </a:extLst>
          </a:blip>
          <a:srcRect b="6601"/>
          <a:stretch>
            <a:fillRect/>
          </a:stretch>
        </p:blipFill>
        <p:spPr>
          <a:xfrm>
            <a:off x="6215074" y="928676"/>
            <a:ext cx="2168108" cy="3600000"/>
          </a:xfrm>
          <a:prstGeom prst="rect">
            <a:avLst/>
          </a:prstGeom>
          <a:ln>
            <a:noFill/>
          </a:ln>
          <a:effectLst>
            <a:outerShdw blurRad="292100" dist="139700" dir="2700000" algn="tl" rotWithShape="0">
              <a:srgbClr val="333333">
                <a:alpha val="65000"/>
              </a:srgbClr>
            </a:outerShdw>
          </a:effectLst>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xmlns="" val="0"/>
              </a:ext>
            </a:extLst>
          </a:blip>
          <a:srcRect b="6601"/>
          <a:stretch>
            <a:fillRect/>
          </a:stretch>
        </p:blipFill>
        <p:spPr>
          <a:xfrm>
            <a:off x="3143240" y="928676"/>
            <a:ext cx="2168108" cy="3600000"/>
          </a:xfrm>
          <a:prstGeom prst="rect">
            <a:avLst/>
          </a:prstGeom>
          <a:ln>
            <a:noFill/>
          </a:ln>
          <a:effectLst>
            <a:outerShdw blurRad="292100" dist="139700" dir="2700000" algn="tl" rotWithShape="0">
              <a:srgbClr val="333333">
                <a:alpha val="65000"/>
              </a:srgbClr>
            </a:outerShdw>
          </a:effectLst>
        </p:spPr>
      </p:pic>
      <p:sp>
        <p:nvSpPr>
          <p:cNvPr id="17" name="文本框 38"/>
          <p:cNvSpPr txBox="1">
            <a:spLocks noChangeArrowheads="1"/>
          </p:cNvSpPr>
          <p:nvPr/>
        </p:nvSpPr>
        <p:spPr bwMode="auto">
          <a:xfrm>
            <a:off x="642910" y="285734"/>
            <a:ext cx="57864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400" b="1" dirty="0" smtClean="0">
                <a:solidFill>
                  <a:srgbClr val="2E75B6"/>
                </a:solidFill>
                <a:latin typeface="华文楷体" panose="02010600040101010101" pitchFamily="2" charset="-122"/>
                <a:ea typeface="华文楷体" panose="02010600040101010101" pitchFamily="2" charset="-122"/>
              </a:rPr>
              <a:t>3.</a:t>
            </a:r>
            <a:r>
              <a:rPr lang="zh-CN" altLang="en-US" sz="2400" b="1" dirty="0" smtClean="0">
                <a:solidFill>
                  <a:srgbClr val="2E75B6"/>
                </a:solidFill>
                <a:latin typeface="华文楷体" panose="02010600040101010101" pitchFamily="2" charset="-122"/>
                <a:ea typeface="华文楷体" panose="02010600040101010101" pitchFamily="2" charset="-122"/>
              </a:rPr>
              <a:t>家庭经济情况信息采集操作流程（</a:t>
            </a:r>
            <a:r>
              <a:rPr lang="en-US" altLang="zh-CN" sz="2400" b="1" dirty="0" smtClean="0">
                <a:solidFill>
                  <a:srgbClr val="2E75B6"/>
                </a:solidFill>
                <a:latin typeface="华文楷体" panose="02010600040101010101" pitchFamily="2" charset="-122"/>
                <a:ea typeface="华文楷体" panose="02010600040101010101" pitchFamily="2" charset="-122"/>
              </a:rPr>
              <a:t>APP</a:t>
            </a:r>
            <a:r>
              <a:rPr lang="zh-CN" altLang="en-US" sz="2400" b="1" dirty="0" smtClean="0">
                <a:solidFill>
                  <a:srgbClr val="2E75B6"/>
                </a:solidFill>
                <a:latin typeface="华文楷体" panose="02010600040101010101" pitchFamily="2" charset="-122"/>
                <a:ea typeface="华文楷体" panose="02010600040101010101" pitchFamily="2" charset="-122"/>
              </a:rPr>
              <a:t>）</a:t>
            </a:r>
            <a:endParaRPr lang="en-US" altLang="zh-CN" sz="2400" b="1" dirty="0">
              <a:solidFill>
                <a:srgbClr val="2E75B6"/>
              </a:solidFill>
              <a:latin typeface="华文楷体" panose="02010600040101010101" pitchFamily="2" charset="-122"/>
              <a:ea typeface="华文楷体" panose="02010600040101010101" pitchFamily="2"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par>
                                <p:cTn id="12" presetID="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622070742"/>
  <p:tag name="MH_LIBRARY" val="CONTENTS"/>
  <p:tag name="MH_TYPE" val="OTHERS"/>
  <p:tag name="ID" val="54713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84_3*m_h_i*1_2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84_3*m_h_i*1_3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84_3*m_h_i*1_1_3"/>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84_3*m_h_i*1_2_2"/>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84_3*m_h_i*1_3_2"/>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20200184_3*i*1"/>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0184_3*m_h_i*1_1_6"/>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200184_3*m_h_i*1_1_7"/>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0184_3*m_h_a*1_1_1"/>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0184_3*m_h_a*1_2_1"/>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6279,&quot;width&quot;:2937}"/>
</p:tagLst>
</file>

<file path=ppt/tags/tag20.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0184_3*m_h_f*1_4_1"/>
  <p:tag name="KSO_WM_TEMPLATE_CATEGORY" val="diagram"/>
  <p:tag name="KSO_WM_TEMPLATE_INDEX" val="20200184"/>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20200184_3*i*3"/>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84_3*m_h_i*1_2_5"/>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84_3*m_h_i*1_3_3"/>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84_3*m_h_i*1_3_4"/>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84_3*m_h_i*1_3_5"/>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84_3*m_h_i*1_2_6"/>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84_3*m_h_i*1_2_3"/>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84_3*m_h_i*1_2_4"/>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84_3*m_h_i*1_1_4"/>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3560,&quot;width&quot;:10110}"/>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84_3*m_h_i*1_1_5"/>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SLIDE_ID" val="diagram20200184_3"/>
  <p:tag name="KSO_WM_TEMPLATE_SUBCATEGORY" val="0"/>
  <p:tag name="KSO_WM_SLIDE_TYPE" val="text"/>
  <p:tag name="KSO_WM_SLIDE_SUBTYPE" val="diag"/>
  <p:tag name="KSO_WM_SLIDE_ITEM_CNT" val="4"/>
  <p:tag name="KSO_WM_SLIDE_INDEX" val="3"/>
  <p:tag name="KSO_WM_SLIDE_SIZE" val="1164.96*730.784"/>
  <p:tag name="KSO_WM_SLIDE_POSITION" val="49.2125*116.193"/>
  <p:tag name="KSO_WM_DIAGRAM_GROUP_CODE" val="m1-1"/>
  <p:tag name="KSO_WM_SLIDE_DIAGTYPE" val="m"/>
  <p:tag name="KSO_WM_TAG_VERSION" val="1.0"/>
  <p:tag name="KSO_WM_BEAUTIFY_FLAG" val="#wm#"/>
  <p:tag name="KSO_WM_TEMPLATE_CATEGORY" val="diagram"/>
  <p:tag name="KSO_WM_TEMPLATE_INDEX" val="20200184"/>
  <p:tag name="KSO_WM_SLIDE_LAYOUT" val="a_f_m"/>
  <p:tag name="KSO_WM_SLIDE_LAYOUT_CNT" val="1_1_1"/>
</p:tagLst>
</file>

<file path=ppt/tags/tag3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0184_3*a*1"/>
  <p:tag name="KSO_WM_TEMPLATE_CATEGORY" val="diagram"/>
  <p:tag name="KSO_WM_TEMPLATE_INDEX" val="2020018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0184_3*m_i*1_1"/>
  <p:tag name="KSO_WM_TEMPLATE_CATEGORY" val="diagram"/>
  <p:tag name="KSO_WM_TEMPLATE_INDEX" val="20200184"/>
  <p:tag name="KSO_WM_UNIT_LAYERLEVEL" val="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84_3*m_h_i*1_1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84_3*m_h_i*1_2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84_3*m_h_i*1_3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84_3*m_h_i*1_1_3"/>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84_3*m_h_i*1_2_2"/>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84_3*m_h_i*1_3_2"/>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712.5259842519686,&quot;width&quot;:4466.28188976378}"/>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20200184_3*i*1"/>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0184_3*m_h_i*1_1_6"/>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200184_3*m_h_i*1_1_7"/>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0184_3*m_h_a*1_1_1"/>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0184_3*m_h_a*1_2_1"/>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0184_3*m_h_f*1_4_1"/>
  <p:tag name="KSO_WM_TEMPLATE_CATEGORY" val="diagram"/>
  <p:tag name="KSO_WM_TEMPLATE_INDEX" val="20200184"/>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20200184_3*i*3"/>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84_3*m_h_i*1_2_5"/>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84_3*m_h_i*1_3_3"/>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84_3*m_h_i*1_3_4"/>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965,&quot;width&quot;:5460}"/>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84_3*m_h_i*1_3_5"/>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84_3*m_h_i*1_2_6"/>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84_3*m_h_i*1_2_3"/>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84_3*m_h_i*1_2_4"/>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84_3*m_h_i*1_1_4"/>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84_3*m_h_i*1_1_5"/>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SLIDE_ID" val="diagram20200184_3"/>
  <p:tag name="KSO_WM_TEMPLATE_SUBCATEGORY" val="0"/>
  <p:tag name="KSO_WM_SLIDE_TYPE" val="text"/>
  <p:tag name="KSO_WM_SLIDE_SUBTYPE" val="diag"/>
  <p:tag name="KSO_WM_SLIDE_ITEM_CNT" val="4"/>
  <p:tag name="KSO_WM_SLIDE_INDEX" val="3"/>
  <p:tag name="KSO_WM_SLIDE_SIZE" val="1164.96*730.784"/>
  <p:tag name="KSO_WM_SLIDE_POSITION" val="49.2125*116.193"/>
  <p:tag name="KSO_WM_DIAGRAM_GROUP_CODE" val="m1-1"/>
  <p:tag name="KSO_WM_SLIDE_DIAGTYPE" val="m"/>
  <p:tag name="KSO_WM_TAG_VERSION" val="1.0"/>
  <p:tag name="KSO_WM_BEAUTIFY_FLAG" val="#wm#"/>
  <p:tag name="KSO_WM_TEMPLATE_CATEGORY" val="diagram"/>
  <p:tag name="KSO_WM_TEMPLATE_INDEX" val="20200184"/>
  <p:tag name="KSO_WM_SLIDE_LAYOUT" val="a_f_m"/>
  <p:tag name="KSO_WM_SLIDE_LAYOUT_CNT" val="1_1_1"/>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0184_3*a*1"/>
  <p:tag name="KSO_WM_TEMPLATE_CATEGORY" val="diagram"/>
  <p:tag name="KSO_WM_TEMPLATE_INDEX" val="2020018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0184_3*m_i*1_1"/>
  <p:tag name="KSO_WM_TEMPLATE_CATEGORY" val="diagram"/>
  <p:tag name="KSO_WM_TEMPLATE_INDEX" val="20200184"/>
  <p:tag name="KSO_WM_UNIT_LAYERLEVEL" val="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84_3*m_h_i*1_1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SLIDE_ID" val="diagram20200184_3"/>
  <p:tag name="KSO_WM_TEMPLATE_SUBCATEGORY" val="0"/>
  <p:tag name="KSO_WM_SLIDE_TYPE" val="text"/>
  <p:tag name="KSO_WM_SLIDE_SUBTYPE" val="diag"/>
  <p:tag name="KSO_WM_SLIDE_ITEM_CNT" val="4"/>
  <p:tag name="KSO_WM_SLIDE_INDEX" val="3"/>
  <p:tag name="KSO_WM_SLIDE_SIZE" val="1164.96*730.784"/>
  <p:tag name="KSO_WM_SLIDE_POSITION" val="49.2125*116.193"/>
  <p:tag name="KSO_WM_DIAGRAM_GROUP_CODE" val="m1-1"/>
  <p:tag name="KSO_WM_SLIDE_DIAGTYPE" val="m"/>
  <p:tag name="KSO_WM_TAG_VERSION" val="1.0"/>
  <p:tag name="KSO_WM_BEAUTIFY_FLAG" val="#wm#"/>
  <p:tag name="KSO_WM_TEMPLATE_CATEGORY" val="diagram"/>
  <p:tag name="KSO_WM_TEMPLATE_INDEX" val="20200184"/>
  <p:tag name="KSO_WM_SLIDE_LAYOUT" val="a_f_m"/>
  <p:tag name="KSO_WM_SLIDE_LAYOUT_CNT" val="1_1_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0184_3*m_h_i*1_2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0184_3*m_h_i*1_3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20200184_3*m_h_i*1_1_3"/>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0184_3*m_h_i*1_2_2"/>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0184_3*m_h_i*1_3_2"/>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1"/>
  <p:tag name="KSO_WM_UNIT_ID" val="diagram20200184_3*i*1"/>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6"/>
  <p:tag name="KSO_WM_UNIT_ID" val="diagram20200184_3*m_h_i*1_1_6"/>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7"/>
  <p:tag name="KSO_WM_UNIT_ID" val="diagram20200184_3*m_h_i*1_1_7"/>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6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200184_3*m_h_a*1_1_1"/>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6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4"/>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200184_3*m_h_a*1_2_1"/>
  <p:tag name="KSO_WM_TEMPLATE_CATEGORY" val="diagram"/>
  <p:tag name="KSO_WM_TEMPLATE_INDEX" val="2020018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21"/>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00184_3*a*1"/>
  <p:tag name="KSO_WM_TEMPLATE_CATEGORY" val="diagram"/>
  <p:tag name="KSO_WM_TEMPLATE_INDEX" val="20200184"/>
  <p:tag name="KSO_WM_UNIT_LAYERLEVEL" val="1"/>
  <p:tag name="KSO_WM_TAG_VERSION" val="1.0"/>
  <p:tag name="KSO_WM_BEAUTIFY_FLAG" val="#wm#"/>
  <p:tag name="KSO_WM_UNIT_TEXT_FILL_FORE_SCHEMECOLOR_INDEX" val="13"/>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简明扼要的阐述您的观点。"/>
  <p:tag name="KSO_WM_UNIT_NOCLEAR" val="0"/>
  <p:tag name="KSO_WM_UNIT_VALUE" val="42"/>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0184_3*m_h_f*1_4_1"/>
  <p:tag name="KSO_WM_TEMPLATE_CATEGORY" val="diagram"/>
  <p:tag name="KSO_WM_TEMPLATE_INDEX" val="20200184"/>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i"/>
  <p:tag name="KSO_WM_UNIT_INDEX" val="3"/>
  <p:tag name="KSO_WM_UNIT_ID" val="diagram20200184_3*i*3"/>
  <p:tag name="KSO_WM_TEMPLATE_CATEGORY" val="diagram"/>
  <p:tag name="KSO_WM_TEMPLATE_INDEX" val="20200184"/>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5"/>
  <p:tag name="KSO_WM_UNIT_ID" val="diagram20200184_3*m_h_i*1_2_5"/>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3"/>
  <p:tag name="KSO_WM_UNIT_ID" val="diagram20200184_3*m_h_i*1_3_3"/>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4"/>
  <p:tag name="KSO_WM_UNIT_ID" val="diagram20200184_3*m_h_i*1_3_4"/>
  <p:tag name="KSO_WM_TEMPLATE_CATEGORY" val="diagram"/>
  <p:tag name="KSO_WM_TEMPLATE_INDEX" val="20200184"/>
  <p:tag name="KSO_WM_UNIT_LAYERLEVEL" val="1_1_1"/>
  <p:tag name="KSO_WM_TAG_VERSION" val="1.0"/>
  <p:tag name="KSO_WM_BEAUTIFY_FLAG" val="#wm#"/>
  <p:tag name="KSO_WM_UNIT_FILL_FORE_SCHEMECOLOR_INDEX" val="14"/>
  <p:tag name="KSO_WM_UNIT_FILL_TYPE" val="1"/>
  <p:tag name="KSO_WM_UNIT_TEXT_FILL_FORE_SCHEMECOLOR_INDEX" val="2"/>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5"/>
  <p:tag name="KSO_WM_UNIT_ID" val="diagram20200184_3*m_h_i*1_3_5"/>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6"/>
  <p:tag name="KSO_WM_UNIT_ID" val="diagram20200184_3*m_h_i*1_2_6"/>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3"/>
  <p:tag name="KSO_WM_UNIT_ID" val="diagram20200184_3*m_h_i*1_2_3"/>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4"/>
  <p:tag name="KSO_WM_UNIT_ID" val="diagram20200184_3*m_h_i*1_2_4"/>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4"/>
  <p:tag name="KSO_WM_UNIT_ID" val="diagram20200184_3*m_h_i*1_1_4"/>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0184_3*m_i*1_1"/>
  <p:tag name="KSO_WM_TEMPLATE_CATEGORY" val="diagram"/>
  <p:tag name="KSO_WM_TEMPLATE_INDEX" val="20200184"/>
  <p:tag name="KSO_WM_UNIT_LAYERLEVEL" val="1_1"/>
  <p:tag name="KSO_WM_TAG_VERSION" val="1.0"/>
  <p:tag name="KSO_WM_BEAUTIFY_FLAG" val="#wm#"/>
  <p:tag name="KSO_WM_UNIT_LINE_FORE_SCHEMECOLOR_INDEX" val="14"/>
  <p:tag name="KSO_WM_UNIT_LINE_FILL_TYPE" val="2"/>
  <p:tag name="KSO_WM_UNIT_TEXT_FILL_FORE_SCHEMECOLOR_INDEX" val="13"/>
  <p:tag name="KSO_WM_UNIT_TEXT_FILL_TYPE" val="1"/>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5"/>
  <p:tag name="KSO_WM_UNIT_ID" val="diagram20200184_3*m_h_i*1_1_5"/>
  <p:tag name="KSO_WM_TEMPLATE_CATEGORY" val="diagram"/>
  <p:tag name="KSO_WM_TEMPLATE_INDEX" val="20200184"/>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0184_3*m_h_i*1_1_1"/>
  <p:tag name="KSO_WM_TEMPLATE_CATEGORY" val="diagram"/>
  <p:tag name="KSO_WM_TEMPLATE_INDEX" val="2020018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3223</Words>
  <Application>WPS 演示</Application>
  <PresentationFormat>全屏显示(16:9)</PresentationFormat>
  <Paragraphs>272</Paragraphs>
  <Slides>38</Slides>
  <Notes>9</Notes>
  <HiddenSlides>0</HiddenSlides>
  <MMClips>0</MMClips>
  <ScaleCrop>false</ScaleCrop>
  <HeadingPairs>
    <vt:vector size="4" baseType="variant">
      <vt:variant>
        <vt:lpstr>主题</vt:lpstr>
      </vt:variant>
      <vt:variant>
        <vt:i4>3</vt:i4>
      </vt:variant>
      <vt:variant>
        <vt:lpstr>幻灯片标题</vt:lpstr>
      </vt:variant>
      <vt:variant>
        <vt:i4>38</vt:i4>
      </vt:variant>
    </vt:vector>
  </HeadingPairs>
  <TitlesOfParts>
    <vt:vector size="41" baseType="lpstr">
      <vt:lpstr>Office 主题​​</vt:lpstr>
      <vt:lpstr>自定义设计方案</vt:lpstr>
      <vt:lpstr>1_自定义设计方案</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windows</cp:lastModifiedBy>
  <cp:revision>627</cp:revision>
  <dcterms:created xsi:type="dcterms:W3CDTF">2015-04-23T06:49:00Z</dcterms:created>
  <dcterms:modified xsi:type="dcterms:W3CDTF">2021-12-10T02:32:10Z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C062DE8180624FF181CD161D2E09EEF6</vt:lpwstr>
  </property>
</Properties>
</file>