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90" r:id="rId4"/>
    <p:sldId id="337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72" r:id="rId16"/>
    <p:sldId id="257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5">
          <p15:clr>
            <a:srgbClr val="A4A3A4"/>
          </p15:clr>
        </p15:guide>
        <p15:guide id="2" pos="28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  <a:srgbClr val="83D515"/>
    <a:srgbClr val="A0E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20" autoAdjust="0"/>
  </p:normalViewPr>
  <p:slideViewPr>
    <p:cSldViewPr>
      <p:cViewPr varScale="1">
        <p:scale>
          <a:sx n="72" d="100"/>
          <a:sy n="72" d="100"/>
        </p:scale>
        <p:origin x="486" y="72"/>
      </p:cViewPr>
      <p:guideLst>
        <p:guide orient="horz" pos="1615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872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1DA079-5583-4494-8FAA-EC3CBBA4815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9213"/>
            <a:ext cx="33131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F3E-AEC0-40AB-A4C1-07BB1E3AAE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1E-EFA2-4FBA-9F63-CAC6EBFD6A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E9EF-FA9C-4CE6-83BD-21A89F0E43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701D-8693-4AD9-B00C-317BBF3142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6FBD-2921-4A4C-9A79-0033E6D8AE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E28-AFA8-4EA1-A77F-3EA2A66B1F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86B-66DD-431D-9056-EEA9869FEC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B0D-A375-4073-BE39-E5F12A1BD6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4F1-10E4-41A3-BCDC-75D7D978A0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24B6-2417-4EFF-9B31-031B684346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97B-7BE6-4919-84EC-99A95D2255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91BC-F4B4-44A7-B266-0F00960FA7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BDF3-9936-44C4-8349-C552E2A523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21E1-2095-482C-BC11-69FF4F9AC4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0C3-5308-4759-AD49-CBE7C311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B5C9-D47A-430D-B63D-C9B3726417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BA6-DE64-4BA6-AE68-79E4E1E4CB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688D-30C4-4220-8C04-D3E3622D60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E38-B812-4575-9F9C-66AE622550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D181-0CF4-4229-87B8-E0D7B0B537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F159-CB15-47C5-807B-B3065D5E8D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5D31-CBF2-4CA2-8739-2005C8CA0A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9AA7-4F71-409D-A63D-78C5513EBE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8CAA-1214-4612-B5A3-1654F705F2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7602-EC9F-4E7E-8472-E45219D8D4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ECAF-7DFD-4FB0-9686-E7AF985B1B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6963-8E77-40B2-872D-495BD4CA64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CBF6-5F4F-4406-B1E1-93808735D7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8D4C-0ED0-4978-826A-495209DF21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8D0-B1C7-431B-AAAD-51D0A592A4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220D-3624-489D-B3EF-619C193A63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E40-D6F0-4E0E-AA7F-5BC8BA0DAF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003A-4A60-41F2-85DC-15A3D5A282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A785DD8-62DB-42DD-A72E-42FEB48AA35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0" name="图片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AD5949C-479C-4EEA-86C5-CAC7D930E52F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2053" name="图片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038B77-7835-4994-9779-14648A584DFB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3077" name="图片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1909445" y="987425"/>
            <a:ext cx="57321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福建助学</a:t>
            </a:r>
            <a:r>
              <a:rPr lang="en-US" altLang="zh-CN" sz="32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端学生申请操作</a:t>
            </a:r>
            <a:endParaRPr lang="en-US" altLang="zh-CN" sz="32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194748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一、</a:t>
            </a:r>
            <a:r>
              <a:rPr lang="zh-CN" altLang="zh-CN" b="1" dirty="0" smtClean="0"/>
              <a:t>“福建助学”</a:t>
            </a:r>
            <a:r>
              <a:rPr lang="en-US" altLang="zh-CN" b="1" dirty="0"/>
              <a:t>App</a:t>
            </a:r>
            <a:r>
              <a:rPr lang="zh-CN" altLang="zh-CN" b="1" dirty="0"/>
              <a:t>下载安</a:t>
            </a:r>
            <a:r>
              <a:rPr lang="zh-CN" altLang="zh-CN" b="1" dirty="0" smtClean="0"/>
              <a:t>装</a:t>
            </a:r>
            <a:endParaRPr lang="en-US" altLang="zh-CN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301657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 smtClean="0"/>
              <a:t>二、</a:t>
            </a:r>
            <a:r>
              <a:rPr lang="zh-CN" altLang="en-US" b="1" dirty="0" smtClean="0"/>
              <a:t>生源地信用</a:t>
            </a:r>
            <a:r>
              <a:rPr lang="zh-CN" altLang="zh-CN" b="1" dirty="0" smtClean="0"/>
              <a:t>助</a:t>
            </a:r>
            <a:r>
              <a:rPr lang="zh-CN" altLang="zh-CN" b="1" dirty="0"/>
              <a:t>学贷款资格认定信息填报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339502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6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“</a:t>
            </a:r>
            <a:r>
              <a:rPr lang="zh-CN" altLang="zh-CN" b="1" dirty="0" smtClean="0"/>
              <a:t>审核状态</a:t>
            </a:r>
            <a:r>
              <a:rPr lang="zh-CN" altLang="en-US" b="1" dirty="0" smtClean="0"/>
              <a:t>”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843558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●</a:t>
            </a:r>
            <a:r>
              <a:rPr lang="zh-CN" altLang="zh-CN" dirty="0" smtClean="0"/>
              <a:t>学</a:t>
            </a:r>
            <a:r>
              <a:rPr lang="zh-CN" altLang="zh-CN" dirty="0"/>
              <a:t>生填写完所有申请信息点击</a:t>
            </a:r>
            <a:r>
              <a:rPr lang="zh-CN" altLang="zh-CN" dirty="0">
                <a:solidFill>
                  <a:srgbClr val="FF0000"/>
                </a:solidFill>
              </a:rPr>
              <a:t>“提交”</a:t>
            </a:r>
            <a:r>
              <a:rPr lang="zh-CN" altLang="zh-CN" dirty="0"/>
              <a:t>后，</a:t>
            </a:r>
            <a:r>
              <a:rPr lang="zh-CN" altLang="zh-CN" dirty="0" smtClean="0"/>
              <a:t>信息</a:t>
            </a:r>
            <a:r>
              <a:rPr lang="zh-CN" altLang="zh-CN" dirty="0" smtClean="0">
                <a:solidFill>
                  <a:srgbClr val="FF0000"/>
                </a:solidFill>
              </a:rPr>
              <a:t>自动锁定</a:t>
            </a:r>
            <a:r>
              <a:rPr lang="zh-CN" altLang="en-US" dirty="0" smtClean="0"/>
              <a:t>（包括选择的经办银行），</a:t>
            </a:r>
            <a:r>
              <a:rPr lang="zh-CN" altLang="zh-CN" dirty="0" smtClean="0"/>
              <a:t>将</a:t>
            </a:r>
            <a:r>
              <a:rPr lang="zh-CN" altLang="zh-CN" dirty="0" smtClean="0">
                <a:solidFill>
                  <a:srgbClr val="FF0000"/>
                </a:solidFill>
              </a:rPr>
              <a:t>无法</a:t>
            </a:r>
            <a:r>
              <a:rPr lang="zh-CN" altLang="zh-CN" dirty="0">
                <a:solidFill>
                  <a:srgbClr val="FF0000"/>
                </a:solidFill>
              </a:rPr>
              <a:t>更改</a:t>
            </a:r>
            <a:r>
              <a:rPr lang="zh-CN" altLang="zh-CN" dirty="0"/>
              <a:t>，所填报的申请信息自动提</a:t>
            </a:r>
            <a:r>
              <a:rPr lang="zh-CN" altLang="zh-CN" dirty="0" smtClean="0"/>
              <a:t>交</a:t>
            </a:r>
            <a:r>
              <a:rPr lang="zh-CN" altLang="en-US" dirty="0"/>
              <a:t>学校</a:t>
            </a:r>
            <a:r>
              <a:rPr lang="zh-CN" altLang="zh-CN" dirty="0" smtClean="0"/>
              <a:t>审</a:t>
            </a:r>
            <a:r>
              <a:rPr lang="zh-CN" altLang="zh-CN" dirty="0"/>
              <a:t>核。</a:t>
            </a:r>
          </a:p>
          <a:p>
            <a:r>
              <a:rPr lang="zh-CN" altLang="zh-CN" b="1" dirty="0"/>
              <a:t>●</a:t>
            </a:r>
            <a:r>
              <a:rPr lang="zh-CN" altLang="zh-CN" dirty="0" smtClean="0"/>
              <a:t>如图</a:t>
            </a:r>
            <a:r>
              <a:rPr lang="zh-CN" altLang="zh-CN" dirty="0"/>
              <a:t>，学生可通过</a:t>
            </a:r>
            <a:r>
              <a:rPr lang="zh-CN" altLang="zh-CN" dirty="0">
                <a:solidFill>
                  <a:srgbClr val="FF0000"/>
                </a:solidFill>
              </a:rPr>
              <a:t>“审核状态”</a:t>
            </a:r>
            <a:r>
              <a:rPr lang="zh-CN" altLang="zh-CN" dirty="0"/>
              <a:t>界面查看审核进度，</a:t>
            </a:r>
            <a:r>
              <a:rPr lang="zh-CN" altLang="zh-CN" dirty="0" smtClean="0"/>
              <a:t>若</a:t>
            </a:r>
            <a:r>
              <a:rPr lang="zh-CN" altLang="en-US" dirty="0" smtClean="0"/>
              <a:t>已</a:t>
            </a:r>
            <a:r>
              <a:rPr lang="zh-CN" altLang="zh-CN" dirty="0" smtClean="0"/>
              <a:t>通过</a:t>
            </a:r>
            <a:r>
              <a:rPr lang="zh-CN" altLang="zh-CN" dirty="0"/>
              <a:t>生源地信用助学贷款资格认定，“审核状态”界面将显示</a:t>
            </a:r>
            <a:r>
              <a:rPr lang="zh-CN" altLang="zh-CN" dirty="0">
                <a:solidFill>
                  <a:srgbClr val="FF0000"/>
                </a:solidFill>
              </a:rPr>
              <a:t>“资格认定已通过”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zh-CN" dirty="0">
                <a:solidFill>
                  <a:srgbClr val="FF0000"/>
                </a:solidFill>
              </a:rPr>
              <a:t>“通过时间”</a:t>
            </a:r>
            <a:r>
              <a:rPr lang="zh-CN" altLang="zh-CN" dirty="0"/>
              <a:t>。</a:t>
            </a:r>
          </a:p>
          <a:p>
            <a:r>
              <a:rPr lang="zh-CN" altLang="zh-CN" b="1" dirty="0"/>
              <a:t>●</a:t>
            </a:r>
            <a:r>
              <a:rPr lang="zh-CN" altLang="zh-CN" dirty="0" smtClean="0"/>
              <a:t>贷</a:t>
            </a:r>
            <a:r>
              <a:rPr lang="zh-CN" altLang="zh-CN" dirty="0"/>
              <a:t>款资格认定通过后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学生可持录取通知书向所选的经办银行</a:t>
            </a:r>
            <a:r>
              <a:rPr lang="zh-CN" altLang="zh-CN" dirty="0" smtClean="0"/>
              <a:t>正式</a:t>
            </a:r>
            <a:r>
              <a:rPr lang="zh-CN" altLang="zh-CN" dirty="0"/>
              <a:t>申请生源地信用助学贷款。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1745"/>
            <a:ext cx="28194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339502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7.</a:t>
            </a:r>
            <a:r>
              <a:rPr lang="zh-CN" altLang="en-US" b="1" dirty="0" smtClean="0"/>
              <a:t>学生操作常见问题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2803" y="1059582"/>
            <a:ext cx="76328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常见问题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 defTabSz="914400"/>
            <a:endParaRPr lang="en-US" altLang="zh-CN" b="1" dirty="0"/>
          </a:p>
          <a:p>
            <a:pPr defTabSz="914400"/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关于信息修改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学生在使用福建助学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进行提交信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息时，比如提示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“高校审核中，不可以修改信息”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，说明贷款资格认定申请信息正在</a:t>
            </a:r>
            <a:r>
              <a:rPr lang="zh-CN" altLang="en-US" sz="16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高校审核环节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中，学生信息处于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“冻结”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状态，仅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高校账号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有权审核，其他环节的账号无法审核相关信息。如需修改，需由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对应帐号退回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，直至最终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退回学生本人申请环节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，学生才可修改相关信息。</a:t>
            </a:r>
            <a:endParaRPr lang="en-US" altLang="zh-CN" sz="1600" dirty="0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注意：全流程审核通过的学生，数据信息将进入贷款资格库，无法再退回修改相关信息</a:t>
            </a:r>
            <a:r>
              <a:rPr lang="zh-CN" altLang="en-US" sz="16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339502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7.</a:t>
            </a:r>
            <a:r>
              <a:rPr lang="zh-CN" altLang="en-US" b="1" dirty="0" smtClean="0"/>
              <a:t>学生操作常见问题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9592" y="1059582"/>
            <a:ext cx="58554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常见问题</a:t>
            </a:r>
            <a:r>
              <a:rPr lang="en-US" altLang="zh-CN" b="1" dirty="0"/>
              <a:t>2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关于修改密码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学生可在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安全设置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中修改登录密码。</a:t>
            </a: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关于忘记密码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学生如果忘记福建助学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登录密码可在登录页面的密码输入处，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忘记密码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进行密码的重置。</a:t>
            </a: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关于退出账号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学生可点击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关于助学宝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”-“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安全退出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退出账号。</a:t>
            </a:r>
          </a:p>
          <a:p>
            <a:endParaRPr lang="zh-CN" altLang="zh-CN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347864" y="1783076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微信服务号</a:t>
            </a:r>
            <a:r>
              <a:rPr lang="zh-CN" altLang="en-US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：“兴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业助学宝”</a:t>
            </a:r>
            <a:endParaRPr lang="en-US" altLang="zh-CN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资助服务热线：</a:t>
            </a:r>
            <a:r>
              <a:rPr lang="en-US" altLang="zh-CN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4000096095</a:t>
            </a:r>
            <a:endParaRPr lang="en-US" altLang="zh-CN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794197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联系我们</a:t>
            </a:r>
            <a:endParaRPr lang="en-US" altLang="zh-C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291830"/>
            <a:ext cx="72728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在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使用“福建助学”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App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过程中遇到问题，可以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联系学生资助热线服务中心，我们专门安排了客服人员来解答咨询问题。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60" y="2355758"/>
            <a:ext cx="2891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istrator\AppData\Roaming\Tencent\Users\1061838677\QQ\WinTemp\RichOle\9UHW4$7$`RSO4`{DZN[5BT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56" y="1923678"/>
            <a:ext cx="288000" cy="2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"/>
          <p:cNvGrpSpPr/>
          <p:nvPr/>
        </p:nvGrpSpPr>
        <p:grpSpPr bwMode="auto">
          <a:xfrm>
            <a:off x="2219325" y="1816100"/>
            <a:ext cx="1511300" cy="1511300"/>
            <a:chOff x="1835696" y="1419622"/>
            <a:chExt cx="1512168" cy="1512168"/>
          </a:xfrm>
        </p:grpSpPr>
        <p:sp>
          <p:nvSpPr>
            <p:cNvPr id="5" name="矩形 4"/>
            <p:cNvSpPr/>
            <p:nvPr/>
          </p:nvSpPr>
          <p:spPr>
            <a:xfrm>
              <a:off x="1835696" y="1419622"/>
              <a:ext cx="1512168" cy="144546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3023828" y="1599113"/>
              <a:ext cx="503527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1154268" y="2104227"/>
              <a:ext cx="1512168" cy="142957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2787245"/>
              <a:ext cx="1512168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3023828" y="2607755"/>
              <a:ext cx="503526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pic>
          <p:nvPicPr>
            <p:cNvPr id="8201" name="Picture 2" descr="C:\Users\Administrator\Desktop\新鲨鱼icon\瘦萌版鲨鱼icon-04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63" t="18887" r="31297" b="51579"/>
            <a:stretch>
              <a:fillRect/>
            </a:stretch>
          </p:blipFill>
          <p:spPr bwMode="auto">
            <a:xfrm>
              <a:off x="2015712" y="1563638"/>
              <a:ext cx="1152136" cy="1236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3624263" y="2241550"/>
            <a:ext cx="354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558ED5"/>
                </a:solidFill>
                <a:ea typeface="微软雅黑" panose="020B0503020204020204" pitchFamily="34" charset="-122"/>
              </a:rPr>
              <a:t>THANK</a:t>
            </a:r>
            <a:r>
              <a:rPr lang="en-US" altLang="zh-CN" sz="3600" b="1" dirty="0"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rgbClr val="558ED5"/>
                </a:solidFill>
                <a:ea typeface="微软雅黑" panose="020B0503020204020204" pitchFamily="34" charset="-122"/>
              </a:rPr>
              <a:t>YOU!</a:t>
            </a:r>
            <a:endParaRPr lang="zh-CN" altLang="en-US" sz="3600" b="1" dirty="0">
              <a:solidFill>
                <a:srgbClr val="558ED5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26749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一、</a:t>
            </a:r>
            <a:r>
              <a:rPr lang="zh-CN" altLang="zh-CN" b="1" dirty="0" smtClean="0"/>
              <a:t>“福建助学”</a:t>
            </a:r>
            <a:r>
              <a:rPr lang="en-US" altLang="zh-CN" b="1" dirty="0"/>
              <a:t>App</a:t>
            </a:r>
            <a:r>
              <a:rPr lang="zh-CN" altLang="zh-CN" b="1" dirty="0"/>
              <a:t>下载安</a:t>
            </a:r>
            <a:r>
              <a:rPr lang="zh-CN" altLang="zh-CN" b="1" dirty="0" smtClean="0"/>
              <a:t>装</a:t>
            </a:r>
            <a:endParaRPr lang="en-US" altLang="zh-CN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2579" y="1635646"/>
            <a:ext cx="3745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ym typeface="+mn-ea"/>
              </a:rPr>
              <a:t>途径一</a:t>
            </a:r>
            <a:r>
              <a:rPr lang="zh-CN" altLang="en-US" b="1" dirty="0" smtClean="0">
                <a:sym typeface="+mn-ea"/>
              </a:rPr>
              <a:t>：“</a:t>
            </a:r>
            <a:r>
              <a:rPr lang="zh-CN" altLang="en-US" dirty="0" smtClean="0">
                <a:sym typeface="+mn-ea"/>
              </a:rPr>
              <a:t>福建助学</a:t>
            </a:r>
            <a:r>
              <a:rPr lang="zh-CN" altLang="en-US" b="1" dirty="0" smtClean="0">
                <a:sym typeface="+mn-ea"/>
              </a:rPr>
              <a:t>”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App</a:t>
            </a:r>
            <a:r>
              <a:rPr lang="zh-CN" altLang="en-US" dirty="0" smtClean="0">
                <a:sym typeface="+mn-ea"/>
              </a:rPr>
              <a:t>可通过苹</a:t>
            </a:r>
            <a:r>
              <a:rPr lang="zh-CN" altLang="en-US" dirty="0">
                <a:sym typeface="+mn-ea"/>
              </a:rPr>
              <a:t>果与安卓市场搜索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“福建助学”</a:t>
            </a:r>
            <a:r>
              <a:rPr lang="en-US" altLang="zh-CN" b="1" dirty="0" smtClean="0">
                <a:sym typeface="+mn-ea"/>
              </a:rPr>
              <a:t> </a:t>
            </a:r>
            <a:r>
              <a:rPr lang="zh-CN" altLang="en-US" dirty="0" smtClean="0">
                <a:sym typeface="+mn-ea"/>
              </a:rPr>
              <a:t>即</a:t>
            </a:r>
            <a:r>
              <a:rPr lang="zh-CN" altLang="en-US" dirty="0">
                <a:sym typeface="+mn-ea"/>
              </a:rPr>
              <a:t>可下载</a:t>
            </a:r>
            <a:r>
              <a:rPr lang="zh-CN" altLang="en-US" dirty="0" smtClean="0">
                <a:sym typeface="+mn-ea"/>
              </a:rPr>
              <a:t>安装</a:t>
            </a:r>
            <a:r>
              <a:rPr lang="en-US" altLang="zh-CN" dirty="0" smtClean="0">
                <a:sym typeface="+mn-ea"/>
              </a:rPr>
              <a:t>App</a:t>
            </a:r>
            <a:endParaRPr lang="en-US" altLang="zh-CN" dirty="0"/>
          </a:p>
          <a:p>
            <a:r>
              <a:rPr lang="zh-CN" altLang="zh-CN" b="1" dirty="0" smtClean="0"/>
              <a:t>途径</a:t>
            </a:r>
            <a:r>
              <a:rPr lang="zh-CN" altLang="en-US" b="1" dirty="0" smtClean="0"/>
              <a:t>二</a:t>
            </a:r>
            <a:r>
              <a:rPr lang="zh-CN" altLang="zh-CN" b="1" dirty="0" smtClean="0"/>
              <a:t>：</a:t>
            </a:r>
            <a:r>
              <a:rPr lang="zh-CN" altLang="en-US" dirty="0"/>
              <a:t>苹果</a:t>
            </a:r>
            <a:r>
              <a:rPr lang="zh-CN" altLang="zh-CN" dirty="0" smtClean="0"/>
              <a:t>和</a:t>
            </a:r>
            <a:r>
              <a:rPr lang="zh-CN" altLang="en-US" dirty="0" smtClean="0"/>
              <a:t>安卓</a:t>
            </a:r>
            <a:r>
              <a:rPr lang="zh-CN" altLang="zh-CN" dirty="0" smtClean="0"/>
              <a:t>用</a:t>
            </a:r>
            <a:r>
              <a:rPr lang="zh-CN" altLang="zh-CN" dirty="0"/>
              <a:t>户可通过扫描“福建助学”</a:t>
            </a:r>
            <a:r>
              <a:rPr lang="en-US" altLang="zh-CN" dirty="0"/>
              <a:t>App</a:t>
            </a:r>
            <a:r>
              <a:rPr lang="zh-CN" altLang="zh-CN" dirty="0"/>
              <a:t>下载二维码直接下载。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04576"/>
            <a:ext cx="2426109" cy="18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157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771550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 </a:t>
            </a:r>
            <a:r>
              <a:rPr lang="en-US" altLang="zh-CN" b="1" dirty="0"/>
              <a:t>1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“</a:t>
            </a:r>
            <a:r>
              <a:rPr lang="zh-CN" altLang="zh-CN" b="1" dirty="0" smtClean="0"/>
              <a:t>基</a:t>
            </a:r>
            <a:r>
              <a:rPr lang="zh-CN" altLang="zh-CN" b="1" dirty="0"/>
              <a:t>础信</a:t>
            </a:r>
            <a:r>
              <a:rPr lang="zh-CN" altLang="zh-CN" b="1" dirty="0" smtClean="0"/>
              <a:t>息</a:t>
            </a:r>
            <a:r>
              <a:rPr lang="zh-CN" altLang="en-US" b="1" dirty="0" smtClean="0"/>
              <a:t>”</a:t>
            </a:r>
            <a:r>
              <a:rPr lang="zh-CN" altLang="zh-CN" b="1" dirty="0" smtClean="0"/>
              <a:t>页</a:t>
            </a:r>
            <a:r>
              <a:rPr lang="zh-CN" altLang="zh-CN" b="1" dirty="0"/>
              <a:t>填报指南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755576" y="1160621"/>
            <a:ext cx="3024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●身份证正面照上传：</a:t>
            </a:r>
            <a:endParaRPr lang="zh-CN" altLang="zh-CN" dirty="0"/>
          </a:p>
          <a:p>
            <a:r>
              <a:rPr lang="zh-CN" altLang="zh-CN" dirty="0" smtClean="0"/>
              <a:t>①</a:t>
            </a:r>
            <a:r>
              <a:rPr lang="zh-CN" altLang="zh-CN" dirty="0"/>
              <a:t>点击</a:t>
            </a:r>
            <a:r>
              <a:rPr lang="zh-CN" altLang="zh-CN" dirty="0">
                <a:solidFill>
                  <a:srgbClr val="FF0000"/>
                </a:solidFill>
              </a:rPr>
              <a:t>“基础信息”</a:t>
            </a:r>
            <a:r>
              <a:rPr lang="zh-CN" altLang="zh-CN" dirty="0"/>
              <a:t>页面</a:t>
            </a:r>
            <a:r>
              <a:rPr lang="zh-CN" altLang="zh-CN" dirty="0" smtClean="0"/>
              <a:t>的点击拍摄</a:t>
            </a:r>
            <a:r>
              <a:rPr lang="zh-CN" altLang="zh-CN" dirty="0" smtClean="0">
                <a:solidFill>
                  <a:srgbClr val="FF0000"/>
                </a:solidFill>
              </a:rPr>
              <a:t>“身份证正面照”</a:t>
            </a:r>
            <a:r>
              <a:rPr lang="zh-CN" altLang="zh-CN" dirty="0"/>
              <a:t>，将身份证正面对准拍摄窗口，即可完成身份证拍摄。</a:t>
            </a:r>
          </a:p>
          <a:p>
            <a:r>
              <a:rPr lang="zh-CN" altLang="zh-CN" dirty="0"/>
              <a:t>②身份证正面照上传成功后，系统自动识别“身份证号”、“姓名”、“性别”、“民族”、“出生年月”信息</a:t>
            </a:r>
            <a:r>
              <a:rPr lang="zh-CN" altLang="zh-CN" b="1" dirty="0"/>
              <a:t>，</a:t>
            </a:r>
            <a:r>
              <a:rPr lang="zh-CN" altLang="zh-CN" b="1" dirty="0">
                <a:solidFill>
                  <a:srgbClr val="FF0000"/>
                </a:solidFill>
              </a:rPr>
              <a:t>请认真核实相关信息，如有错误可手动修改</a:t>
            </a:r>
            <a:r>
              <a:rPr lang="zh-CN" altLang="zh-CN" b="1" dirty="0"/>
              <a:t>。</a:t>
            </a:r>
            <a:endParaRPr lang="zh-CN" altLang="zh-CN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000114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08204" y="2714626"/>
            <a:ext cx="273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身份证正面照上传成功后可自动生成相应信息，并可手动修改。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109857" y="708834"/>
            <a:ext cx="2326391" cy="4083918"/>
            <a:chOff x="4109857" y="708834"/>
            <a:chExt cx="2326391" cy="4083918"/>
          </a:xfrm>
        </p:grpSpPr>
        <p:grpSp>
          <p:nvGrpSpPr>
            <p:cNvPr id="5" name="组合 4"/>
            <p:cNvGrpSpPr/>
            <p:nvPr/>
          </p:nvGrpSpPr>
          <p:grpSpPr>
            <a:xfrm>
              <a:off x="4109857" y="708834"/>
              <a:ext cx="2326391" cy="4083918"/>
              <a:chOff x="4992980" y="712688"/>
              <a:chExt cx="2326391" cy="4083918"/>
            </a:xfrm>
          </p:grpSpPr>
          <p:pic>
            <p:nvPicPr>
              <p:cNvPr id="1026" name="Picture 2" descr="C:\Users\Administrator\Documents\Tencent Files\1061838677\FileRecv\MobileFile\IMG_500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980" y="712688"/>
                <a:ext cx="2326391" cy="4083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5383685" y="1146844"/>
                <a:ext cx="1584176" cy="93610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109857" y="2175706"/>
              <a:ext cx="2326391" cy="10389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77701" y="138528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点击进入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>
            <a:endCxn id="8" idx="1"/>
          </p:cNvCxnSpPr>
          <p:nvPr/>
        </p:nvCxnSpPr>
        <p:spPr>
          <a:xfrm>
            <a:off x="6065141" y="1666134"/>
            <a:ext cx="721437" cy="12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14" idx="3"/>
          </p:cNvCxnSpPr>
          <p:nvPr/>
        </p:nvCxnSpPr>
        <p:spPr>
          <a:xfrm rot="10800000" flipV="1">
            <a:off x="6436248" y="2357435"/>
            <a:ext cx="493206" cy="337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560" y="25820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 smtClean="0"/>
              <a:t>二、</a:t>
            </a:r>
            <a:r>
              <a:rPr lang="zh-CN" altLang="en-US" b="1" dirty="0" smtClean="0"/>
              <a:t>生源地信用</a:t>
            </a:r>
            <a:r>
              <a:rPr lang="zh-CN" altLang="zh-CN" b="1" dirty="0" smtClean="0"/>
              <a:t>助</a:t>
            </a:r>
            <a:r>
              <a:rPr lang="zh-CN" altLang="zh-CN" b="1" dirty="0"/>
              <a:t>学贷款资格认定信息填报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41039" y="339502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 </a:t>
            </a:r>
            <a:r>
              <a:rPr lang="en-US" altLang="zh-CN" b="1" dirty="0"/>
              <a:t>1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“</a:t>
            </a:r>
            <a:r>
              <a:rPr lang="zh-CN" altLang="zh-CN" b="1" dirty="0" smtClean="0"/>
              <a:t>基</a:t>
            </a:r>
            <a:r>
              <a:rPr lang="zh-CN" altLang="zh-CN" b="1" dirty="0"/>
              <a:t>础信</a:t>
            </a:r>
            <a:r>
              <a:rPr lang="zh-CN" altLang="zh-CN" b="1" dirty="0" smtClean="0"/>
              <a:t>息</a:t>
            </a:r>
            <a:r>
              <a:rPr lang="zh-CN" altLang="en-US" b="1" dirty="0" smtClean="0"/>
              <a:t>”</a:t>
            </a:r>
            <a:r>
              <a:rPr lang="zh-CN" altLang="zh-CN" b="1" dirty="0" smtClean="0"/>
              <a:t>页</a:t>
            </a:r>
            <a:r>
              <a:rPr lang="zh-CN" altLang="zh-CN" b="1" dirty="0"/>
              <a:t>填报指南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621266" y="883622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●</a:t>
            </a:r>
            <a:r>
              <a:rPr lang="zh-CN" altLang="zh-CN" b="1" dirty="0" smtClean="0"/>
              <a:t>“</a:t>
            </a:r>
            <a:r>
              <a:rPr lang="zh-CN" altLang="en-US" b="1" dirty="0" smtClean="0"/>
              <a:t>住</a:t>
            </a:r>
            <a:r>
              <a:rPr lang="zh-CN" altLang="zh-CN" b="1" dirty="0" smtClean="0"/>
              <a:t>址</a:t>
            </a:r>
            <a:r>
              <a:rPr lang="zh-CN" altLang="zh-CN" b="1" dirty="0"/>
              <a:t>”填写：</a:t>
            </a:r>
            <a:endParaRPr lang="zh-CN" altLang="zh-CN" dirty="0"/>
          </a:p>
          <a:p>
            <a:r>
              <a:rPr lang="zh-CN" altLang="zh-CN" dirty="0"/>
              <a:t>①点击</a:t>
            </a:r>
            <a:r>
              <a:rPr lang="zh-CN" altLang="zh-CN" b="1" dirty="0">
                <a:solidFill>
                  <a:srgbClr val="FF0000"/>
                </a:solidFill>
              </a:rPr>
              <a:t>“地址”</a:t>
            </a:r>
            <a:r>
              <a:rPr lang="zh-CN" altLang="zh-CN" dirty="0"/>
              <a:t>或</a:t>
            </a:r>
            <a:r>
              <a:rPr lang="zh-CN" altLang="zh-CN" b="1" dirty="0">
                <a:solidFill>
                  <a:srgbClr val="FF0000"/>
                </a:solidFill>
              </a:rPr>
              <a:t>红色感叹号</a:t>
            </a:r>
            <a:r>
              <a:rPr lang="en-US" altLang="zh-CN" b="1" dirty="0"/>
              <a:t> </a:t>
            </a:r>
            <a:r>
              <a:rPr lang="zh-CN" altLang="zh-CN" dirty="0"/>
              <a:t>，可查看地址填写示意图。</a:t>
            </a:r>
          </a:p>
          <a:p>
            <a:r>
              <a:rPr lang="zh-CN" altLang="zh-CN" dirty="0" smtClean="0"/>
              <a:t>②</a:t>
            </a:r>
            <a:r>
              <a:rPr lang="zh-CN" altLang="en-US" dirty="0" smtClean="0"/>
              <a:t>住址应</a:t>
            </a:r>
            <a:r>
              <a:rPr lang="zh-CN" altLang="zh-CN" b="1" dirty="0" smtClean="0">
                <a:solidFill>
                  <a:srgbClr val="FF0000"/>
                </a:solidFill>
              </a:rPr>
              <a:t>“</a:t>
            </a:r>
            <a:r>
              <a:rPr lang="zh-CN" altLang="zh-CN" b="1" dirty="0">
                <a:solidFill>
                  <a:srgbClr val="FF0000"/>
                </a:solidFill>
              </a:rPr>
              <a:t>填写完整身份证地址”</a:t>
            </a:r>
            <a:r>
              <a:rPr lang="zh-CN" altLang="zh-CN" dirty="0"/>
              <a:t>，其中省、市、县（区）可下拉选择填入，详细地址如图所示，手动输入身份证上的住址。</a:t>
            </a:r>
          </a:p>
          <a:p>
            <a:r>
              <a:rPr lang="zh-CN" altLang="zh-CN" b="1" dirty="0"/>
              <a:t>●</a:t>
            </a:r>
            <a:r>
              <a:rPr lang="zh-CN" altLang="zh-CN" dirty="0" smtClean="0"/>
              <a:t>“</a:t>
            </a:r>
            <a:r>
              <a:rPr lang="zh-CN" altLang="zh-CN" dirty="0"/>
              <a:t>受助情况</a:t>
            </a:r>
            <a:r>
              <a:rPr lang="zh-CN" altLang="zh-CN" dirty="0" smtClean="0"/>
              <a:t>”</a:t>
            </a:r>
            <a:r>
              <a:rPr lang="zh-CN" altLang="en-US" dirty="0" smtClean="0"/>
              <a:t>由系统自动匹配</a:t>
            </a:r>
            <a:r>
              <a:rPr lang="zh-CN" altLang="zh-CN" dirty="0" smtClean="0"/>
              <a:t>，</a:t>
            </a:r>
            <a:r>
              <a:rPr lang="zh-CN" altLang="zh-CN" dirty="0"/>
              <a:t>无需填写。</a:t>
            </a:r>
          </a:p>
          <a:p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938227"/>
            <a:ext cx="57721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339502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“</a:t>
            </a:r>
            <a:r>
              <a:rPr lang="zh-CN" altLang="zh-CN" b="1" dirty="0" smtClean="0"/>
              <a:t>户</a:t>
            </a:r>
            <a:r>
              <a:rPr lang="zh-CN" altLang="zh-CN" b="1" dirty="0"/>
              <a:t>籍信</a:t>
            </a:r>
            <a:r>
              <a:rPr lang="zh-CN" altLang="zh-CN" b="1" dirty="0" smtClean="0"/>
              <a:t>息</a:t>
            </a:r>
            <a:r>
              <a:rPr lang="zh-CN" altLang="en-US" b="1" dirty="0" smtClean="0"/>
              <a:t>”</a:t>
            </a:r>
            <a:r>
              <a:rPr lang="zh-CN" altLang="en-US" b="1" dirty="0"/>
              <a:t>页</a:t>
            </a:r>
            <a:r>
              <a:rPr lang="zh-CN" altLang="zh-CN" b="1" dirty="0" smtClean="0"/>
              <a:t>填</a:t>
            </a:r>
            <a:r>
              <a:rPr lang="zh-CN" altLang="zh-CN" b="1" dirty="0"/>
              <a:t>报指南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843558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 smtClean="0"/>
              <a:t>●</a:t>
            </a:r>
            <a:r>
              <a:rPr lang="zh-CN" altLang="zh-CN" b="1" dirty="0">
                <a:solidFill>
                  <a:srgbClr val="FF0000"/>
                </a:solidFill>
              </a:rPr>
              <a:t>“户籍地址”</a:t>
            </a:r>
            <a:r>
              <a:rPr lang="zh-CN" altLang="zh-CN" b="1" dirty="0"/>
              <a:t> </a:t>
            </a:r>
            <a:r>
              <a:rPr lang="zh-CN" altLang="en-US" b="1" dirty="0" smtClean="0"/>
              <a:t>：</a:t>
            </a:r>
            <a:r>
              <a:rPr lang="zh-CN" altLang="zh-CN" dirty="0" smtClean="0"/>
              <a:t>①点</a:t>
            </a:r>
            <a:r>
              <a:rPr lang="zh-CN" altLang="zh-CN" dirty="0"/>
              <a:t>击“户籍地址”或红色感叹号</a:t>
            </a:r>
            <a:r>
              <a:rPr lang="en-US" altLang="zh-CN" dirty="0"/>
              <a:t> </a:t>
            </a:r>
            <a:r>
              <a:rPr lang="zh-CN" altLang="zh-CN" dirty="0"/>
              <a:t>，可查看户籍地址填写示意图。</a:t>
            </a:r>
          </a:p>
          <a:p>
            <a:r>
              <a:rPr lang="zh-CN" altLang="zh-CN" dirty="0" smtClean="0"/>
              <a:t>②户</a:t>
            </a:r>
            <a:r>
              <a:rPr lang="zh-CN" altLang="zh-CN" dirty="0"/>
              <a:t>籍地</a:t>
            </a:r>
            <a:r>
              <a:rPr lang="zh-CN" altLang="zh-CN" dirty="0" smtClean="0"/>
              <a:t>址</a:t>
            </a:r>
            <a:r>
              <a:rPr lang="zh-CN" altLang="en-US" dirty="0"/>
              <a:t>应</a:t>
            </a:r>
            <a:r>
              <a:rPr lang="zh-CN" altLang="zh-CN" b="1" dirty="0" smtClean="0">
                <a:solidFill>
                  <a:srgbClr val="FF0000"/>
                </a:solidFill>
              </a:rPr>
              <a:t>“</a:t>
            </a:r>
            <a:r>
              <a:rPr lang="zh-CN" altLang="zh-CN" b="1" dirty="0">
                <a:solidFill>
                  <a:srgbClr val="FF0000"/>
                </a:solidFill>
              </a:rPr>
              <a:t>填写完整户籍地址</a:t>
            </a:r>
            <a:r>
              <a:rPr lang="zh-CN" altLang="zh-CN" b="1" dirty="0" smtClean="0">
                <a:solidFill>
                  <a:srgbClr val="FF0000"/>
                </a:solidFill>
              </a:rPr>
              <a:t>”</a:t>
            </a:r>
            <a:r>
              <a:rPr lang="zh-CN" altLang="en-US" b="1" dirty="0" smtClean="0">
                <a:solidFill>
                  <a:srgbClr val="FF0000"/>
                </a:solidFill>
              </a:rPr>
              <a:t>（户口本地址）</a:t>
            </a:r>
            <a:r>
              <a:rPr lang="zh-CN" altLang="zh-CN" dirty="0" smtClean="0"/>
              <a:t>，</a:t>
            </a:r>
            <a:r>
              <a:rPr lang="zh-CN" altLang="zh-CN" dirty="0"/>
              <a:t>其中省、市、县（区）可下拉选择填入，详细地址如图所示，手动输入户口本户主页上的住址。</a:t>
            </a:r>
          </a:p>
          <a:p>
            <a:r>
              <a:rPr lang="zh-CN" altLang="zh-CN" b="1" dirty="0"/>
              <a:t>●</a:t>
            </a:r>
            <a:r>
              <a:rPr lang="zh-CN" altLang="zh-CN" b="1" dirty="0" smtClean="0">
                <a:solidFill>
                  <a:srgbClr val="FF0000"/>
                </a:solidFill>
              </a:rPr>
              <a:t>“</a:t>
            </a:r>
            <a:r>
              <a:rPr lang="zh-CN" altLang="zh-CN" b="1" dirty="0">
                <a:solidFill>
                  <a:srgbClr val="FF0000"/>
                </a:solidFill>
              </a:rPr>
              <a:t>申请日期</a:t>
            </a:r>
            <a:r>
              <a:rPr lang="zh-CN" altLang="zh-CN" b="1" dirty="0" smtClean="0">
                <a:solidFill>
                  <a:srgbClr val="FF0000"/>
                </a:solidFill>
              </a:rPr>
              <a:t>”</a:t>
            </a:r>
            <a:r>
              <a:rPr lang="zh-CN" altLang="en-US" b="1" dirty="0" smtClean="0"/>
              <a:t>：</a:t>
            </a:r>
            <a:r>
              <a:rPr lang="zh-CN" altLang="zh-CN" dirty="0" smtClean="0"/>
              <a:t>系</a:t>
            </a:r>
            <a:r>
              <a:rPr lang="zh-CN" altLang="zh-CN" dirty="0"/>
              <a:t>统根据当前填报日期自动生成，无需填写。</a:t>
            </a:r>
          </a:p>
          <a:p>
            <a:r>
              <a:rPr lang="zh-CN" altLang="zh-CN" b="1" dirty="0"/>
              <a:t>●</a:t>
            </a:r>
            <a:r>
              <a:rPr lang="zh-CN" altLang="zh-CN" b="1" dirty="0" smtClean="0">
                <a:solidFill>
                  <a:srgbClr val="FF0000"/>
                </a:solidFill>
              </a:rPr>
              <a:t>“</a:t>
            </a:r>
            <a:r>
              <a:rPr lang="zh-CN" altLang="zh-CN" b="1" dirty="0">
                <a:solidFill>
                  <a:srgbClr val="FF0000"/>
                </a:solidFill>
              </a:rPr>
              <a:t>申请原因</a:t>
            </a:r>
            <a:r>
              <a:rPr lang="zh-CN" altLang="zh-CN" b="1" dirty="0" smtClean="0">
                <a:solidFill>
                  <a:srgbClr val="FF0000"/>
                </a:solidFill>
              </a:rPr>
              <a:t>”</a:t>
            </a:r>
            <a:r>
              <a:rPr lang="zh-CN" altLang="en-US" b="1" dirty="0" smtClean="0"/>
              <a:t>：</a:t>
            </a:r>
            <a:r>
              <a:rPr lang="zh-CN" altLang="zh-CN" dirty="0" smtClean="0"/>
              <a:t>应</a:t>
            </a:r>
            <a:r>
              <a:rPr lang="zh-CN" altLang="zh-CN" dirty="0"/>
              <a:t>按照本人及家庭情况如实选择填写。可下拉选择相关</a:t>
            </a:r>
            <a:r>
              <a:rPr lang="zh-CN" altLang="zh-CN" dirty="0" smtClean="0"/>
              <a:t>类型</a:t>
            </a:r>
            <a:r>
              <a:rPr lang="zh-CN" altLang="en-US" dirty="0" smtClean="0"/>
              <a:t>，如建档立卡、低保家庭等；</a:t>
            </a:r>
            <a:r>
              <a:rPr lang="zh-CN" altLang="zh-CN" dirty="0" smtClean="0"/>
              <a:t>若</a:t>
            </a:r>
            <a:r>
              <a:rPr lang="zh-CN" altLang="zh-CN" dirty="0"/>
              <a:t>选择“其他对象”内“其他”选项时，</a:t>
            </a:r>
            <a:r>
              <a:rPr lang="zh-CN" altLang="zh-CN" dirty="0" smtClean="0"/>
              <a:t>应</a:t>
            </a:r>
            <a:r>
              <a:rPr lang="zh-CN" altLang="en-US" dirty="0" smtClean="0"/>
              <a:t>手动</a:t>
            </a:r>
            <a:r>
              <a:rPr lang="zh-CN" altLang="zh-CN" dirty="0" smtClean="0"/>
              <a:t>填写</a:t>
            </a:r>
            <a:r>
              <a:rPr lang="zh-CN" altLang="zh-CN" dirty="0"/>
              <a:t>补充信息进行说明。</a:t>
            </a:r>
          </a:p>
          <a:p>
            <a:endParaRPr lang="zh-CN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07420"/>
            <a:ext cx="21621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istrator\Desktop\ZUH[}FZE@FSEIEEWFY94~X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8" y="813994"/>
            <a:ext cx="1962090" cy="35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339502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“</a:t>
            </a:r>
            <a:r>
              <a:rPr lang="zh-CN" altLang="zh-CN" b="1" dirty="0" smtClean="0"/>
              <a:t>户</a:t>
            </a:r>
            <a:r>
              <a:rPr lang="zh-CN" altLang="zh-CN" b="1" dirty="0"/>
              <a:t>籍信</a:t>
            </a:r>
            <a:r>
              <a:rPr lang="zh-CN" altLang="zh-CN" b="1" dirty="0" smtClean="0"/>
              <a:t>息</a:t>
            </a:r>
            <a:r>
              <a:rPr lang="zh-CN" altLang="en-US" b="1" dirty="0" smtClean="0"/>
              <a:t>”页</a:t>
            </a:r>
            <a:r>
              <a:rPr lang="zh-CN" altLang="zh-CN" b="1" dirty="0" smtClean="0"/>
              <a:t>填</a:t>
            </a:r>
            <a:r>
              <a:rPr lang="zh-CN" altLang="zh-CN" b="1" dirty="0"/>
              <a:t>报指南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98757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●“户口簿照片”上传：</a:t>
            </a:r>
            <a:endParaRPr lang="zh-CN" altLang="zh-CN" dirty="0"/>
          </a:p>
          <a:p>
            <a:r>
              <a:rPr lang="zh-CN" altLang="zh-CN" dirty="0"/>
              <a:t>①点击“户口簿 拍摄”或红色感叹号</a:t>
            </a:r>
            <a:r>
              <a:rPr lang="en-US" altLang="zh-CN" dirty="0"/>
              <a:t> </a:t>
            </a:r>
            <a:r>
              <a:rPr lang="zh-CN" altLang="zh-CN" dirty="0"/>
              <a:t>，即可查看户主户口簿照片和本人户口簿照片示意图。</a:t>
            </a:r>
          </a:p>
          <a:p>
            <a:r>
              <a:rPr lang="zh-CN" altLang="zh-CN" dirty="0"/>
              <a:t>②参照示意图，在相应位置拍摄上传户口簿户主页及本人页照片，</a:t>
            </a:r>
            <a:r>
              <a:rPr lang="zh-CN" altLang="zh-CN" b="1" dirty="0">
                <a:solidFill>
                  <a:srgbClr val="FF0000"/>
                </a:solidFill>
              </a:rPr>
              <a:t>应把户口本居中、铺满照片，保证照片清晰，完整，注意不可缺字、漏字</a:t>
            </a:r>
            <a:r>
              <a:rPr lang="zh-CN" altLang="zh-CN" b="1" dirty="0"/>
              <a:t>。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08835"/>
            <a:ext cx="2354525" cy="34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28676"/>
            <a:ext cx="2555776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86828" y="339502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3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“</a:t>
            </a:r>
            <a:r>
              <a:rPr lang="zh-CN" altLang="zh-CN" b="1" dirty="0" smtClean="0"/>
              <a:t>联</a:t>
            </a:r>
            <a:r>
              <a:rPr lang="zh-CN" altLang="zh-CN" b="1" dirty="0"/>
              <a:t>系方</a:t>
            </a:r>
            <a:r>
              <a:rPr lang="zh-CN" altLang="zh-CN" b="1" dirty="0" smtClean="0"/>
              <a:t>式</a:t>
            </a:r>
            <a:r>
              <a:rPr lang="zh-CN" altLang="en-US" b="1" dirty="0" smtClean="0"/>
              <a:t>”页</a:t>
            </a:r>
            <a:r>
              <a:rPr lang="zh-CN" altLang="zh-CN" b="1" dirty="0" smtClean="0"/>
              <a:t>填</a:t>
            </a:r>
            <a:r>
              <a:rPr lang="zh-CN" altLang="zh-CN" b="1" dirty="0"/>
              <a:t>报指</a:t>
            </a:r>
            <a:r>
              <a:rPr lang="zh-CN" altLang="zh-CN" b="1" dirty="0" smtClean="0"/>
              <a:t>南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915566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●</a:t>
            </a:r>
            <a:r>
              <a:rPr lang="zh-CN" altLang="zh-CN" b="1" dirty="0">
                <a:solidFill>
                  <a:srgbClr val="FF0000"/>
                </a:solidFill>
              </a:rPr>
              <a:t>“电子邮箱</a:t>
            </a:r>
            <a:r>
              <a:rPr lang="zh-CN" altLang="zh-CN" b="1" dirty="0" smtClean="0">
                <a:solidFill>
                  <a:srgbClr val="FF0000"/>
                </a:solidFill>
              </a:rPr>
              <a:t>”</a:t>
            </a:r>
            <a:r>
              <a:rPr lang="zh-CN" altLang="zh-CN" b="1" dirty="0" smtClean="0"/>
              <a:t>：</a:t>
            </a:r>
            <a:r>
              <a:rPr lang="zh-CN" altLang="zh-CN" dirty="0" smtClean="0"/>
              <a:t>可</a:t>
            </a:r>
            <a:r>
              <a:rPr lang="zh-CN" altLang="zh-CN" dirty="0"/>
              <a:t>填写常用邮箱格式：</a:t>
            </a:r>
            <a:r>
              <a:rPr lang="en-US" altLang="zh-CN" dirty="0" err="1"/>
              <a:t>如QQ</a:t>
            </a:r>
            <a:r>
              <a:rPr lang="en-US" altLang="zh-CN" dirty="0" err="1" smtClean="0"/>
              <a:t>邮箱</a:t>
            </a:r>
            <a:r>
              <a:rPr lang="zh-CN" altLang="zh-CN" dirty="0" smtClean="0"/>
              <a:t>、</a:t>
            </a:r>
            <a:r>
              <a:rPr lang="en-US" altLang="zh-CN" dirty="0" smtClean="0"/>
              <a:t>网易163邮箱</a:t>
            </a:r>
            <a:r>
              <a:rPr lang="zh-CN" altLang="zh-CN" dirty="0" smtClean="0"/>
              <a:t>、</a:t>
            </a:r>
            <a:r>
              <a:rPr lang="en-US" altLang="zh-CN" dirty="0" err="1" smtClean="0"/>
              <a:t>新浪邮箱</a:t>
            </a:r>
            <a:r>
              <a:rPr lang="zh-CN" altLang="zh-CN" dirty="0" smtClean="0"/>
              <a:t>、</a:t>
            </a:r>
            <a:r>
              <a:rPr lang="en-US" altLang="zh-CN" dirty="0" err="1" smtClean="0"/>
              <a:t>谷歌邮箱</a:t>
            </a:r>
            <a:r>
              <a:rPr lang="zh-CN" altLang="zh-CN" dirty="0" smtClean="0"/>
              <a:t>、</a:t>
            </a:r>
            <a:r>
              <a:rPr lang="en-US" altLang="zh-CN" dirty="0"/>
              <a:t>126</a:t>
            </a:r>
            <a:r>
              <a:rPr lang="en-US" altLang="zh-CN" dirty="0" smtClean="0"/>
              <a:t>邮箱</a:t>
            </a:r>
            <a:r>
              <a:rPr lang="zh-CN" altLang="zh-CN" dirty="0" smtClean="0"/>
              <a:t>等。</a:t>
            </a:r>
            <a:endParaRPr lang="en-US" altLang="zh-CN" dirty="0" smtClean="0"/>
          </a:p>
          <a:p>
            <a:r>
              <a:rPr lang="zh-CN" altLang="zh-CN" b="1" dirty="0" smtClean="0"/>
              <a:t>●</a:t>
            </a:r>
            <a:r>
              <a:rPr lang="zh-CN" altLang="zh-CN" b="1" dirty="0">
                <a:solidFill>
                  <a:srgbClr val="FF0000"/>
                </a:solidFill>
              </a:rPr>
              <a:t>“现居住地址</a:t>
            </a:r>
            <a:r>
              <a:rPr lang="zh-CN" altLang="zh-CN" b="1" dirty="0" smtClean="0">
                <a:solidFill>
                  <a:srgbClr val="FF0000"/>
                </a:solidFill>
              </a:rPr>
              <a:t>”：填</a:t>
            </a:r>
            <a:r>
              <a:rPr lang="zh-CN" altLang="zh-CN" b="1" dirty="0">
                <a:solidFill>
                  <a:srgbClr val="FF0000"/>
                </a:solidFill>
              </a:rPr>
              <a:t>写当前居住住址</a:t>
            </a:r>
            <a:r>
              <a:rPr lang="zh-CN" altLang="zh-CN" b="1" dirty="0"/>
              <a:t>，</a:t>
            </a:r>
            <a:r>
              <a:rPr lang="zh-CN" altLang="zh-CN" dirty="0"/>
              <a:t>其中省、市、县（区）可下拉选择填入，详细住址手动输入准确住址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r>
              <a:rPr lang="zh-CN" altLang="zh-CN" b="1" dirty="0" smtClean="0"/>
              <a:t>●</a:t>
            </a:r>
            <a:r>
              <a:rPr lang="zh-CN" altLang="en-US" b="1" dirty="0" smtClean="0">
                <a:solidFill>
                  <a:srgbClr val="FF0000"/>
                </a:solidFill>
              </a:rPr>
              <a:t>“手机号”</a:t>
            </a:r>
            <a:r>
              <a:rPr lang="zh-CN" altLang="en-US" b="1" dirty="0" smtClean="0"/>
              <a:t>：</a:t>
            </a:r>
            <a:r>
              <a:rPr lang="zh-CN" altLang="en-US" dirty="0" smtClean="0"/>
              <a:t>填写本人或常用手机号。</a:t>
            </a:r>
            <a:endParaRPr lang="en-US" altLang="zh-CN" dirty="0" smtClean="0"/>
          </a:p>
          <a:p>
            <a:r>
              <a:rPr lang="zh-CN" altLang="zh-CN" b="1" dirty="0" smtClean="0"/>
              <a:t>●</a:t>
            </a:r>
            <a:r>
              <a:rPr lang="zh-CN" altLang="en-US" b="1" dirty="0" smtClean="0">
                <a:solidFill>
                  <a:srgbClr val="FF0000"/>
                </a:solidFill>
              </a:rPr>
              <a:t>“验证码”</a:t>
            </a:r>
            <a:r>
              <a:rPr lang="zh-CN" altLang="en-US" b="1" dirty="0" smtClean="0"/>
              <a:t>：</a:t>
            </a:r>
            <a:r>
              <a:rPr lang="zh-CN" altLang="en-US" dirty="0" smtClean="0"/>
              <a:t>点击获取验证码，对应手机号会收到</a:t>
            </a:r>
            <a:r>
              <a:rPr lang="zh-CN" altLang="en-US" dirty="0"/>
              <a:t>一</a:t>
            </a:r>
            <a:r>
              <a:rPr lang="zh-CN" altLang="en-US" dirty="0" smtClean="0"/>
              <a:t>条验证码信息，输入正确验证码，才可进入下一步。</a:t>
            </a:r>
            <a:endParaRPr lang="en-US" altLang="zh-CN" dirty="0" smtClean="0"/>
          </a:p>
          <a:p>
            <a:r>
              <a:rPr lang="zh-CN" altLang="zh-CN" b="1" dirty="0" smtClean="0"/>
              <a:t>●</a:t>
            </a:r>
            <a:r>
              <a:rPr lang="zh-CN" altLang="en-US" b="1" dirty="0" smtClean="0">
                <a:solidFill>
                  <a:srgbClr val="FF0000"/>
                </a:solidFill>
              </a:rPr>
              <a:t>“联系人姓名”</a:t>
            </a:r>
            <a:r>
              <a:rPr lang="zh-CN" altLang="en-US" b="1" dirty="0" smtClean="0"/>
              <a:t>：</a:t>
            </a:r>
            <a:r>
              <a:rPr lang="zh-CN" altLang="en-US" dirty="0" smtClean="0"/>
              <a:t>填写直系亲属姓名，必须填写</a:t>
            </a:r>
            <a:r>
              <a:rPr lang="en-US" altLang="zh-CN" dirty="0" smtClean="0"/>
              <a:t>2-6</a:t>
            </a:r>
            <a:r>
              <a:rPr lang="zh-CN" altLang="en-US" dirty="0" smtClean="0"/>
              <a:t>个字符。</a:t>
            </a:r>
            <a:endParaRPr lang="en-US" altLang="zh-CN" dirty="0" smtClean="0"/>
          </a:p>
          <a:p>
            <a:r>
              <a:rPr lang="zh-CN" altLang="zh-CN" b="1" dirty="0" smtClean="0"/>
              <a:t>●</a:t>
            </a:r>
            <a:r>
              <a:rPr lang="zh-CN" altLang="en-US" b="1" dirty="0" smtClean="0">
                <a:solidFill>
                  <a:srgbClr val="FF0000"/>
                </a:solidFill>
              </a:rPr>
              <a:t>注：</a:t>
            </a:r>
            <a:r>
              <a:rPr lang="zh-CN" altLang="en-US" dirty="0" smtClean="0"/>
              <a:t>申请国家开发银行生源地助学贷款，联系人信息将自动匹配为共同借款人信息。</a:t>
            </a:r>
            <a:endParaRPr lang="zh-CN" altLang="zh-CN" dirty="0"/>
          </a:p>
        </p:txBody>
      </p:sp>
      <p:grpSp>
        <p:nvGrpSpPr>
          <p:cNvPr id="10" name="组合 9"/>
          <p:cNvGrpSpPr/>
          <p:nvPr/>
        </p:nvGrpSpPr>
        <p:grpSpPr>
          <a:xfrm>
            <a:off x="5072066" y="571486"/>
            <a:ext cx="2914650" cy="4357718"/>
            <a:chOff x="5072066" y="571486"/>
            <a:chExt cx="2914650" cy="4357718"/>
          </a:xfrm>
        </p:grpSpPr>
        <p:grpSp>
          <p:nvGrpSpPr>
            <p:cNvPr id="5" name="组合 4"/>
            <p:cNvGrpSpPr/>
            <p:nvPr/>
          </p:nvGrpSpPr>
          <p:grpSpPr>
            <a:xfrm>
              <a:off x="5072066" y="571486"/>
              <a:ext cx="2914650" cy="4357718"/>
              <a:chOff x="5004048" y="305835"/>
              <a:chExt cx="2914650" cy="4733925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305835"/>
                <a:ext cx="2914650" cy="4733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椭圆 3"/>
              <p:cNvSpPr/>
              <p:nvPr/>
            </p:nvSpPr>
            <p:spPr>
              <a:xfrm>
                <a:off x="7020272" y="2355726"/>
                <a:ext cx="792088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5072066" y="1357304"/>
              <a:ext cx="2857520" cy="6429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072066" y="2857502"/>
              <a:ext cx="2000264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27584" y="339502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4</a:t>
            </a:r>
            <a:r>
              <a:rPr lang="en-US" altLang="zh-CN" b="1" dirty="0" smtClean="0"/>
              <a:t>.</a:t>
            </a:r>
            <a:r>
              <a:rPr lang="zh-CN" altLang="zh-CN" b="1" dirty="0"/>
              <a:t>“现就读学校信息</a:t>
            </a:r>
            <a:r>
              <a:rPr lang="zh-CN" altLang="zh-CN" b="1" dirty="0" smtClean="0"/>
              <a:t>”</a:t>
            </a:r>
            <a:r>
              <a:rPr lang="zh-CN" altLang="en-US" b="1" dirty="0" smtClean="0"/>
              <a:t>页</a:t>
            </a:r>
            <a:r>
              <a:rPr lang="zh-CN" altLang="zh-CN" b="1" dirty="0" smtClean="0"/>
              <a:t>填</a:t>
            </a:r>
            <a:r>
              <a:rPr lang="zh-CN" altLang="zh-CN" b="1" dirty="0"/>
              <a:t>报指南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7584" y="915566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①</a:t>
            </a:r>
            <a:r>
              <a:rPr lang="zh-CN" altLang="zh-CN" b="1" dirty="0">
                <a:solidFill>
                  <a:srgbClr val="FF0000"/>
                </a:solidFill>
              </a:rPr>
              <a:t>“学校类型</a:t>
            </a:r>
            <a:r>
              <a:rPr lang="zh-CN" altLang="zh-CN" b="1" dirty="0" smtClean="0">
                <a:solidFill>
                  <a:srgbClr val="FF0000"/>
                </a:solidFill>
              </a:rPr>
              <a:t>”</a:t>
            </a:r>
            <a:r>
              <a:rPr lang="zh-CN" altLang="en-US" b="1" dirty="0" smtClean="0"/>
              <a:t>：</a:t>
            </a:r>
            <a:r>
              <a:rPr lang="zh-CN" altLang="zh-CN" dirty="0" smtClean="0"/>
              <a:t>根</a:t>
            </a:r>
            <a:r>
              <a:rPr lang="zh-CN" altLang="zh-CN" dirty="0"/>
              <a:t>据现就读学校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可分别</a:t>
            </a:r>
            <a:r>
              <a:rPr lang="zh-CN" altLang="zh-CN" dirty="0" smtClean="0"/>
              <a:t>选</a:t>
            </a:r>
            <a:r>
              <a:rPr lang="zh-CN" altLang="zh-CN" dirty="0"/>
              <a:t>择“省内普通高校及高职高专”、“高中或中职”、</a:t>
            </a:r>
            <a:r>
              <a:rPr lang="zh-CN" altLang="zh-CN" dirty="0" smtClean="0"/>
              <a:t>“</a:t>
            </a:r>
            <a:r>
              <a:rPr lang="zh-CN" altLang="en-US" dirty="0" smtClean="0"/>
              <a:t>部属</a:t>
            </a:r>
            <a:r>
              <a:rPr lang="zh-CN" altLang="zh-CN" dirty="0" smtClean="0"/>
              <a:t>及</a:t>
            </a:r>
            <a:r>
              <a:rPr lang="zh-CN" altLang="zh-CN" dirty="0"/>
              <a:t>省外高校</a:t>
            </a:r>
            <a:r>
              <a:rPr lang="zh-CN" altLang="zh-CN" dirty="0" smtClean="0"/>
              <a:t>”</a:t>
            </a:r>
            <a:r>
              <a:rPr lang="zh-CN" altLang="en-US" dirty="0" smtClean="0"/>
              <a:t>、“社会考生”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r>
              <a:rPr lang="zh-CN" altLang="zh-CN" b="1" dirty="0"/>
              <a:t>②</a:t>
            </a:r>
            <a:r>
              <a:rPr lang="zh-CN" altLang="zh-CN" b="1" dirty="0">
                <a:solidFill>
                  <a:srgbClr val="FF0000"/>
                </a:solidFill>
              </a:rPr>
              <a:t>“就读学校”</a:t>
            </a:r>
            <a:r>
              <a:rPr lang="zh-CN" altLang="zh-CN" dirty="0"/>
              <a:t>手动输入关键词，可弹出包含当前关键词的所有学校名称，如输入：福建，即可弹出所有包含“福建”的学校名称供选择，必须点选才能填入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③“院系”“专业”“年级”“班级”根据本人现就读学校相关信息选择填写。</a:t>
            </a:r>
          </a:p>
          <a:p>
            <a:endParaRPr lang="zh-CN" altLang="zh-C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8023"/>
            <a:ext cx="1872208" cy="268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31590"/>
            <a:ext cx="1825643" cy="26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27584" y="339502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5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“</a:t>
            </a:r>
            <a:r>
              <a:rPr lang="zh-CN" altLang="zh-CN" b="1" dirty="0" smtClean="0"/>
              <a:t> 经</a:t>
            </a:r>
            <a:r>
              <a:rPr lang="zh-CN" altLang="zh-CN" b="1" dirty="0"/>
              <a:t>办银</a:t>
            </a:r>
            <a:r>
              <a:rPr lang="zh-CN" altLang="zh-CN" b="1" dirty="0" smtClean="0"/>
              <a:t>行</a:t>
            </a:r>
            <a:r>
              <a:rPr lang="zh-CN" altLang="en-US" b="1" dirty="0" smtClean="0"/>
              <a:t>”页</a:t>
            </a:r>
            <a:r>
              <a:rPr lang="zh-CN" altLang="zh-CN" b="1" dirty="0" smtClean="0"/>
              <a:t>填</a:t>
            </a:r>
            <a:r>
              <a:rPr lang="zh-CN" altLang="zh-CN" b="1" dirty="0"/>
              <a:t>报指南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42976" y="857238"/>
            <a:ext cx="3726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福建省提供生源地助学贷款银行共</a:t>
            </a:r>
            <a:r>
              <a:rPr lang="en-US" altLang="zh-CN" dirty="0"/>
              <a:t>3</a:t>
            </a:r>
            <a:r>
              <a:rPr lang="zh-CN" altLang="zh-CN" dirty="0"/>
              <a:t>家，分别是：</a:t>
            </a:r>
            <a:r>
              <a:rPr lang="zh-CN" altLang="zh-CN" dirty="0">
                <a:solidFill>
                  <a:srgbClr val="FF0000"/>
                </a:solidFill>
              </a:rPr>
              <a:t>“福建省农村信用社联合社</a:t>
            </a:r>
            <a:r>
              <a:rPr lang="zh-CN" altLang="zh-CN" dirty="0" smtClean="0">
                <a:solidFill>
                  <a:srgbClr val="FF0000"/>
                </a:solidFill>
              </a:rPr>
              <a:t>”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“</a:t>
            </a:r>
            <a:r>
              <a:rPr lang="zh-CN" altLang="zh-CN" dirty="0">
                <a:solidFill>
                  <a:srgbClr val="FF0000"/>
                </a:solidFill>
              </a:rPr>
              <a:t>国家开发银行福建省</a:t>
            </a:r>
            <a:r>
              <a:rPr lang="zh-CN" altLang="zh-CN" dirty="0" smtClean="0">
                <a:solidFill>
                  <a:srgbClr val="FF0000"/>
                </a:solidFill>
              </a:rPr>
              <a:t>分行</a:t>
            </a:r>
            <a:r>
              <a:rPr lang="zh-CN" altLang="en-US" dirty="0" smtClean="0">
                <a:solidFill>
                  <a:srgbClr val="FF0000"/>
                </a:solidFill>
              </a:rPr>
              <a:t>（已签约的县区）</a:t>
            </a:r>
            <a:r>
              <a:rPr lang="zh-CN" altLang="zh-CN" dirty="0" smtClean="0">
                <a:solidFill>
                  <a:srgbClr val="FF0000"/>
                </a:solidFill>
              </a:rPr>
              <a:t>”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“中国邮政储蓄银行福建省分行”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r>
              <a:rPr lang="zh-CN" altLang="zh-CN" dirty="0" smtClean="0"/>
              <a:t>如图，</a:t>
            </a:r>
            <a:r>
              <a:rPr lang="zh-CN" altLang="en-US" dirty="0" smtClean="0"/>
              <a:t>点击</a:t>
            </a:r>
            <a:r>
              <a:rPr lang="zh-CN" altLang="zh-CN" dirty="0" smtClean="0"/>
              <a:t>经办银行，</a:t>
            </a:r>
            <a:r>
              <a:rPr lang="zh-CN" altLang="zh-CN" dirty="0"/>
              <a:t>界面</a:t>
            </a:r>
            <a:r>
              <a:rPr lang="zh-CN" altLang="zh-CN" dirty="0" smtClean="0"/>
              <a:t>会</a:t>
            </a:r>
            <a:r>
              <a:rPr lang="zh-CN" altLang="en-US" dirty="0" smtClean="0"/>
              <a:t>显示</a:t>
            </a:r>
            <a:r>
              <a:rPr lang="zh-CN" altLang="zh-CN" dirty="0" smtClean="0"/>
              <a:t>所</a:t>
            </a:r>
            <a:r>
              <a:rPr lang="zh-CN" altLang="zh-CN" dirty="0"/>
              <a:t>选</a:t>
            </a:r>
            <a:r>
              <a:rPr lang="zh-CN" altLang="zh-CN" dirty="0" smtClean="0"/>
              <a:t>银行</a:t>
            </a:r>
            <a:r>
              <a:rPr lang="zh-CN" altLang="en-US" dirty="0" smtClean="0"/>
              <a:t>的</a:t>
            </a:r>
            <a:r>
              <a:rPr lang="zh-CN" altLang="zh-CN" dirty="0" smtClean="0"/>
              <a:t>贷款</a:t>
            </a:r>
            <a:r>
              <a:rPr lang="zh-CN" altLang="zh-CN" dirty="0"/>
              <a:t>流程简介，学生可</a:t>
            </a:r>
            <a:r>
              <a:rPr lang="zh-CN" altLang="zh-CN" dirty="0" smtClean="0"/>
              <a:t>查看</a:t>
            </a:r>
            <a:r>
              <a:rPr lang="zh-CN" altLang="en-US" dirty="0" smtClean="0"/>
              <a:t>流程</a:t>
            </a:r>
            <a:r>
              <a:rPr lang="zh-CN" altLang="zh-CN" dirty="0" smtClean="0"/>
              <a:t>简介，</a:t>
            </a:r>
            <a:r>
              <a:rPr lang="zh-CN" altLang="en-US" dirty="0" smtClean="0"/>
              <a:t>自行选择</a:t>
            </a:r>
            <a:r>
              <a:rPr lang="zh-CN" altLang="zh-CN" dirty="0" smtClean="0"/>
              <a:t>办理</a:t>
            </a:r>
            <a:r>
              <a:rPr lang="zh-CN" altLang="zh-CN" dirty="0"/>
              <a:t>生源地贷款的银行，选定后点击“提交”按钮，即可完成生源地信用助学贷款资格认</a:t>
            </a:r>
            <a:r>
              <a:rPr lang="zh-CN" altLang="zh-CN" dirty="0" smtClean="0"/>
              <a:t>定</a:t>
            </a:r>
            <a:r>
              <a:rPr lang="zh-CN" altLang="en-US" dirty="0" smtClean="0"/>
              <a:t>申请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6072198" y="714362"/>
            <a:ext cx="2071702" cy="4000529"/>
            <a:chOff x="6072198" y="714362"/>
            <a:chExt cx="2071702" cy="4000529"/>
          </a:xfrm>
        </p:grpSpPr>
        <p:pic>
          <p:nvPicPr>
            <p:cNvPr id="8" name="Picture 3" descr="C:\Users\windows\Downloads\0505_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2198" y="714362"/>
              <a:ext cx="1975216" cy="4000529"/>
            </a:xfrm>
            <a:prstGeom prst="rect">
              <a:avLst/>
            </a:prstGeom>
            <a:noFill/>
          </p:spPr>
        </p:pic>
        <p:sp>
          <p:nvSpPr>
            <p:cNvPr id="9" name="椭圆 8"/>
            <p:cNvSpPr/>
            <p:nvPr/>
          </p:nvSpPr>
          <p:spPr>
            <a:xfrm>
              <a:off x="6072198" y="1000114"/>
              <a:ext cx="2071702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143636" y="4286262"/>
              <a:ext cx="1857388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全屏显示(16:9)</PresentationFormat>
  <Paragraphs>69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华文新魏</vt:lpstr>
      <vt:lpstr>宋体</vt:lpstr>
      <vt:lpstr>微软雅黑</vt:lpstr>
      <vt:lpstr>Arial</vt:lpstr>
      <vt:lpstr>Calibri</vt:lpstr>
      <vt:lpstr>Verdana</vt:lpstr>
      <vt:lpstr>Wingdings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Administrator</cp:lastModifiedBy>
  <cp:revision>506</cp:revision>
  <dcterms:created xsi:type="dcterms:W3CDTF">2015-04-23T06:49:00Z</dcterms:created>
  <dcterms:modified xsi:type="dcterms:W3CDTF">2019-05-29T02:51:52Z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