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320"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8" r:id="rId17"/>
    <p:sldId id="339" r:id="rId18"/>
    <p:sldId id="337" r:id="rId19"/>
  </p:sldIdLst>
  <p:sldSz cx="12192000" cy="6858000"/>
  <p:notesSz cx="6811963" cy="994568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4" autoAdjust="0"/>
    <p:restoredTop sz="94660"/>
  </p:normalViewPr>
  <p:slideViewPr>
    <p:cSldViewPr snapToGrid="0">
      <p:cViewPr varScale="1">
        <p:scale>
          <a:sx n="55" d="100"/>
          <a:sy n="55" d="100"/>
        </p:scale>
        <p:origin x="702" y="6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9213" y="0"/>
            <a:ext cx="2951162" cy="496888"/>
          </a:xfrm>
          <a:prstGeom prst="rect">
            <a:avLst/>
          </a:prstGeom>
        </p:spPr>
        <p:txBody>
          <a:bodyPr vert="horz" lIns="91440" tIns="45720" rIns="91440" bIns="45720" rtlCol="0"/>
          <a:lstStyle>
            <a:lvl1pPr algn="r">
              <a:defRPr sz="1200"/>
            </a:lvl1pPr>
          </a:lstStyle>
          <a:p>
            <a:fld id="{5E44E009-922A-4984-B86A-1596F7DC021F}" type="datetimeFigureOut">
              <a:rPr lang="zh-CN" altLang="en-US" smtClean="0"/>
              <a:t>2019-5-28</a:t>
            </a:fld>
            <a:endParaRPr lang="zh-CN" altLang="en-US"/>
          </a:p>
        </p:txBody>
      </p:sp>
      <p:sp>
        <p:nvSpPr>
          <p:cNvPr id="4" name="页脚占位符 3"/>
          <p:cNvSpPr>
            <a:spLocks noGrp="1"/>
          </p:cNvSpPr>
          <p:nvPr>
            <p:ph type="ftr" sz="quarter" idx="2"/>
          </p:nvPr>
        </p:nvSpPr>
        <p:spPr>
          <a:xfrm>
            <a:off x="0" y="9447213"/>
            <a:ext cx="2951163"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9213" y="9447213"/>
            <a:ext cx="2951162" cy="496887"/>
          </a:xfrm>
          <a:prstGeom prst="rect">
            <a:avLst/>
          </a:prstGeom>
        </p:spPr>
        <p:txBody>
          <a:bodyPr vert="horz" lIns="91440" tIns="45720" rIns="91440" bIns="45720" rtlCol="0" anchor="b"/>
          <a:lstStyle>
            <a:lvl1pPr algn="r">
              <a:defRPr sz="1200"/>
            </a:lvl1pPr>
          </a:lstStyle>
          <a:p>
            <a:fld id="{E6DEB780-6B38-44A7-B848-834C7A432D67}" type="slidenum">
              <a:rPr lang="zh-CN" altLang="en-US" smtClean="0"/>
              <a:t>‹#›</a:t>
            </a:fld>
            <a:endParaRPr lang="zh-CN" altLang="en-US"/>
          </a:p>
        </p:txBody>
      </p:sp>
    </p:spTree>
    <p:extLst>
      <p:ext uri="{BB962C8B-B14F-4D97-AF65-F5344CB8AC3E}">
        <p14:creationId xmlns:p14="http://schemas.microsoft.com/office/powerpoint/2010/main" val="124504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51851" cy="49901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8536" y="0"/>
            <a:ext cx="2951851" cy="499012"/>
          </a:xfrm>
          <a:prstGeom prst="rect">
            <a:avLst/>
          </a:prstGeom>
        </p:spPr>
        <p:txBody>
          <a:bodyPr vert="horz" lIns="91440" tIns="45720" rIns="91440" bIns="45720" rtlCol="0"/>
          <a:lstStyle>
            <a:lvl1pPr algn="r">
              <a:defRPr sz="1200"/>
            </a:lvl1pPr>
          </a:lstStyle>
          <a:p>
            <a:fld id="{D661F305-1773-4347-9785-CC125870725E}" type="datetimeFigureOut">
              <a:rPr lang="zh-CN" altLang="en-US" smtClean="0"/>
              <a:t>2019-5-28</a:t>
            </a:fld>
            <a:endParaRPr lang="zh-CN" altLang="en-US"/>
          </a:p>
        </p:txBody>
      </p:sp>
      <p:sp>
        <p:nvSpPr>
          <p:cNvPr id="4" name="幻灯片图像占位符 3"/>
          <p:cNvSpPr>
            <a:spLocks noGrp="1" noRot="1" noChangeAspect="1"/>
          </p:cNvSpPr>
          <p:nvPr>
            <p:ph type="sldImg" idx="2"/>
          </p:nvPr>
        </p:nvSpPr>
        <p:spPr>
          <a:xfrm>
            <a:off x="422275" y="1243013"/>
            <a:ext cx="5967413" cy="33575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1197" y="4786362"/>
            <a:ext cx="5449570" cy="391611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6678"/>
            <a:ext cx="2951851" cy="4990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8536" y="9446678"/>
            <a:ext cx="2951851" cy="499011"/>
          </a:xfrm>
          <a:prstGeom prst="rect">
            <a:avLst/>
          </a:prstGeom>
        </p:spPr>
        <p:txBody>
          <a:bodyPr vert="horz" lIns="91440" tIns="45720" rIns="91440" bIns="45720" rtlCol="0" anchor="b"/>
          <a:lstStyle>
            <a:lvl1pPr algn="r">
              <a:defRPr sz="1200"/>
            </a:lvl1pPr>
          </a:lstStyle>
          <a:p>
            <a:fld id="{61DF0660-02F7-4649-81C0-0EFA6B2491ED}" type="slidenum">
              <a:rPr lang="zh-CN" altLang="en-US" smtClean="0"/>
              <a:t>‹#›</a:t>
            </a:fld>
            <a:endParaRPr lang="zh-CN" altLang="en-US"/>
          </a:p>
        </p:txBody>
      </p:sp>
    </p:spTree>
    <p:extLst>
      <p:ext uri="{BB962C8B-B14F-4D97-AF65-F5344CB8AC3E}">
        <p14:creationId xmlns:p14="http://schemas.microsoft.com/office/powerpoint/2010/main" val="379705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809BF9F-56B3-4A72-A46E-E363832646BA}" type="datetimeFigureOut">
              <a:rPr lang="zh-CN" altLang="en-US" smtClean="0"/>
              <a:t>2019-5-28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947753-3350-4799-8865-EDEED6257C19}" type="slidenum">
              <a:rPr lang="zh-CN" altLang="en-US" smtClean="0"/>
              <a:t>‹#›</a:t>
            </a:fld>
            <a:endParaRPr lang="zh-CN" altLang="en-US"/>
          </a:p>
        </p:txBody>
      </p:sp>
    </p:spTree>
    <p:extLst>
      <p:ext uri="{BB962C8B-B14F-4D97-AF65-F5344CB8AC3E}">
        <p14:creationId xmlns:p14="http://schemas.microsoft.com/office/powerpoint/2010/main" val="30009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09BF9F-56B3-4A72-A46E-E363832646BA}" type="datetimeFigureOut">
              <a:rPr lang="zh-CN" altLang="en-US" smtClean="0"/>
              <a:t>2019-5-28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947753-3350-4799-8865-EDEED6257C19}" type="slidenum">
              <a:rPr lang="zh-CN" altLang="en-US" smtClean="0"/>
              <a:t>‹#›</a:t>
            </a:fld>
            <a:endParaRPr lang="zh-CN" altLang="en-US"/>
          </a:p>
        </p:txBody>
      </p:sp>
    </p:spTree>
    <p:extLst>
      <p:ext uri="{BB962C8B-B14F-4D97-AF65-F5344CB8AC3E}">
        <p14:creationId xmlns:p14="http://schemas.microsoft.com/office/powerpoint/2010/main" val="116405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09BF9F-56B3-4A72-A46E-E363832646BA}" type="datetimeFigureOut">
              <a:rPr lang="zh-CN" altLang="en-US" smtClean="0"/>
              <a:t>2019-5-28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947753-3350-4799-8865-EDEED6257C19}" type="slidenum">
              <a:rPr lang="zh-CN" altLang="en-US" smtClean="0"/>
              <a:t>‹#›</a:t>
            </a:fld>
            <a:endParaRPr lang="zh-CN" altLang="en-US"/>
          </a:p>
        </p:txBody>
      </p:sp>
    </p:spTree>
    <p:extLst>
      <p:ext uri="{BB962C8B-B14F-4D97-AF65-F5344CB8AC3E}">
        <p14:creationId xmlns:p14="http://schemas.microsoft.com/office/powerpoint/2010/main" val="308477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89116"/>
          <a:stretch/>
        </p:blipFill>
        <p:spPr>
          <a:xfrm>
            <a:off x="0" y="0"/>
            <a:ext cx="12192000" cy="738968"/>
          </a:xfrm>
          <a:prstGeom prst="rect">
            <a:avLst/>
          </a:prstGeom>
        </p:spPr>
      </p:pic>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80880"/>
          <a:stretch/>
        </p:blipFill>
        <p:spPr>
          <a:xfrm>
            <a:off x="0" y="6313714"/>
            <a:ext cx="12192000" cy="544286"/>
          </a:xfrm>
          <a:prstGeom prst="rect">
            <a:avLst/>
          </a:prstGeom>
        </p:spPr>
      </p:pic>
      <p:grpSp>
        <p:nvGrpSpPr>
          <p:cNvPr id="9" name="组合 8"/>
          <p:cNvGrpSpPr/>
          <p:nvPr userDrawn="1"/>
        </p:nvGrpSpPr>
        <p:grpSpPr>
          <a:xfrm>
            <a:off x="0" y="134543"/>
            <a:ext cx="465354" cy="469881"/>
            <a:chOff x="2099842" y="1975504"/>
            <a:chExt cx="823123" cy="831130"/>
          </a:xfrm>
          <a:solidFill>
            <a:schemeClr val="bg1"/>
          </a:solidFill>
        </p:grpSpPr>
        <p:sp>
          <p:nvSpPr>
            <p:cNvPr id="10" name="等腰三角形 9"/>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7023798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cxnSp>
        <p:nvCxnSpPr>
          <p:cNvPr id="4" name="直接连接符 3">
            <a:extLst/>
          </p:cNvPr>
          <p:cNvCxnSpPr/>
          <p:nvPr userDrawn="1"/>
        </p:nvCxnSpPr>
        <p:spPr>
          <a:xfrm>
            <a:off x="552451" y="928688"/>
            <a:ext cx="1111038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051" y="3929063"/>
            <a:ext cx="28702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647739" y="214290"/>
            <a:ext cx="10972800" cy="642934"/>
          </a:xfrm>
        </p:spPr>
        <p:txBody>
          <a:bodyPr>
            <a:normAutofit/>
          </a:bodyPr>
          <a:lstStyle>
            <a:lvl1pPr algn="l">
              <a:defRPr sz="2800" b="1">
                <a:solidFill>
                  <a:schemeClr val="tx2">
                    <a:lumMod val="75000"/>
                  </a:schemeClr>
                </a:solidFill>
              </a:defRPr>
            </a:lvl1pPr>
          </a:lstStyle>
          <a:p>
            <a:r>
              <a:rPr lang="zh-CN" altLang="en-US" dirty="0"/>
              <a:t>单击此处编辑母版标题样式</a:t>
            </a:r>
          </a:p>
        </p:txBody>
      </p:sp>
      <p:sp>
        <p:nvSpPr>
          <p:cNvPr id="15" name="内容占位符 14"/>
          <p:cNvSpPr>
            <a:spLocks noGrp="1"/>
          </p:cNvSpPr>
          <p:nvPr>
            <p:ph sz="quarter" idx="13"/>
          </p:nvPr>
        </p:nvSpPr>
        <p:spPr>
          <a:xfrm>
            <a:off x="3905234" y="1000109"/>
            <a:ext cx="7715265" cy="5072065"/>
          </a:xfrm>
        </p:spPr>
        <p:txBody>
          <a:bodyPr/>
          <a:lstStyle>
            <a:lvl1pPr>
              <a:lnSpc>
                <a:spcPct val="100000"/>
              </a:lnSpc>
              <a:buSzPct val="90000"/>
              <a:buFontTx/>
              <a:buBlip>
                <a:blip r:embed="rId3"/>
              </a:buBlip>
              <a:defRPr b="1">
                <a:latin typeface="华文楷体" pitchFamily="2" charset="-122"/>
                <a:ea typeface="华文楷体" pitchFamily="2" charset="-122"/>
              </a:defRPr>
            </a:lvl1pPr>
            <a:lvl2pPr>
              <a:lnSpc>
                <a:spcPct val="100000"/>
              </a:lnSpc>
              <a:buSzPct val="80000"/>
              <a:buFontTx/>
              <a:buBlip>
                <a:blip r:embed="rId4"/>
              </a:buBlip>
              <a:defRPr sz="2400" b="1">
                <a:latin typeface="华文楷体" pitchFamily="2" charset="-122"/>
                <a:ea typeface="华文楷体" pitchFamily="2" charset="-122"/>
              </a:defRPr>
            </a:lvl2pPr>
            <a:lvl3pPr>
              <a:lnSpc>
                <a:spcPct val="100000"/>
              </a:lnSpc>
              <a:defRPr>
                <a:latin typeface="华文楷体" pitchFamily="2" charset="-122"/>
                <a:ea typeface="华文楷体" pitchFamily="2" charset="-122"/>
              </a:defRPr>
            </a:lvl3pPr>
            <a:lvl4pPr>
              <a:lnSpc>
                <a:spcPct val="100000"/>
              </a:lnSpc>
              <a:defRPr>
                <a:latin typeface="华文楷体" pitchFamily="2" charset="-122"/>
                <a:ea typeface="华文楷体" pitchFamily="2" charset="-122"/>
              </a:defRPr>
            </a:lvl4pPr>
            <a:lvl5pPr>
              <a:lnSpc>
                <a:spcPct val="100000"/>
              </a:lnSpc>
              <a:defRPr>
                <a:latin typeface="华文楷体" pitchFamily="2" charset="-122"/>
                <a:ea typeface="华文楷体" pitchFamily="2"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6" name="灯片编号占位符 4">
            <a:extLst/>
          </p:cNvPr>
          <p:cNvSpPr>
            <a:spLocks noGrp="1"/>
          </p:cNvSpPr>
          <p:nvPr>
            <p:ph type="sldNum" sz="quarter" idx="14"/>
          </p:nvPr>
        </p:nvSpPr>
        <p:spPr>
          <a:xfrm>
            <a:off x="4679951" y="621506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atin typeface="Calibri" pitchFamily="34" charset="0"/>
              </a:defRPr>
            </a:lvl1pPr>
          </a:lstStyle>
          <a:p>
            <a:pPr>
              <a:defRPr/>
            </a:pPr>
            <a:fld id="{309D9871-45BA-4132-9FEA-3537AB56615C}" type="slidenum">
              <a:rPr lang="zh-CN" altLang="en-US"/>
              <a:pPr>
                <a:defRPr/>
              </a:pPr>
              <a:t>‹#›</a:t>
            </a:fld>
            <a:endParaRPr lang="zh-CN" altLang="en-US"/>
          </a:p>
        </p:txBody>
      </p:sp>
    </p:spTree>
    <p:extLst>
      <p:ext uri="{BB962C8B-B14F-4D97-AF65-F5344CB8AC3E}">
        <p14:creationId xmlns:p14="http://schemas.microsoft.com/office/powerpoint/2010/main" val="3643829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89116"/>
          <a:stretch/>
        </p:blipFill>
        <p:spPr>
          <a:xfrm>
            <a:off x="0" y="0"/>
            <a:ext cx="12192000" cy="738968"/>
          </a:xfrm>
          <a:prstGeom prst="rect">
            <a:avLst/>
          </a:prstGeom>
        </p:spPr>
      </p:pic>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80880"/>
          <a:stretch/>
        </p:blipFill>
        <p:spPr>
          <a:xfrm>
            <a:off x="0" y="6313714"/>
            <a:ext cx="12192000" cy="544286"/>
          </a:xfrm>
          <a:prstGeom prst="rect">
            <a:avLst/>
          </a:prstGeom>
        </p:spPr>
      </p:pic>
      <p:grpSp>
        <p:nvGrpSpPr>
          <p:cNvPr id="9" name="组合 8"/>
          <p:cNvGrpSpPr/>
          <p:nvPr userDrawn="1"/>
        </p:nvGrpSpPr>
        <p:grpSpPr>
          <a:xfrm>
            <a:off x="0" y="134543"/>
            <a:ext cx="465354" cy="469881"/>
            <a:chOff x="2099842" y="1975504"/>
            <a:chExt cx="823123" cy="831130"/>
          </a:xfrm>
          <a:solidFill>
            <a:schemeClr val="bg1"/>
          </a:solidFill>
        </p:grpSpPr>
        <p:sp>
          <p:nvSpPr>
            <p:cNvPr id="10" name="等腰三角形 9"/>
            <p:cNvSpPr/>
            <p:nvPr/>
          </p:nvSpPr>
          <p:spPr>
            <a:xfrm rot="19813541" flipH="1">
              <a:off x="2099842" y="1975504"/>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9813541" flipH="1">
              <a:off x="2099844" y="2420553"/>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19813541" flipH="1">
              <a:off x="2479441" y="2198028"/>
              <a:ext cx="443524" cy="38608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293765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功能说明">
    <p:spTree>
      <p:nvGrpSpPr>
        <p:cNvPr id="1" name=""/>
        <p:cNvGrpSpPr/>
        <p:nvPr/>
      </p:nvGrpSpPr>
      <p:grpSpPr>
        <a:xfrm>
          <a:off x="0" y="0"/>
          <a:ext cx="0" cy="0"/>
          <a:chOff x="0" y="0"/>
          <a:chExt cx="0" cy="0"/>
        </a:xfrm>
      </p:grpSpPr>
      <p:cxnSp>
        <p:nvCxnSpPr>
          <p:cNvPr id="4" name="直接连接符 3">
            <a:extLst/>
          </p:cNvPr>
          <p:cNvCxnSpPr/>
          <p:nvPr userDrawn="1"/>
        </p:nvCxnSpPr>
        <p:spPr>
          <a:xfrm>
            <a:off x="552451" y="928688"/>
            <a:ext cx="1111038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47739" y="214290"/>
            <a:ext cx="10972800" cy="642934"/>
          </a:xfrm>
        </p:spPr>
        <p:txBody>
          <a:bodyPr>
            <a:normAutofit/>
          </a:bodyPr>
          <a:lstStyle>
            <a:lvl1pPr algn="l">
              <a:defRPr sz="2800" b="1">
                <a:solidFill>
                  <a:schemeClr val="tx2">
                    <a:lumMod val="75000"/>
                  </a:schemeClr>
                </a:solidFill>
              </a:defRPr>
            </a:lvl1pPr>
          </a:lstStyle>
          <a:p>
            <a:r>
              <a:rPr lang="zh-CN" altLang="en-US" dirty="0"/>
              <a:t>单击此处编辑母版标题样式</a:t>
            </a:r>
          </a:p>
        </p:txBody>
      </p:sp>
      <p:sp>
        <p:nvSpPr>
          <p:cNvPr id="11" name="内容占位符 10"/>
          <p:cNvSpPr>
            <a:spLocks noGrp="1"/>
          </p:cNvSpPr>
          <p:nvPr>
            <p:ph sz="quarter" idx="13"/>
          </p:nvPr>
        </p:nvSpPr>
        <p:spPr>
          <a:xfrm>
            <a:off x="666751" y="1000109"/>
            <a:ext cx="10953749" cy="5072099"/>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灯片编号占位符 4">
            <a:extLst/>
          </p:cNvPr>
          <p:cNvSpPr>
            <a:spLocks noGrp="1"/>
          </p:cNvSpPr>
          <p:nvPr>
            <p:ph type="sldNum" sz="quarter" idx="14"/>
          </p:nvPr>
        </p:nvSpPr>
        <p:spPr>
          <a:xfrm>
            <a:off x="4679951" y="621506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atin typeface="Calibri" pitchFamily="34" charset="0"/>
              </a:defRPr>
            </a:lvl1pPr>
          </a:lstStyle>
          <a:p>
            <a:pPr>
              <a:defRPr/>
            </a:pPr>
            <a:fld id="{B34C9795-33D6-4280-AC98-C8E934C32819}" type="slidenum">
              <a:rPr lang="zh-CN" altLang="en-US"/>
              <a:pPr>
                <a:defRPr/>
              </a:pPr>
              <a:t>‹#›</a:t>
            </a:fld>
            <a:endParaRPr lang="zh-CN" altLang="en-US"/>
          </a:p>
        </p:txBody>
      </p:sp>
    </p:spTree>
    <p:extLst>
      <p:ext uri="{BB962C8B-B14F-4D97-AF65-F5344CB8AC3E}">
        <p14:creationId xmlns:p14="http://schemas.microsoft.com/office/powerpoint/2010/main" val="561027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功能说明">
    <p:spTree>
      <p:nvGrpSpPr>
        <p:cNvPr id="1" name=""/>
        <p:cNvGrpSpPr/>
        <p:nvPr/>
      </p:nvGrpSpPr>
      <p:grpSpPr>
        <a:xfrm>
          <a:off x="0" y="0"/>
          <a:ext cx="0" cy="0"/>
          <a:chOff x="0" y="0"/>
          <a:chExt cx="0" cy="0"/>
        </a:xfrm>
      </p:grpSpPr>
      <p:cxnSp>
        <p:nvCxnSpPr>
          <p:cNvPr id="5" name="直接连接符 4">
            <a:extLst/>
          </p:cNvPr>
          <p:cNvCxnSpPr/>
          <p:nvPr userDrawn="1"/>
        </p:nvCxnSpPr>
        <p:spPr>
          <a:xfrm>
            <a:off x="552451" y="928688"/>
            <a:ext cx="1111038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647739" y="214290"/>
            <a:ext cx="10972800" cy="642934"/>
          </a:xfrm>
        </p:spPr>
        <p:txBody>
          <a:bodyPr>
            <a:normAutofit/>
          </a:bodyPr>
          <a:lstStyle>
            <a:lvl1pPr algn="l">
              <a:defRPr sz="2800" b="1">
                <a:solidFill>
                  <a:schemeClr val="tx2">
                    <a:lumMod val="75000"/>
                  </a:schemeClr>
                </a:solidFill>
              </a:defRPr>
            </a:lvl1pPr>
          </a:lstStyle>
          <a:p>
            <a:r>
              <a:rPr lang="zh-CN" altLang="en-US" dirty="0"/>
              <a:t>单击此处编辑母版标题样式</a:t>
            </a:r>
          </a:p>
        </p:txBody>
      </p:sp>
      <p:sp>
        <p:nvSpPr>
          <p:cNvPr id="12" name="图片占位符 11"/>
          <p:cNvSpPr>
            <a:spLocks noGrp="1"/>
          </p:cNvSpPr>
          <p:nvPr>
            <p:ph type="pic" sz="quarter" idx="14"/>
          </p:nvPr>
        </p:nvSpPr>
        <p:spPr>
          <a:xfrm>
            <a:off x="666751" y="1714488"/>
            <a:ext cx="10953749" cy="4357700"/>
          </a:xfrm>
        </p:spPr>
        <p:txBody>
          <a:bodyPr rtlCol="0">
            <a:normAutofit/>
          </a:bodyPr>
          <a:lstStyle/>
          <a:p>
            <a:pPr lvl="0"/>
            <a:endParaRPr lang="zh-CN" altLang="en-US" noProof="0"/>
          </a:p>
        </p:txBody>
      </p:sp>
      <p:sp>
        <p:nvSpPr>
          <p:cNvPr id="14" name="文本占位符 13"/>
          <p:cNvSpPr>
            <a:spLocks noGrp="1"/>
          </p:cNvSpPr>
          <p:nvPr>
            <p:ph type="body" sz="quarter" idx="15"/>
          </p:nvPr>
        </p:nvSpPr>
        <p:spPr>
          <a:xfrm>
            <a:off x="666751" y="1000108"/>
            <a:ext cx="10953749" cy="642926"/>
          </a:xfrm>
        </p:spPr>
        <p:txBody>
          <a:bodyPr/>
          <a:lstStyle>
            <a:lvl1pPr marL="180975" indent="-180975">
              <a:buFont typeface="Wingdings" pitchFamily="2" charset="2"/>
              <a:buChar char="n"/>
              <a:defRPr sz="1600" b="0">
                <a:latin typeface="华文楷体" pitchFamily="2" charset="-122"/>
                <a:ea typeface="华文楷体" pitchFamily="2" charset="-122"/>
              </a:defRPr>
            </a:lvl1pPr>
          </a:lstStyle>
          <a:p>
            <a:pPr lvl="0"/>
            <a:r>
              <a:rPr lang="zh-CN" altLang="en-US" dirty="0"/>
              <a:t>单击此处编辑母版文本样式</a:t>
            </a:r>
          </a:p>
        </p:txBody>
      </p:sp>
      <p:sp>
        <p:nvSpPr>
          <p:cNvPr id="6" name="灯片编号占位符 4">
            <a:extLst/>
          </p:cNvPr>
          <p:cNvSpPr>
            <a:spLocks noGrp="1"/>
          </p:cNvSpPr>
          <p:nvPr>
            <p:ph type="sldNum" sz="quarter" idx="16"/>
          </p:nvPr>
        </p:nvSpPr>
        <p:spPr>
          <a:xfrm>
            <a:off x="4679951" y="6215064"/>
            <a:ext cx="28448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latin typeface="Calibri" pitchFamily="34" charset="0"/>
              </a:defRPr>
            </a:lvl1pPr>
          </a:lstStyle>
          <a:p>
            <a:pPr>
              <a:defRPr/>
            </a:pPr>
            <a:fld id="{579F71A1-B090-4713-8C48-022B21B1887B}" type="slidenum">
              <a:rPr lang="zh-CN" altLang="en-US"/>
              <a:pPr>
                <a:defRPr/>
              </a:pPr>
              <a:t>‹#›</a:t>
            </a:fld>
            <a:endParaRPr lang="zh-CN" altLang="en-US"/>
          </a:p>
        </p:txBody>
      </p:sp>
    </p:spTree>
    <p:extLst>
      <p:ext uri="{BB962C8B-B14F-4D97-AF65-F5344CB8AC3E}">
        <p14:creationId xmlns:p14="http://schemas.microsoft.com/office/powerpoint/2010/main" val="48365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09BF9F-56B3-4A72-A46E-E363832646BA}" type="datetimeFigureOut">
              <a:rPr lang="zh-CN" altLang="en-US" smtClean="0"/>
              <a:t>2019-5-28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947753-3350-4799-8865-EDEED6257C19}" type="slidenum">
              <a:rPr lang="zh-CN" altLang="en-US" smtClean="0"/>
              <a:t>‹#›</a:t>
            </a:fld>
            <a:endParaRPr lang="zh-CN" altLang="en-US"/>
          </a:p>
        </p:txBody>
      </p:sp>
    </p:spTree>
    <p:extLst>
      <p:ext uri="{BB962C8B-B14F-4D97-AF65-F5344CB8AC3E}">
        <p14:creationId xmlns:p14="http://schemas.microsoft.com/office/powerpoint/2010/main" val="20867715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809BF9F-56B3-4A72-A46E-E363832646BA}" type="datetimeFigureOut">
              <a:rPr lang="zh-CN" altLang="en-US" smtClean="0"/>
              <a:t>2019-5-28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947753-3350-4799-8865-EDEED6257C19}" type="slidenum">
              <a:rPr lang="zh-CN" altLang="en-US" smtClean="0"/>
              <a:t>‹#›</a:t>
            </a:fld>
            <a:endParaRPr lang="zh-CN" altLang="en-US"/>
          </a:p>
        </p:txBody>
      </p:sp>
    </p:spTree>
    <p:extLst>
      <p:ext uri="{BB962C8B-B14F-4D97-AF65-F5344CB8AC3E}">
        <p14:creationId xmlns:p14="http://schemas.microsoft.com/office/powerpoint/2010/main" val="2827717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809BF9F-56B3-4A72-A46E-E363832646BA}" type="datetimeFigureOut">
              <a:rPr lang="zh-CN" altLang="en-US" smtClean="0"/>
              <a:t>2019-5-28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947753-3350-4799-8865-EDEED6257C19}" type="slidenum">
              <a:rPr lang="zh-CN" altLang="en-US" smtClean="0"/>
              <a:t>‹#›</a:t>
            </a:fld>
            <a:endParaRPr lang="zh-CN" altLang="en-US"/>
          </a:p>
        </p:txBody>
      </p:sp>
    </p:spTree>
    <p:extLst>
      <p:ext uri="{BB962C8B-B14F-4D97-AF65-F5344CB8AC3E}">
        <p14:creationId xmlns:p14="http://schemas.microsoft.com/office/powerpoint/2010/main" val="43648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809BF9F-56B3-4A72-A46E-E363832646BA}" type="datetimeFigureOut">
              <a:rPr lang="zh-CN" altLang="en-US" smtClean="0"/>
              <a:t>2019-5-28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947753-3350-4799-8865-EDEED6257C19}" type="slidenum">
              <a:rPr lang="zh-CN" altLang="en-US" smtClean="0"/>
              <a:t>‹#›</a:t>
            </a:fld>
            <a:endParaRPr lang="zh-CN" altLang="en-US"/>
          </a:p>
        </p:txBody>
      </p:sp>
    </p:spTree>
    <p:extLst>
      <p:ext uri="{BB962C8B-B14F-4D97-AF65-F5344CB8AC3E}">
        <p14:creationId xmlns:p14="http://schemas.microsoft.com/office/powerpoint/2010/main" val="3732109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809BF9F-56B3-4A72-A46E-E363832646BA}" type="datetimeFigureOut">
              <a:rPr lang="zh-CN" altLang="en-US" smtClean="0"/>
              <a:t>2019-5-28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947753-3350-4799-8865-EDEED6257C19}" type="slidenum">
              <a:rPr lang="zh-CN" altLang="en-US" smtClean="0"/>
              <a:t>‹#›</a:t>
            </a:fld>
            <a:endParaRPr lang="zh-CN" altLang="en-US"/>
          </a:p>
        </p:txBody>
      </p:sp>
    </p:spTree>
    <p:extLst>
      <p:ext uri="{BB962C8B-B14F-4D97-AF65-F5344CB8AC3E}">
        <p14:creationId xmlns:p14="http://schemas.microsoft.com/office/powerpoint/2010/main" val="3880547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809BF9F-56B3-4A72-A46E-E363832646BA}" type="datetimeFigureOut">
              <a:rPr lang="zh-CN" altLang="en-US" smtClean="0"/>
              <a:t>2019-5-28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947753-3350-4799-8865-EDEED6257C19}" type="slidenum">
              <a:rPr lang="zh-CN" altLang="en-US" smtClean="0"/>
              <a:t>‹#›</a:t>
            </a:fld>
            <a:endParaRPr lang="zh-CN" altLang="en-US"/>
          </a:p>
        </p:txBody>
      </p:sp>
    </p:spTree>
    <p:extLst>
      <p:ext uri="{BB962C8B-B14F-4D97-AF65-F5344CB8AC3E}">
        <p14:creationId xmlns:p14="http://schemas.microsoft.com/office/powerpoint/2010/main" val="25675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809BF9F-56B3-4A72-A46E-E363832646BA}" type="datetimeFigureOut">
              <a:rPr lang="zh-CN" altLang="en-US" smtClean="0"/>
              <a:t>2019-5-28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947753-3350-4799-8865-EDEED6257C19}" type="slidenum">
              <a:rPr lang="zh-CN" altLang="en-US" smtClean="0"/>
              <a:t>‹#›</a:t>
            </a:fld>
            <a:endParaRPr lang="zh-CN" altLang="en-US"/>
          </a:p>
        </p:txBody>
      </p:sp>
    </p:spTree>
    <p:extLst>
      <p:ext uri="{BB962C8B-B14F-4D97-AF65-F5344CB8AC3E}">
        <p14:creationId xmlns:p14="http://schemas.microsoft.com/office/powerpoint/2010/main" val="4002036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809BF9F-56B3-4A72-A46E-E363832646BA}" type="datetimeFigureOut">
              <a:rPr lang="zh-CN" altLang="en-US" smtClean="0"/>
              <a:t>2019-5-28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947753-3350-4799-8865-EDEED6257C19}" type="slidenum">
              <a:rPr lang="zh-CN" altLang="en-US" smtClean="0"/>
              <a:t>‹#›</a:t>
            </a:fld>
            <a:endParaRPr lang="zh-CN" altLang="en-US"/>
          </a:p>
        </p:txBody>
      </p:sp>
    </p:spTree>
    <p:extLst>
      <p:ext uri="{BB962C8B-B14F-4D97-AF65-F5344CB8AC3E}">
        <p14:creationId xmlns:p14="http://schemas.microsoft.com/office/powerpoint/2010/main" val="213345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9BF9F-56B3-4A72-A46E-E363832646BA}" type="datetimeFigureOut">
              <a:rPr lang="zh-CN" altLang="en-US" smtClean="0"/>
              <a:t>2019-5-28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47753-3350-4799-8865-EDEED6257C19}" type="slidenum">
              <a:rPr lang="zh-CN" altLang="en-US" smtClean="0"/>
              <a:t>‹#›</a:t>
            </a:fld>
            <a:endParaRPr lang="zh-CN" altLang="en-US"/>
          </a:p>
        </p:txBody>
      </p:sp>
    </p:spTree>
    <p:extLst>
      <p:ext uri="{BB962C8B-B14F-4D97-AF65-F5344CB8AC3E}">
        <p14:creationId xmlns:p14="http://schemas.microsoft.com/office/powerpoint/2010/main" val="1251106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01373" y="-7566905"/>
            <a:ext cx="13994746" cy="14424905"/>
            <a:chOff x="-901373" y="-7490705"/>
            <a:chExt cx="13994746" cy="14398984"/>
          </a:xfrm>
        </p:grpSpPr>
        <p:sp>
          <p:nvSpPr>
            <p:cNvPr id="13" name="矩形 12"/>
            <p:cNvSpPr/>
            <p:nvPr/>
          </p:nvSpPr>
          <p:spPr>
            <a:xfrm>
              <a:off x="0" y="50279"/>
              <a:ext cx="12192000" cy="6858000"/>
            </a:xfrm>
            <a:prstGeom prst="rect">
              <a:avLst/>
            </a:prstGeom>
            <a:solidFill>
              <a:srgbClr val="1B90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弦形 18"/>
            <p:cNvSpPr/>
            <p:nvPr/>
          </p:nvSpPr>
          <p:spPr>
            <a:xfrm rot="13350635">
              <a:off x="-901373" y="-7490705"/>
              <a:ext cx="13994746" cy="14310154"/>
            </a:xfrm>
            <a:prstGeom prst="chord">
              <a:avLst>
                <a:gd name="adj1" fmla="val 4600706"/>
                <a:gd name="adj2" fmla="val 18879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等腰三角形 11"/>
          <p:cNvSpPr/>
          <p:nvPr/>
        </p:nvSpPr>
        <p:spPr>
          <a:xfrm rot="18000000" flipH="1">
            <a:off x="8264078" y="2786034"/>
            <a:ext cx="443524" cy="38608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9813541" flipH="1">
            <a:off x="4935523" y="1487367"/>
            <a:ext cx="443524" cy="386081"/>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8000000" flipH="1">
            <a:off x="3034033" y="6243560"/>
            <a:ext cx="443524" cy="38608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9813541" flipH="1">
            <a:off x="2248357" y="1045924"/>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8000000" flipH="1">
            <a:off x="3590151" y="5171429"/>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8000000" flipH="1">
            <a:off x="1377982" y="2274936"/>
            <a:ext cx="443524" cy="38608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587017" y="2402665"/>
            <a:ext cx="7481852" cy="1323439"/>
          </a:xfrm>
          <a:prstGeom prst="rect">
            <a:avLst/>
          </a:prstGeom>
          <a:noFill/>
        </p:spPr>
        <p:txBody>
          <a:bodyPr wrap="square" rtlCol="0">
            <a:spAutoFit/>
          </a:bodyPr>
          <a:lstStyle/>
          <a:p>
            <a:pPr algn="ctr"/>
            <a:r>
              <a:rPr lang="zh-CN" altLang="zh-CN" sz="4000" dirty="0" smtClean="0">
                <a:latin typeface="微软雅黑" panose="020B0503020204020204" pitchFamily="34" charset="-122"/>
                <a:ea typeface="微软雅黑" panose="020B0503020204020204" pitchFamily="34" charset="-122"/>
              </a:rPr>
              <a:t>国家开发银行</a:t>
            </a:r>
            <a:endParaRPr lang="en-US" altLang="zh-CN" sz="4000" dirty="0" smtClean="0">
              <a:latin typeface="微软雅黑" panose="020B0503020204020204" pitchFamily="34" charset="-122"/>
              <a:ea typeface="微软雅黑" panose="020B0503020204020204" pitchFamily="34" charset="-122"/>
            </a:endParaRPr>
          </a:p>
          <a:p>
            <a:pPr algn="ctr"/>
            <a:r>
              <a:rPr lang="zh-CN" altLang="zh-CN" sz="4000" dirty="0" smtClean="0">
                <a:latin typeface="微软雅黑" panose="020B0503020204020204" pitchFamily="34" charset="-122"/>
                <a:ea typeface="微软雅黑" panose="020B0503020204020204" pitchFamily="34" charset="-122"/>
              </a:rPr>
              <a:t>生源地信用助学贷款申</a:t>
            </a:r>
            <a:r>
              <a:rPr lang="zh-CN" altLang="zh-CN" sz="4000" dirty="0">
                <a:latin typeface="微软雅黑" panose="020B0503020204020204" pitchFamily="34" charset="-122"/>
                <a:ea typeface="微软雅黑" panose="020B0503020204020204" pitchFamily="34" charset="-122"/>
              </a:rPr>
              <a:t>贷流程</a:t>
            </a:r>
            <a:endParaRPr lang="zh-CN" altLang="en-US" sz="40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1167951" y="2487306"/>
            <a:ext cx="1202722" cy="831130"/>
            <a:chOff x="1720243" y="1975504"/>
            <a:chExt cx="1202722" cy="831130"/>
          </a:xfrm>
        </p:grpSpPr>
        <p:sp>
          <p:nvSpPr>
            <p:cNvPr id="7" name="等腰三角形 6"/>
            <p:cNvSpPr/>
            <p:nvPr/>
          </p:nvSpPr>
          <p:spPr>
            <a:xfrm rot="19813541" flipH="1">
              <a:off x="2099842" y="1975504"/>
              <a:ext cx="443524" cy="386081"/>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19813541" flipH="1">
              <a:off x="2099844" y="2420553"/>
              <a:ext cx="443524" cy="386081"/>
            </a:xfrm>
            <a:prstGeom prst="triangle">
              <a:avLst/>
            </a:prstGeom>
            <a:solidFill>
              <a:srgbClr val="93B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9813541" flipH="1">
              <a:off x="2479441" y="2198028"/>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rot="19813541" flipH="1">
              <a:off x="1720243" y="2198028"/>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flipH="1">
            <a:off x="10018557" y="2500651"/>
            <a:ext cx="1202722" cy="831130"/>
            <a:chOff x="1720243" y="1975504"/>
            <a:chExt cx="1202722" cy="831130"/>
          </a:xfrm>
        </p:grpSpPr>
        <p:sp>
          <p:nvSpPr>
            <p:cNvPr id="28" name="等腰三角形 27"/>
            <p:cNvSpPr/>
            <p:nvPr/>
          </p:nvSpPr>
          <p:spPr>
            <a:xfrm rot="19813541" flipH="1">
              <a:off x="2099842" y="1975504"/>
              <a:ext cx="443524" cy="386081"/>
            </a:xfrm>
            <a:prstGeom prst="triangle">
              <a:avLst/>
            </a:prstGeom>
            <a:solidFill>
              <a:srgbClr val="1B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8"/>
            <p:cNvSpPr/>
            <p:nvPr/>
          </p:nvSpPr>
          <p:spPr>
            <a:xfrm rot="19813541" flipH="1">
              <a:off x="2099844" y="2420553"/>
              <a:ext cx="443524" cy="386081"/>
            </a:xfrm>
            <a:prstGeom prst="triangle">
              <a:avLst/>
            </a:prstGeom>
            <a:solidFill>
              <a:srgbClr val="93B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rot="19813541" flipH="1">
              <a:off x="2479441" y="2198028"/>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rot="19813541" flipH="1">
              <a:off x="1720243" y="2198028"/>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等腰三角形 30"/>
          <p:cNvSpPr/>
          <p:nvPr/>
        </p:nvSpPr>
        <p:spPr>
          <a:xfrm rot="6300000" flipH="1">
            <a:off x="10683358" y="5144934"/>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21257021" flipH="1">
            <a:off x="603906" y="5433506"/>
            <a:ext cx="443524" cy="386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1539679" flipH="1">
            <a:off x="1080103" y="5563024"/>
            <a:ext cx="443524" cy="386081"/>
          </a:xfrm>
          <a:prstGeom prst="triangle">
            <a:avLst/>
          </a:prstGeom>
          <a:solidFill>
            <a:srgbClr val="55C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rot="20540864" flipH="1">
            <a:off x="1849819" y="6281081"/>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rot="20540864" flipH="1">
            <a:off x="9662455" y="6281081"/>
            <a:ext cx="443524" cy="3860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flipH="1">
            <a:off x="11331155" y="6167737"/>
            <a:ext cx="443524" cy="386081"/>
          </a:xfrm>
          <a:prstGeom prst="triangle">
            <a:avLst/>
          </a:prstGeom>
          <a:solidFill>
            <a:srgbClr val="FDC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Picture 8"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4800" y="452438"/>
            <a:ext cx="23209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45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819150"/>
            <a:ext cx="10193338" cy="628650"/>
          </a:xfrm>
        </p:spPr>
        <p:txBody>
          <a:bodyPr vert="horz" wrap="square" lIns="91440" tIns="45720" rIns="91440" bIns="45720" numCol="1" anchor="t" anchorCtr="0" compatLnSpc="1">
            <a:normAutofit lnSpcReduction="10000"/>
          </a:bodyPr>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lang="en-US" altLang="zh-CN" sz="2400" dirty="0" smtClean="0">
                <a:latin typeface="微软雅黑" pitchFamily="34" charset="-122"/>
                <a:ea typeface="微软雅黑" pitchFamily="34" charset="-122"/>
              </a:rPr>
              <a:t>8.</a:t>
            </a:r>
            <a:r>
              <a:rPr lang="zh-CN" altLang="en-US" sz="2400" dirty="0" smtClean="0">
                <a:latin typeface="微软雅黑" pitchFamily="34" charset="-122"/>
                <a:ea typeface="微软雅黑" pitchFamily="34" charset="-122"/>
              </a:rPr>
              <a:t>勾选“我已认真阅读”，并点击“同意，下一步”。</a:t>
            </a:r>
            <a:endParaRPr kumimoji="0" lang="en-US" altLang="zh-CN" sz="24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4" name="页脚占位符 3"/>
          <p:cNvSpPr txBox="1">
            <a:spLocks noGrp="1"/>
          </p:cNvSpPr>
          <p:nvPr>
            <p:ph type="ftr" sz="quarter" idx="4294967295"/>
          </p:nvPr>
        </p:nvSpPr>
        <p:spPr bwMode="auto">
          <a:xfrm>
            <a:off x="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5pPr>
          </a:lstStyle>
          <a:p>
            <a:pPr lvl="0" eaLnBrk="1" hangingPunct="1"/>
            <a:fld id="{9A0DB2DC-4C9A-4742-B13C-FB6460FD3503}" type="slidenum">
              <a:rPr lang="en-US" altLang="zh-CN" sz="1400" b="0" dirty="0">
                <a:latin typeface="Times New Roman" panose="02020603050405020304" pitchFamily="18" charset="0"/>
              </a:rPr>
              <a:t>10</a:t>
            </a:fld>
            <a:endParaRPr lang="en-US" altLang="zh-CN" sz="1400" b="0" dirty="0">
              <a:latin typeface="Times New Roman" panose="02020603050405020304" pitchFamily="18"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25" t="12613" r="12641" b="8973"/>
          <a:stretch/>
        </p:blipFill>
        <p:spPr bwMode="auto">
          <a:xfrm>
            <a:off x="2880" y="1538748"/>
            <a:ext cx="12189120" cy="5220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 1"/>
          <p:cNvSpPr/>
          <p:nvPr/>
        </p:nvSpPr>
        <p:spPr bwMode="auto">
          <a:xfrm>
            <a:off x="8533248" y="5949336"/>
            <a:ext cx="2104896" cy="562630"/>
          </a:xfrm>
          <a:prstGeom prst="ellipse">
            <a:avLst/>
          </a:prstGeom>
          <a:noFill/>
          <a:ln w="31750">
            <a:solidFill>
              <a:srgbClr val="FF0000"/>
            </a:solidFill>
          </a:ln>
        </p:spPr>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cs typeface="宋体" panose="02010600030101010101" pitchFamily="2" charset="-122"/>
            </a:endParaRPr>
          </a:p>
        </p:txBody>
      </p:sp>
      <p:sp>
        <p:nvSpPr>
          <p:cNvPr id="8"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539945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a:spLocks noGrp="1"/>
          </p:cNvSpPr>
          <p:nvPr>
            <p:ph idx="4294967295"/>
          </p:nvPr>
        </p:nvSpPr>
        <p:spPr>
          <a:xfrm>
            <a:off x="0" y="819150"/>
            <a:ext cx="10082213" cy="539750"/>
          </a:xfrm>
          <a:ln/>
        </p:spPr>
        <p:txBody>
          <a:bodyPr vert="horz" wrap="square" lIns="91440" tIns="45720" rIns="91440" bIns="45720" anchor="t"/>
          <a:lstStyle/>
          <a:p>
            <a:pPr marL="0" indent="0">
              <a:buNone/>
            </a:pPr>
            <a:r>
              <a:rPr lang="en-US" altLang="zh-CN" sz="2400" dirty="0" smtClean="0">
                <a:solidFill>
                  <a:schemeClr val="tx1"/>
                </a:solidFill>
                <a:latin typeface="微软雅黑" pitchFamily="34" charset="-122"/>
                <a:ea typeface="微软雅黑" pitchFamily="34" charset="-122"/>
              </a:rPr>
              <a:t>9.</a:t>
            </a:r>
            <a:r>
              <a:rPr lang="zh-CN" altLang="en-US" sz="2400" dirty="0" smtClean="0">
                <a:solidFill>
                  <a:schemeClr val="tx1"/>
                </a:solidFill>
                <a:latin typeface="微软雅黑" pitchFamily="34" charset="-122"/>
                <a:ea typeface="微软雅黑" pitchFamily="34" charset="-122"/>
              </a:rPr>
              <a:t>填写贷款金额、贷款年限及申请原因，点击“下一步”。</a:t>
            </a:r>
            <a:endParaRPr lang="zh-CN" altLang="en-US" sz="2400" dirty="0">
              <a:solidFill>
                <a:schemeClr val="tx1"/>
              </a:solidFill>
              <a:latin typeface="微软雅黑" pitchFamily="34" charset="-122"/>
              <a:ea typeface="微软雅黑" pitchFamily="34" charset="-122"/>
            </a:endParaRPr>
          </a:p>
        </p:txBody>
      </p:sp>
      <p:sp>
        <p:nvSpPr>
          <p:cNvPr id="4" name="页脚占位符 3"/>
          <p:cNvSpPr txBox="1">
            <a:spLocks noGrp="1"/>
          </p:cNvSpPr>
          <p:nvPr>
            <p:ph type="ftr" sz="quarter" idx="4294967295"/>
          </p:nvPr>
        </p:nvSpPr>
        <p:spPr bwMode="auto">
          <a:xfrm>
            <a:off x="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5pPr>
          </a:lstStyle>
          <a:p>
            <a:pPr lvl="0" eaLnBrk="1" hangingPunct="1"/>
            <a:fld id="{9A0DB2DC-4C9A-4742-B13C-FB6460FD3503}" type="slidenum">
              <a:rPr lang="en-US" altLang="zh-CN" sz="1400" b="0" dirty="0">
                <a:latin typeface="Times New Roman" panose="02020603050405020304" pitchFamily="18" charset="0"/>
              </a:rPr>
              <a:t>11</a:t>
            </a:fld>
            <a:endParaRPr lang="en-US" altLang="zh-CN" sz="1400" b="0" dirty="0">
              <a:latin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5" t="13157" r="9908" b="7158"/>
          <a:stretch/>
        </p:blipFill>
        <p:spPr bwMode="auto">
          <a:xfrm>
            <a:off x="2880" y="1358724"/>
            <a:ext cx="12189120" cy="549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 1"/>
          <p:cNvSpPr/>
          <p:nvPr/>
        </p:nvSpPr>
        <p:spPr bwMode="auto">
          <a:xfrm>
            <a:off x="5652864" y="6300840"/>
            <a:ext cx="1772544" cy="562630"/>
          </a:xfrm>
          <a:prstGeom prst="ellipse">
            <a:avLst/>
          </a:prstGeom>
          <a:noFill/>
          <a:ln w="31750">
            <a:solidFill>
              <a:srgbClr val="FF0000"/>
            </a:solidFill>
          </a:ln>
        </p:spPr>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cs typeface="宋体" panose="02010600030101010101" pitchFamily="2" charset="-122"/>
            </a:endParaRPr>
          </a:p>
        </p:txBody>
      </p:sp>
      <p:sp>
        <p:nvSpPr>
          <p:cNvPr id="6" name="TextBox 5"/>
          <p:cNvSpPr txBox="1"/>
          <p:nvPr/>
        </p:nvSpPr>
        <p:spPr>
          <a:xfrm>
            <a:off x="1332288" y="3158964"/>
            <a:ext cx="1772544" cy="1200329"/>
          </a:xfrm>
          <a:prstGeom prst="rect">
            <a:avLst/>
          </a:prstGeom>
          <a:noFill/>
          <a:ln w="31750">
            <a:solidFill>
              <a:srgbClr val="FF0000"/>
            </a:solidFill>
          </a:ln>
        </p:spPr>
        <p:txBody>
          <a:bodyPr wrap="square" rtlCol="0">
            <a:spAutoFit/>
          </a:bodyPr>
          <a:lstStyle/>
          <a:p>
            <a:r>
              <a:rPr lang="zh-CN" altLang="en-US" b="1" dirty="0" smtClean="0">
                <a:solidFill>
                  <a:schemeClr val="bg1"/>
                </a:solidFill>
              </a:rPr>
              <a:t>一般为学费和住宿费之和，建议按上限申贷   </a:t>
            </a:r>
            <a:endParaRPr lang="zh-CN" altLang="en-US" b="1" dirty="0">
              <a:solidFill>
                <a:schemeClr val="bg1"/>
              </a:solidFill>
            </a:endParaRPr>
          </a:p>
        </p:txBody>
      </p:sp>
      <p:sp>
        <p:nvSpPr>
          <p:cNvPr id="7" name="TextBox 6"/>
          <p:cNvSpPr txBox="1"/>
          <p:nvPr/>
        </p:nvSpPr>
        <p:spPr>
          <a:xfrm>
            <a:off x="10084224" y="3158964"/>
            <a:ext cx="1550976" cy="1200329"/>
          </a:xfrm>
          <a:prstGeom prst="rect">
            <a:avLst/>
          </a:prstGeom>
          <a:noFill/>
          <a:ln w="31750">
            <a:solidFill>
              <a:srgbClr val="FF6699"/>
            </a:solidFill>
          </a:ln>
        </p:spPr>
        <p:txBody>
          <a:bodyPr wrap="square" rtlCol="0">
            <a:spAutoFit/>
          </a:bodyPr>
          <a:lstStyle/>
          <a:p>
            <a:r>
              <a:rPr lang="zh-CN" altLang="en-US" b="1" dirty="0" smtClean="0">
                <a:solidFill>
                  <a:schemeClr val="bg1"/>
                </a:solidFill>
              </a:rPr>
              <a:t>学制加</a:t>
            </a:r>
            <a:r>
              <a:rPr lang="en-US" altLang="zh-CN" b="1" dirty="0" smtClean="0">
                <a:solidFill>
                  <a:schemeClr val="bg1"/>
                </a:solidFill>
              </a:rPr>
              <a:t>13</a:t>
            </a:r>
            <a:r>
              <a:rPr lang="zh-CN" altLang="en-US" b="1" dirty="0" smtClean="0">
                <a:solidFill>
                  <a:schemeClr val="bg1"/>
                </a:solidFill>
              </a:rPr>
              <a:t>年，不超过</a:t>
            </a:r>
            <a:r>
              <a:rPr lang="en-US" altLang="zh-CN" b="1" dirty="0" smtClean="0">
                <a:solidFill>
                  <a:schemeClr val="bg1"/>
                </a:solidFill>
              </a:rPr>
              <a:t>20</a:t>
            </a:r>
            <a:r>
              <a:rPr lang="zh-CN" altLang="en-US" b="1" dirty="0" smtClean="0">
                <a:solidFill>
                  <a:schemeClr val="bg1"/>
                </a:solidFill>
              </a:rPr>
              <a:t>年，不低于</a:t>
            </a:r>
            <a:r>
              <a:rPr lang="en-US" altLang="zh-CN" b="1" dirty="0" smtClean="0">
                <a:solidFill>
                  <a:schemeClr val="bg1"/>
                </a:solidFill>
              </a:rPr>
              <a:t>6</a:t>
            </a:r>
            <a:r>
              <a:rPr lang="zh-CN" altLang="en-US" b="1" dirty="0" smtClean="0">
                <a:solidFill>
                  <a:schemeClr val="bg1"/>
                </a:solidFill>
              </a:rPr>
              <a:t>年</a:t>
            </a:r>
            <a:endParaRPr lang="zh-CN" altLang="en-US" b="1" dirty="0">
              <a:solidFill>
                <a:schemeClr val="bg1"/>
              </a:solidFill>
            </a:endParaRPr>
          </a:p>
        </p:txBody>
      </p:sp>
      <p:cxnSp>
        <p:nvCxnSpPr>
          <p:cNvPr id="10" name="直接箭头连接符 9"/>
          <p:cNvCxnSpPr/>
          <p:nvPr/>
        </p:nvCxnSpPr>
        <p:spPr bwMode="auto">
          <a:xfrm flipH="1">
            <a:off x="3104832" y="3609024"/>
            <a:ext cx="997056" cy="0"/>
          </a:xfrm>
          <a:prstGeom prst="straightConnector1">
            <a:avLst/>
          </a:prstGeom>
          <a:noFill/>
          <a:ln w="31750">
            <a:solidFill>
              <a:srgbClr val="FF0000"/>
            </a:solidFill>
            <a:tailEnd type="arrow"/>
          </a:ln>
        </p:spPr>
      </p:cxnSp>
      <p:cxnSp>
        <p:nvCxnSpPr>
          <p:cNvPr id="12" name="直接箭头连接符 11"/>
          <p:cNvCxnSpPr/>
          <p:nvPr/>
        </p:nvCxnSpPr>
        <p:spPr bwMode="auto">
          <a:xfrm>
            <a:off x="9530304" y="3609024"/>
            <a:ext cx="553920" cy="0"/>
          </a:xfrm>
          <a:prstGeom prst="straightConnector1">
            <a:avLst/>
          </a:prstGeom>
          <a:noFill/>
          <a:ln w="31750">
            <a:solidFill>
              <a:srgbClr val="FF6699"/>
            </a:solidFill>
            <a:tailEnd type="arrow"/>
          </a:ln>
        </p:spPr>
      </p:cxnSp>
      <p:sp>
        <p:nvSpPr>
          <p:cNvPr id="11"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64581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728663"/>
            <a:ext cx="11713029" cy="1169987"/>
          </a:xfrm>
        </p:spPr>
        <p:txBody>
          <a:bodyPr vert="horz" wrap="square" lIns="91440" tIns="45720" rIns="91440" bIns="45720" numCol="1" anchor="t" anchorCtr="0" compatLnSpc="1">
            <a:normAutofit lnSpcReduction="10000"/>
          </a:bodyPr>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lang="en-US" altLang="zh-CN" sz="2400" dirty="0" smtClean="0">
                <a:latin typeface="微软雅黑" pitchFamily="34" charset="-122"/>
                <a:ea typeface="微软雅黑" pitchFamily="34" charset="-122"/>
              </a:rPr>
              <a:t>10.</a:t>
            </a:r>
            <a:r>
              <a:rPr lang="zh-CN" altLang="en-US" sz="2400" dirty="0" smtClean="0">
                <a:latin typeface="微软雅黑" pitchFamily="34" charset="-122"/>
                <a:ea typeface="微软雅黑" pitchFamily="34" charset="-122"/>
              </a:rPr>
              <a:t>填写共同借款人信息，点击“下一步”</a:t>
            </a:r>
            <a:r>
              <a:rPr kumimoji="0" lang="zh-CN" altLang="en-US" sz="2400" b="1" i="0" u="none" strike="noStrike" kern="0" cap="none" spc="0" normalizeH="0" baseline="0" noProof="0" dirty="0" smtClean="0">
                <a:ln>
                  <a:noFill/>
                </a:ln>
                <a:effectLst/>
                <a:uLnTx/>
                <a:uFillTx/>
                <a:latin typeface="微软雅黑" pitchFamily="34" charset="-122"/>
                <a:ea typeface="微软雅黑" pitchFamily="34" charset="-122"/>
              </a:rPr>
              <a:t>。注意</a:t>
            </a:r>
            <a:r>
              <a:rPr lang="zh-CN" altLang="en-US" sz="2400" dirty="0" smtClean="0">
                <a:latin typeface="微软雅黑" pitchFamily="34" charset="-122"/>
                <a:ea typeface="微软雅黑" pitchFamily="34" charset="-122"/>
              </a:rPr>
              <a:t>：共同借款人和学生的户籍必须一致，共同借款人非监护人的，其年龄应小于</a:t>
            </a:r>
            <a:r>
              <a:rPr lang="en-US" altLang="zh-CN" sz="2400" dirty="0" smtClean="0">
                <a:latin typeface="微软雅黑" pitchFamily="34" charset="-122"/>
                <a:ea typeface="微软雅黑" pitchFamily="34" charset="-122"/>
              </a:rPr>
              <a:t>60</a:t>
            </a:r>
            <a:r>
              <a:rPr lang="zh-CN" altLang="en-US" sz="2400" dirty="0" smtClean="0">
                <a:latin typeface="微软雅黑" pitchFamily="34" charset="-122"/>
                <a:ea typeface="微软雅黑" pitchFamily="34" charset="-122"/>
              </a:rPr>
              <a:t>岁。</a:t>
            </a:r>
            <a:endParaRPr kumimoji="0" lang="en-US" altLang="zh-CN" sz="2400" b="1" i="0" u="none" strike="noStrike" kern="0" cap="none" spc="0" normalizeH="0" baseline="0" noProof="0" dirty="0" smtClean="0">
              <a:ln>
                <a:noFill/>
              </a:ln>
              <a:effectLst/>
              <a:uLnTx/>
              <a:uFillTx/>
              <a:latin typeface="微软雅黑" pitchFamily="34" charset="-122"/>
              <a:ea typeface="微软雅黑" pitchFamily="34" charset="-122"/>
            </a:endParaRPr>
          </a:p>
          <a:p>
            <a:pPr marL="0" marR="0" lvl="0" indent="0" algn="l" defTabSz="914400" rtl="0" eaLnBrk="0" fontAlgn="base" latinLnBrk="0" hangingPunct="0">
              <a:lnSpc>
                <a:spcPct val="150000"/>
              </a:lnSpc>
              <a:spcBef>
                <a:spcPct val="20000"/>
              </a:spcBef>
              <a:spcAft>
                <a:spcPct val="0"/>
              </a:spcAft>
              <a:buClrTx/>
              <a:buSzTx/>
              <a:buFont typeface="Wingdings" panose="05000000000000000000" pitchFamily="2" charset="2"/>
              <a:buNone/>
              <a:defRPr/>
            </a:pPr>
            <a:endParaRPr kumimoji="0" lang="en-US" altLang="zh-CN" sz="2800" b="1" i="0" u="none" strike="noStrike" kern="0" cap="none" spc="0" normalizeH="0" baseline="0" noProof="0" dirty="0">
              <a:ln>
                <a:noFill/>
              </a:ln>
              <a:effectLst/>
              <a:uLnTx/>
              <a:uFillTx/>
              <a:latin typeface="+mn-lt"/>
              <a:ea typeface="+mn-ea"/>
              <a:cs typeface="+mn-cs"/>
            </a:endParaRPr>
          </a:p>
        </p:txBody>
      </p:sp>
      <p:sp>
        <p:nvSpPr>
          <p:cNvPr id="4" name="页脚占位符 3"/>
          <p:cNvSpPr txBox="1">
            <a:spLocks noGrp="1"/>
          </p:cNvSpPr>
          <p:nvPr>
            <p:ph type="ftr" sz="quarter" idx="4294967295"/>
          </p:nvPr>
        </p:nvSpPr>
        <p:spPr bwMode="auto">
          <a:xfrm>
            <a:off x="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5pPr>
          </a:lstStyle>
          <a:p>
            <a:pPr lvl="0" eaLnBrk="1" hangingPunct="1"/>
            <a:fld id="{9A0DB2DC-4C9A-4742-B13C-FB6460FD3503}" type="slidenum">
              <a:rPr lang="en-US" altLang="zh-CN" sz="1400" b="0" dirty="0">
                <a:latin typeface="Times New Roman" panose="02020603050405020304" pitchFamily="18" charset="0"/>
              </a:rPr>
              <a:t>12</a:t>
            </a:fld>
            <a:endParaRPr lang="en-US" altLang="zh-CN" sz="1400" b="0" dirty="0">
              <a:latin typeface="Times New Roman" panose="02020603050405020304" pitchFamily="18"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4" t="13694" r="14104" b="6550"/>
          <a:stretch/>
        </p:blipFill>
        <p:spPr bwMode="auto">
          <a:xfrm>
            <a:off x="-51215" y="1898796"/>
            <a:ext cx="12243215" cy="495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 1"/>
          <p:cNvSpPr/>
          <p:nvPr/>
        </p:nvSpPr>
        <p:spPr bwMode="auto">
          <a:xfrm>
            <a:off x="6871488" y="6309384"/>
            <a:ext cx="1440192" cy="562630"/>
          </a:xfrm>
          <a:prstGeom prst="ellipse">
            <a:avLst/>
          </a:prstGeom>
          <a:noFill/>
          <a:ln w="31750">
            <a:solidFill>
              <a:srgbClr val="FF0000"/>
            </a:solidFill>
          </a:ln>
        </p:spPr>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cs typeface="宋体" panose="02010600030101010101" pitchFamily="2" charset="-122"/>
            </a:endParaRPr>
          </a:p>
        </p:txBody>
      </p:sp>
      <p:cxnSp>
        <p:nvCxnSpPr>
          <p:cNvPr id="10" name="直接连接符 9"/>
          <p:cNvCxnSpPr/>
          <p:nvPr/>
        </p:nvCxnSpPr>
        <p:spPr bwMode="auto">
          <a:xfrm flipV="1">
            <a:off x="7093056" y="5139228"/>
            <a:ext cx="997056" cy="180024"/>
          </a:xfrm>
          <a:prstGeom prst="line">
            <a:avLst/>
          </a:prstGeom>
          <a:noFill/>
          <a:ln w="31750">
            <a:solidFill>
              <a:srgbClr val="FF0000"/>
            </a:solidFill>
          </a:ln>
        </p:spPr>
      </p:cxnSp>
      <p:sp>
        <p:nvSpPr>
          <p:cNvPr id="12" name="TextBox 11"/>
          <p:cNvSpPr txBox="1"/>
          <p:nvPr/>
        </p:nvSpPr>
        <p:spPr>
          <a:xfrm>
            <a:off x="7979328" y="4779180"/>
            <a:ext cx="2215680" cy="369332"/>
          </a:xfrm>
          <a:prstGeom prst="rect">
            <a:avLst/>
          </a:prstGeom>
          <a:noFill/>
        </p:spPr>
        <p:txBody>
          <a:bodyPr wrap="square" rtlCol="0">
            <a:spAutoFit/>
          </a:bodyPr>
          <a:lstStyle/>
          <a:p>
            <a:r>
              <a:rPr lang="zh-CN" altLang="en-US" b="1" dirty="0" smtClean="0"/>
              <a:t>学生无需上传</a:t>
            </a:r>
            <a:endParaRPr lang="zh-CN" altLang="en-US" b="1" dirty="0"/>
          </a:p>
        </p:txBody>
      </p:sp>
      <p:sp>
        <p:nvSpPr>
          <p:cNvPr id="9"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04330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 y="728663"/>
            <a:ext cx="11756571" cy="1079500"/>
          </a:xfrm>
        </p:spPr>
        <p:txBody>
          <a:bodyPr vert="horz" wrap="square" lIns="91440" tIns="45720" rIns="91440" bIns="45720" numCol="1" anchor="t" anchorCtr="0" compatLnSpc="1">
            <a:noAutofit/>
          </a:bodyPr>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lang="en-US" altLang="zh-CN" sz="2400" dirty="0" smtClean="0">
                <a:latin typeface="微软雅黑" pitchFamily="34" charset="-122"/>
                <a:ea typeface="微软雅黑" pitchFamily="34" charset="-122"/>
              </a:rPr>
              <a:t>11.</a:t>
            </a:r>
            <a:r>
              <a:rPr lang="zh-CN" altLang="en-US" sz="2400" dirty="0">
                <a:latin typeface="微软雅黑" pitchFamily="34" charset="-122"/>
                <a:ea typeface="微软雅黑" pitchFamily="34" charset="-122"/>
              </a:rPr>
              <a:t>确</a:t>
            </a:r>
            <a:r>
              <a:rPr lang="zh-CN" altLang="en-US" sz="2400" dirty="0" smtClean="0">
                <a:latin typeface="微软雅黑" pitchFamily="34" charset="-122"/>
                <a:ea typeface="微软雅黑" pitchFamily="34" charset="-122"/>
              </a:rPr>
              <a:t>认信息，确认无误的点击“申请贷款”，发现录入有误的，点击“上一步”进行修改</a:t>
            </a:r>
            <a:r>
              <a:rPr kumimoji="0" lang="zh-CN" altLang="en-US" sz="2400" b="1" i="0" u="none" strike="noStrike" kern="0" cap="none" spc="0" normalizeH="0" baseline="0" noProof="0" dirty="0" smtClean="0">
                <a:ln>
                  <a:noFill/>
                </a:ln>
                <a:effectLst/>
                <a:uLnTx/>
                <a:uFillTx/>
                <a:latin typeface="微软雅黑" pitchFamily="34" charset="-122"/>
                <a:ea typeface="微软雅黑" pitchFamily="34" charset="-122"/>
              </a:rPr>
              <a:t>。</a:t>
            </a:r>
            <a:endParaRPr kumimoji="0" lang="en-US" altLang="zh-CN" sz="24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4" name="页脚占位符 3"/>
          <p:cNvSpPr txBox="1">
            <a:spLocks noGrp="1"/>
          </p:cNvSpPr>
          <p:nvPr>
            <p:ph type="ftr" sz="quarter" idx="4294967295"/>
          </p:nvPr>
        </p:nvSpPr>
        <p:spPr bwMode="auto">
          <a:xfrm>
            <a:off x="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5pPr>
          </a:lstStyle>
          <a:p>
            <a:pPr lvl="0" eaLnBrk="1" hangingPunct="1"/>
            <a:fld id="{9A0DB2DC-4C9A-4742-B13C-FB6460FD3503}" type="slidenum">
              <a:rPr lang="en-US" altLang="zh-CN" sz="1400" b="0" dirty="0">
                <a:latin typeface="Times New Roman" panose="02020603050405020304" pitchFamily="18" charset="0"/>
              </a:rPr>
              <a:t>13</a:t>
            </a:fld>
            <a:endParaRPr lang="en-US" altLang="zh-CN" sz="1400" b="0" dirty="0">
              <a:latin typeface="Times New Roman" panose="02020603050405020304" pitchFamily="18" charset="0"/>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980" r="12836" b="6384"/>
          <a:stretch/>
        </p:blipFill>
        <p:spPr bwMode="auto">
          <a:xfrm>
            <a:off x="2880" y="1898796"/>
            <a:ext cx="12144674" cy="495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 1"/>
          <p:cNvSpPr/>
          <p:nvPr/>
        </p:nvSpPr>
        <p:spPr bwMode="auto">
          <a:xfrm>
            <a:off x="6760704" y="6399396"/>
            <a:ext cx="1550976" cy="562630"/>
          </a:xfrm>
          <a:prstGeom prst="ellipse">
            <a:avLst/>
          </a:prstGeom>
          <a:noFill/>
          <a:ln w="31750">
            <a:solidFill>
              <a:srgbClr val="FF0000"/>
            </a:solidFill>
          </a:ln>
        </p:spPr>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cs typeface="宋体" panose="02010600030101010101" pitchFamily="2" charset="-122"/>
            </a:endParaRPr>
          </a:p>
        </p:txBody>
      </p:sp>
      <p:sp>
        <p:nvSpPr>
          <p:cNvPr id="7"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211711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84206" y="728664"/>
            <a:ext cx="11303000" cy="722766"/>
          </a:xfrm>
        </p:spPr>
        <p:txBody>
          <a:bodyPr vert="horz" wrap="square" lIns="91440" tIns="45720" rIns="91440" bIns="45720" numCol="1" anchor="t" anchorCtr="0" compatLnSpc="1"/>
          <a:lstStyle/>
          <a:p>
            <a:pPr marL="0" lvl="0" indent="0">
              <a:lnSpc>
                <a:spcPct val="150000"/>
              </a:lnSpc>
              <a:buNone/>
              <a:defRPr/>
            </a:pPr>
            <a:r>
              <a:rPr lang="en-US" altLang="zh-CN" sz="2400" dirty="0" smtClean="0">
                <a:latin typeface="微软雅黑" pitchFamily="34" charset="-122"/>
                <a:ea typeface="微软雅黑" pitchFamily="34" charset="-122"/>
              </a:rPr>
              <a:t>12.</a:t>
            </a:r>
            <a:r>
              <a:rPr lang="zh-CN" altLang="en-US" sz="2400" dirty="0" smtClean="0">
                <a:latin typeface="微软雅黑" pitchFamily="34" charset="-122"/>
                <a:ea typeface="微软雅黑" pitchFamily="34" charset="-122"/>
              </a:rPr>
              <a:t>系统会提示“贷款申请提交成功”，点击“导出申请表”，学生在申请表上签字。</a:t>
            </a:r>
            <a:endParaRPr kumimoji="0" lang="en-US" altLang="zh-CN" sz="2400" b="1" i="0" u="none" strike="noStrike" kern="0" cap="none" spc="0" normalizeH="0" baseline="0" noProof="0" dirty="0">
              <a:ln>
                <a:noFill/>
              </a:ln>
              <a:effectLst/>
              <a:uLnTx/>
              <a:uFillTx/>
              <a:latin typeface="微软雅黑" pitchFamily="34" charset="-122"/>
              <a:ea typeface="微软雅黑" pitchFamily="34" charset="-122"/>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605" r="11559" b="5777"/>
          <a:stretch/>
        </p:blipFill>
        <p:spPr bwMode="auto">
          <a:xfrm>
            <a:off x="0" y="1367737"/>
            <a:ext cx="12192000" cy="493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 1"/>
          <p:cNvSpPr/>
          <p:nvPr/>
        </p:nvSpPr>
        <p:spPr bwMode="auto">
          <a:xfrm>
            <a:off x="7093056" y="4869192"/>
            <a:ext cx="1218624" cy="562630"/>
          </a:xfrm>
          <a:prstGeom prst="ellipse">
            <a:avLst/>
          </a:prstGeom>
          <a:noFill/>
          <a:ln w="31750">
            <a:solidFill>
              <a:srgbClr val="FF0000"/>
            </a:solidFill>
          </a:ln>
        </p:spPr>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cs typeface="宋体" panose="02010600030101010101" pitchFamily="2" charset="-122"/>
            </a:endParaRPr>
          </a:p>
        </p:txBody>
      </p:sp>
      <p:sp>
        <p:nvSpPr>
          <p:cNvPr id="7"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1499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819150"/>
            <a:ext cx="9859963" cy="630238"/>
          </a:xfrm>
        </p:spPr>
        <p:txBody>
          <a:bodyPr vert="horz" wrap="square" lIns="91440" tIns="45720" rIns="91440" bIns="45720" numCol="1" anchor="t" anchorCtr="0" compatLnSpc="1">
            <a:normAutofit lnSpcReduction="10000"/>
          </a:bodyPr>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kumimoji="0" lang="zh-CN" altLang="en-US" sz="2400" b="1" i="0" u="none" strike="noStrike" kern="0" cap="none" spc="0" normalizeH="0" baseline="0" noProof="0" dirty="0" smtClean="0">
                <a:ln>
                  <a:noFill/>
                </a:ln>
                <a:solidFill>
                  <a:schemeClr val="accent4"/>
                </a:solidFill>
                <a:effectLst/>
                <a:uLnTx/>
                <a:uFillTx/>
                <a:latin typeface="+mn-lt"/>
                <a:ea typeface="+mn-ea"/>
                <a:cs typeface="+mn-cs"/>
              </a:rPr>
              <a:t>申请表格式如下：</a:t>
            </a:r>
            <a:endParaRPr kumimoji="0" lang="en-US" altLang="zh-CN" sz="2400" b="1" i="0" u="none" strike="noStrike" kern="0" cap="none" spc="0" normalizeH="0" baseline="0" noProof="0" dirty="0">
              <a:ln>
                <a:noFill/>
              </a:ln>
              <a:solidFill>
                <a:schemeClr val="accent4"/>
              </a:solidFill>
              <a:effectLst/>
              <a:uLnTx/>
              <a:uFillTx/>
              <a:latin typeface="+mn-lt"/>
              <a:ea typeface="+mn-ea"/>
              <a:cs typeface="+mn-cs"/>
            </a:endParaRPr>
          </a:p>
        </p:txBody>
      </p:sp>
      <p:sp>
        <p:nvSpPr>
          <p:cNvPr id="4" name="页脚占位符 3"/>
          <p:cNvSpPr txBox="1">
            <a:spLocks noGrp="1"/>
          </p:cNvSpPr>
          <p:nvPr>
            <p:ph type="ftr" sz="quarter" idx="4294967295"/>
          </p:nvPr>
        </p:nvSpPr>
        <p:spPr bwMode="auto">
          <a:xfrm>
            <a:off x="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5pPr>
          </a:lstStyle>
          <a:p>
            <a:pPr lvl="0" eaLnBrk="1" hangingPunct="1"/>
            <a:fld id="{9A0DB2DC-4C9A-4742-B13C-FB6460FD3503}" type="slidenum">
              <a:rPr lang="en-US" altLang="zh-CN" sz="1400" b="0" dirty="0">
                <a:latin typeface="Times New Roman" panose="02020603050405020304" pitchFamily="18" charset="0"/>
              </a:rPr>
              <a:t>15</a:t>
            </a:fld>
            <a:endParaRPr lang="en-US" altLang="zh-CN" sz="1400" b="0" dirty="0">
              <a:latin typeface="Times New Roman" panose="02020603050405020304" pitchFamily="18" charset="0"/>
            </a:endParaRPr>
          </a:p>
        </p:txBody>
      </p:sp>
      <p:pic>
        <p:nvPicPr>
          <p:cNvPr id="921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2138" t="25691" r="25007"/>
          <a:stretch/>
        </p:blipFill>
        <p:spPr bwMode="auto">
          <a:xfrm>
            <a:off x="446016" y="1448736"/>
            <a:ext cx="11410752" cy="51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椭圆 5"/>
          <p:cNvSpPr/>
          <p:nvPr/>
        </p:nvSpPr>
        <p:spPr bwMode="auto">
          <a:xfrm>
            <a:off x="5320512" y="6039348"/>
            <a:ext cx="1883328" cy="562630"/>
          </a:xfrm>
          <a:prstGeom prst="ellipse">
            <a:avLst/>
          </a:prstGeom>
          <a:noFill/>
          <a:ln w="31750">
            <a:solidFill>
              <a:srgbClr val="FF0000"/>
            </a:solidFill>
          </a:ln>
        </p:spPr>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cs typeface="宋体" panose="02010600030101010101" pitchFamily="2" charset="-122"/>
            </a:endParaRPr>
          </a:p>
        </p:txBody>
      </p:sp>
      <p:sp>
        <p:nvSpPr>
          <p:cNvPr id="9"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277719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8056" y="728663"/>
            <a:ext cx="11901715" cy="1279524"/>
          </a:xfrm>
        </p:spPr>
        <p:txBody>
          <a:bodyPr vert="horz" wrap="square" lIns="91440" tIns="45720" rIns="91440" bIns="45720" numCol="1" anchor="t" anchorCtr="0" compatLnSpc="1">
            <a:noAutofit/>
          </a:bodyPr>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lang="en-US" altLang="zh-CN" sz="2400" dirty="0" smtClean="0">
                <a:latin typeface="微软雅黑" pitchFamily="34" charset="-122"/>
                <a:ea typeface="微软雅黑" pitchFamily="34" charset="-122"/>
              </a:rPr>
              <a:t>13.</a:t>
            </a:r>
            <a:r>
              <a:rPr lang="zh-CN" altLang="en-US" sz="2400" dirty="0" smtClean="0">
                <a:latin typeface="微软雅黑" pitchFamily="34" charset="-122"/>
                <a:ea typeface="微软雅黑" pitchFamily="34" charset="-122"/>
              </a:rPr>
              <a:t>县资助中心选择错误的修改，由学生登录在线服务系统，点击“资料修改”，选择正确县资助中心后点击“提交”。</a:t>
            </a:r>
            <a:endParaRPr kumimoji="0" lang="en-US" altLang="zh-CN" sz="24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10"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9" name="图片 8"/>
          <p:cNvPicPr/>
          <p:nvPr/>
        </p:nvPicPr>
        <p:blipFill>
          <a:blip r:embed="rId2"/>
          <a:stretch>
            <a:fillRect/>
          </a:stretch>
        </p:blipFill>
        <p:spPr>
          <a:xfrm>
            <a:off x="632693" y="1886857"/>
            <a:ext cx="11181936" cy="4397829"/>
          </a:xfrm>
          <a:prstGeom prst="rect">
            <a:avLst/>
          </a:prstGeom>
        </p:spPr>
      </p:pic>
      <p:sp>
        <p:nvSpPr>
          <p:cNvPr id="2" name="椭圆 1"/>
          <p:cNvSpPr/>
          <p:nvPr/>
        </p:nvSpPr>
        <p:spPr>
          <a:xfrm>
            <a:off x="914400" y="3468914"/>
            <a:ext cx="1262743" cy="39188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flipV="1">
            <a:off x="10363200" y="4789714"/>
            <a:ext cx="246743" cy="36285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609943" y="4426857"/>
            <a:ext cx="1306286" cy="646331"/>
          </a:xfrm>
          <a:prstGeom prst="rect">
            <a:avLst/>
          </a:prstGeom>
          <a:noFill/>
        </p:spPr>
        <p:txBody>
          <a:bodyPr wrap="square" rtlCol="0">
            <a:spAutoFit/>
          </a:bodyPr>
          <a:lstStyle/>
          <a:p>
            <a:r>
              <a:rPr lang="zh-CN" altLang="en-US" b="1" dirty="0" smtClean="0"/>
              <a:t>选择正确的县中心</a:t>
            </a:r>
            <a:endParaRPr lang="zh-CN" altLang="en-US" b="1" dirty="0"/>
          </a:p>
        </p:txBody>
      </p:sp>
    </p:spTree>
    <p:extLst>
      <p:ext uri="{BB962C8B-B14F-4D97-AF65-F5344CB8AC3E}">
        <p14:creationId xmlns:p14="http://schemas.microsoft.com/office/powerpoint/2010/main" val="17761983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507985" y="1025948"/>
            <a:ext cx="11077575" cy="4373367"/>
          </a:xfrm>
        </p:spPr>
        <p:txBody>
          <a:bodyPr vert="horz" wrap="square" lIns="91440" tIns="45720" rIns="91440" bIns="45720" numCol="1" anchor="t" anchorCtr="0" compatLnSpc="1">
            <a:noAutofit/>
          </a:bodyPr>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线上申请贷款后，学生和共同借款人到入学前户籍所在县教育局学生资助中心签订合同；</a:t>
            </a:r>
            <a:endParaRPr lang="en-US" altLang="zh-CN" dirty="0" smtClean="0">
              <a:latin typeface="微软雅黑" pitchFamily="34" charset="-122"/>
              <a:ea typeface="微软雅黑" pitchFamily="34" charset="-122"/>
            </a:endParaRPr>
          </a:p>
          <a:p>
            <a:pPr marL="0" lvl="0" indent="0" eaLnBrk="0" fontAlgn="base" hangingPunct="0">
              <a:lnSpc>
                <a:spcPct val="150000"/>
              </a:lnSpc>
              <a:spcBef>
                <a:spcPct val="20000"/>
              </a:spcBef>
              <a:spcAft>
                <a:spcPct val="0"/>
              </a:spcAft>
              <a:buNone/>
              <a:defRPr/>
            </a:pPr>
            <a:r>
              <a:rPr kumimoji="0" lang="en-US" altLang="zh-CN" i="0" u="none" strike="noStrike" kern="0" cap="none" spc="0" normalizeH="0" baseline="0" noProof="0" dirty="0" smtClean="0">
                <a:ln>
                  <a:noFill/>
                </a:ln>
                <a:effectLst/>
                <a:uLnTx/>
                <a:uFillTx/>
                <a:latin typeface="微软雅黑" pitchFamily="34" charset="-122"/>
                <a:ea typeface="微软雅黑" pitchFamily="34" charset="-122"/>
              </a:rPr>
              <a:t>2.</a:t>
            </a:r>
            <a:r>
              <a:rPr lang="zh-CN" altLang="en-US" kern="0" dirty="0">
                <a:latin typeface="微软雅黑" pitchFamily="34" charset="-122"/>
                <a:ea typeface="微软雅黑" pitchFamily="34" charset="-122"/>
              </a:rPr>
              <a:t>开行贷款发放时间：各省时间不太一样，基本集中在每年</a:t>
            </a:r>
            <a:r>
              <a:rPr lang="en-US" altLang="zh-CN" kern="0" dirty="0">
                <a:latin typeface="微软雅黑" pitchFamily="34" charset="-122"/>
                <a:ea typeface="微软雅黑" pitchFamily="34" charset="-122"/>
              </a:rPr>
              <a:t>11</a:t>
            </a:r>
            <a:r>
              <a:rPr lang="zh-CN" altLang="en-US" kern="0" dirty="0">
                <a:latin typeface="微软雅黑" pitchFamily="34" charset="-122"/>
                <a:ea typeface="微软雅黑" pitchFamily="34" charset="-122"/>
              </a:rPr>
              <a:t>月中上</a:t>
            </a:r>
            <a:r>
              <a:rPr lang="zh-CN" altLang="en-US" kern="0" dirty="0" smtClean="0">
                <a:latin typeface="微软雅黑" pitchFamily="34" charset="-122"/>
                <a:ea typeface="微软雅黑" pitchFamily="34" charset="-122"/>
              </a:rPr>
              <a:t>旬；</a:t>
            </a:r>
            <a:endParaRPr kumimoji="0" lang="en-US" altLang="zh-CN" i="0" u="none" strike="noStrike" kern="0" cap="none" spc="0" normalizeH="0" baseline="0" noProof="0" dirty="0">
              <a:ln>
                <a:noFill/>
              </a:ln>
              <a:effectLst/>
              <a:uLnTx/>
              <a:uFillTx/>
              <a:latin typeface="微软雅黑" pitchFamily="34" charset="-122"/>
              <a:ea typeface="微软雅黑" pitchFamily="34" charset="-122"/>
            </a:endParaRPr>
          </a:p>
        </p:txBody>
      </p:sp>
      <p:sp>
        <p:nvSpPr>
          <p:cNvPr id="19461" name="矩形 10"/>
          <p:cNvSpPr/>
          <p:nvPr/>
        </p:nvSpPr>
        <p:spPr>
          <a:xfrm>
            <a:off x="9640278" y="3879850"/>
            <a:ext cx="2106246" cy="369332"/>
          </a:xfrm>
          <a:prstGeom prst="rect">
            <a:avLst/>
          </a:prstGeom>
          <a:noFill/>
          <a:ln w="25400">
            <a:noFill/>
          </a:ln>
        </p:spPr>
        <p:txBody>
          <a:bodyPr>
            <a:spAutoFit/>
          </a:bodyPr>
          <a:lstStyle/>
          <a:p>
            <a:endParaRPr lang="zh-CN" altLang="en-US" dirty="0">
              <a:latin typeface="楷体_GB2312" pitchFamily="49" charset="-122"/>
              <a:ea typeface="楷体_GB2312" pitchFamily="49" charset="-122"/>
            </a:endParaRPr>
          </a:p>
        </p:txBody>
      </p:sp>
      <p:sp>
        <p:nvSpPr>
          <p:cNvPr id="9"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04437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728663"/>
            <a:ext cx="11077575" cy="107950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lang="en-US" altLang="zh-CN" sz="2400" smtClean="0">
                <a:latin typeface="微软雅黑" pitchFamily="34" charset="-122"/>
                <a:ea typeface="微软雅黑" pitchFamily="34" charset="-122"/>
              </a:rPr>
              <a:t>14.</a:t>
            </a:r>
            <a:r>
              <a:rPr lang="zh-CN" altLang="en-US" sz="2400" dirty="0" smtClean="0">
                <a:latin typeface="微软雅黑" pitchFamily="34" charset="-122"/>
                <a:ea typeface="微软雅黑" pitchFamily="34" charset="-122"/>
              </a:rPr>
              <a:t>点击“确定”后，就完成了本次贷款申请，</a:t>
            </a:r>
            <a:r>
              <a:rPr kumimoji="0" lang="zh-CN" altLang="en-US" sz="2400" b="1" i="0" u="none" strike="noStrike" kern="0" cap="none" spc="0" normalizeH="0" baseline="0" noProof="0" dirty="0" smtClean="0">
                <a:ln>
                  <a:noFill/>
                </a:ln>
                <a:effectLst/>
                <a:uLnTx/>
                <a:uFillTx/>
                <a:latin typeface="微软雅黑" pitchFamily="34" charset="-122"/>
                <a:ea typeface="微软雅黑" pitchFamily="34" charset="-122"/>
              </a:rPr>
              <a:t>在系统首页可看到申请流程。</a:t>
            </a:r>
            <a:endParaRPr kumimoji="0" lang="en-US" altLang="zh-CN" sz="24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4" name="页脚占位符 3"/>
          <p:cNvSpPr txBox="1">
            <a:spLocks noGrp="1"/>
          </p:cNvSpPr>
          <p:nvPr>
            <p:ph type="ftr" sz="quarter" idx="4294967295"/>
          </p:nvPr>
        </p:nvSpPr>
        <p:spPr bwMode="auto">
          <a:xfrm>
            <a:off x="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5pPr>
          </a:lstStyle>
          <a:p>
            <a:pPr lvl="0" eaLnBrk="1" hangingPunct="1"/>
            <a:fld id="{9A0DB2DC-4C9A-4742-B13C-FB6460FD3503}" type="slidenum">
              <a:rPr lang="en-US" altLang="zh-CN" sz="1400" b="0" dirty="0">
                <a:latin typeface="Times New Roman" panose="02020603050405020304" pitchFamily="18" charset="0"/>
              </a:rPr>
              <a:t>18</a:t>
            </a:fld>
            <a:endParaRPr lang="en-US" altLang="zh-CN" sz="1400" b="0" dirty="0">
              <a:latin typeface="Times New Roman" panose="02020603050405020304" pitchFamily="18" charset="0"/>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49" t="13093" r="12039" b="11999"/>
          <a:stretch/>
        </p:blipFill>
        <p:spPr bwMode="auto">
          <a:xfrm>
            <a:off x="-2880" y="1898796"/>
            <a:ext cx="12192000" cy="495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接箭头连接符 4"/>
          <p:cNvCxnSpPr/>
          <p:nvPr/>
        </p:nvCxnSpPr>
        <p:spPr bwMode="auto">
          <a:xfrm>
            <a:off x="2994048" y="4959204"/>
            <a:ext cx="775488" cy="0"/>
          </a:xfrm>
          <a:prstGeom prst="straightConnector1">
            <a:avLst/>
          </a:prstGeom>
          <a:noFill/>
          <a:ln w="31750">
            <a:solidFill>
              <a:srgbClr val="FF0000"/>
            </a:solidFill>
            <a:tailEnd type="arrow"/>
          </a:ln>
        </p:spPr>
      </p:cxnSp>
      <p:sp>
        <p:nvSpPr>
          <p:cNvPr id="6" name="TextBox 5"/>
          <p:cNvSpPr txBox="1"/>
          <p:nvPr/>
        </p:nvSpPr>
        <p:spPr>
          <a:xfrm>
            <a:off x="556800" y="4739118"/>
            <a:ext cx="2437248" cy="369332"/>
          </a:xfrm>
          <a:prstGeom prst="rect">
            <a:avLst/>
          </a:prstGeom>
          <a:noFill/>
          <a:ln w="31750">
            <a:solidFill>
              <a:srgbClr val="FF0000"/>
            </a:solidFill>
          </a:ln>
        </p:spPr>
        <p:txBody>
          <a:bodyPr wrap="square" rtlCol="0">
            <a:spAutoFit/>
          </a:bodyPr>
          <a:lstStyle/>
          <a:p>
            <a:r>
              <a:rPr lang="zh-CN" altLang="en-US" dirty="0" smtClean="0"/>
              <a:t>贷款申请流程</a:t>
            </a:r>
            <a:endParaRPr lang="zh-CN" altLang="en-US" dirty="0"/>
          </a:p>
        </p:txBody>
      </p:sp>
      <p:sp>
        <p:nvSpPr>
          <p:cNvPr id="7" name="矩形 6"/>
          <p:cNvSpPr/>
          <p:nvPr/>
        </p:nvSpPr>
        <p:spPr bwMode="auto">
          <a:xfrm>
            <a:off x="3769536" y="3969072"/>
            <a:ext cx="8308800" cy="1631216"/>
          </a:xfrm>
          <a:prstGeom prst="rect">
            <a:avLst/>
          </a:prstGeom>
          <a:noFill/>
          <a:ln w="31750">
            <a:solidFill>
              <a:srgbClr val="FF6699"/>
            </a:solidFill>
          </a:ln>
        </p:spPr>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en-US" altLang="zh-CN" sz="2000" b="1" i="0" u="none" strike="noStrike" cap="none" normalizeH="0" baseline="0" dirty="0" smtClean="0">
              <a:ln>
                <a:noFill/>
              </a:ln>
              <a:solidFill>
                <a:schemeClr val="tx1"/>
              </a:solidFill>
              <a:effectLst/>
              <a:latin typeface="楷体_GB2312" pitchFamily="49" charset="-122"/>
              <a:ea typeface="楷体_GB2312" pitchFamily="49" charset="-122"/>
              <a:cs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endParaRPr lang="en-US" altLang="zh-CN" dirty="0">
              <a:ea typeface="楷体_GB2312" pitchFamily="49" charset="-122"/>
              <a:cs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endParaRPr kumimoji="0" lang="en-US" altLang="zh-CN" sz="2000" b="1" i="0" u="none" strike="noStrike" cap="none" normalizeH="0" baseline="0" dirty="0" smtClean="0">
              <a:ln>
                <a:noFill/>
              </a:ln>
              <a:solidFill>
                <a:schemeClr val="tx1"/>
              </a:solidFill>
              <a:effectLst/>
              <a:latin typeface="楷体_GB2312" pitchFamily="49" charset="-122"/>
              <a:ea typeface="楷体_GB2312" pitchFamily="49" charset="-122"/>
              <a:cs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endParaRPr lang="en-US" altLang="zh-CN" dirty="0">
              <a:ea typeface="楷体_GB2312" pitchFamily="49" charset="-122"/>
              <a:cs typeface="宋体" panose="02010600030101010101" pitchFamily="2" charset="-122"/>
            </a:endParaRPr>
          </a:p>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dirty="0" smtClean="0">
              <a:ln>
                <a:noFill/>
              </a:ln>
              <a:solidFill>
                <a:schemeClr val="tx1"/>
              </a:solidFill>
              <a:effectLst/>
              <a:latin typeface="楷体_GB2312" pitchFamily="49" charset="-122"/>
              <a:ea typeface="楷体_GB2312" pitchFamily="49" charset="-122"/>
              <a:cs typeface="宋体" panose="02010600030101010101" pitchFamily="2" charset="-122"/>
            </a:endParaRPr>
          </a:p>
        </p:txBody>
      </p:sp>
      <p:sp>
        <p:nvSpPr>
          <p:cNvPr id="10"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390063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632693" y="146700"/>
            <a:ext cx="6033954"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学生系统操作</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25" name="Picture 8"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9050" y="146700"/>
            <a:ext cx="23209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3"/>
          <p:cNvSpPr txBox="1"/>
          <p:nvPr/>
        </p:nvSpPr>
        <p:spPr>
          <a:xfrm>
            <a:off x="3577181" y="1268712"/>
            <a:ext cx="4086355" cy="645160"/>
          </a:xfrm>
          <a:prstGeom prst="rect">
            <a:avLst/>
          </a:prstGeom>
          <a:noFill/>
        </p:spPr>
        <p:txBody>
          <a:bodyPr wrap="square" rtlCol="0">
            <a:spAutoFit/>
            <a:scene3d>
              <a:camera prst="orthographicFront"/>
              <a:lightRig rig="threePt" dir="t"/>
            </a:scene3d>
          </a:bodyPr>
          <a:lstStyle/>
          <a:p>
            <a:r>
              <a:rPr lang="zh-CN" altLang="en-US" sz="3600" dirty="0">
                <a:ln/>
                <a:solidFill>
                  <a:schemeClr val="tx1"/>
                </a:solidFill>
                <a:effectLst>
                  <a:outerShdw blurRad="38100" dist="19050" dir="2700000" algn="tl" rotWithShape="0">
                    <a:schemeClr val="dk1">
                      <a:alpha val="40000"/>
                    </a:schemeClr>
                  </a:outerShdw>
                </a:effectLst>
                <a:latin typeface="微软雅黑" pitchFamily="34" charset="-122"/>
                <a:ea typeface="微软雅黑" pitchFamily="34" charset="-122"/>
              </a:rPr>
              <a:t>学生在线服务系</a:t>
            </a:r>
            <a:r>
              <a:rPr lang="zh-CN" altLang="en-US" sz="3600" dirty="0" smtClean="0">
                <a:ln/>
                <a:solidFill>
                  <a:schemeClr val="tx1"/>
                </a:solidFill>
                <a:effectLst>
                  <a:outerShdw blurRad="38100" dist="19050" dir="2700000" algn="tl" rotWithShape="0">
                    <a:schemeClr val="dk1">
                      <a:alpha val="40000"/>
                    </a:schemeClr>
                  </a:outerShdw>
                </a:effectLst>
                <a:latin typeface="微软雅黑" pitchFamily="34" charset="-122"/>
                <a:ea typeface="微软雅黑" pitchFamily="34" charset="-122"/>
              </a:rPr>
              <a:t>统</a:t>
            </a:r>
            <a:endParaRPr lang="zh-CN" altLang="en-US" sz="3600" dirty="0">
              <a:ln/>
              <a:solidFill>
                <a:schemeClr val="tx1"/>
              </a:solidFill>
              <a:effectLst>
                <a:outerShdw blurRad="38100" dist="19050" dir="2700000" algn="tl" rotWithShape="0">
                  <a:schemeClr val="dk1">
                    <a:alpha val="40000"/>
                  </a:schemeClr>
                </a:outerShdw>
              </a:effectLst>
              <a:latin typeface="微软雅黑" pitchFamily="34" charset="-122"/>
              <a:ea typeface="微软雅黑" pitchFamily="34" charset="-122"/>
            </a:endParaRPr>
          </a:p>
        </p:txBody>
      </p:sp>
      <p:sp>
        <p:nvSpPr>
          <p:cNvPr id="6" name="文本框 4"/>
          <p:cNvSpPr txBox="1"/>
          <p:nvPr/>
        </p:nvSpPr>
        <p:spPr>
          <a:xfrm>
            <a:off x="1787774" y="2500156"/>
            <a:ext cx="8602345" cy="1198880"/>
          </a:xfrm>
          <a:prstGeom prst="rect">
            <a:avLst/>
          </a:prstGeom>
          <a:noFill/>
        </p:spPr>
        <p:txBody>
          <a:bodyPr wrap="square" rtlCol="0">
            <a:spAutoFit/>
          </a:bodyPr>
          <a:lstStyle/>
          <a:p>
            <a:pPr algn="l"/>
            <a:r>
              <a:rPr lang="zh-CN" altLang="en-US" sz="2400" b="0" dirty="0" smtClean="0">
                <a:latin typeface="微软雅黑" pitchFamily="34" charset="-122"/>
                <a:ea typeface="微软雅黑" pitchFamily="34" charset="-122"/>
              </a:rPr>
              <a:t>        学</a:t>
            </a:r>
            <a:r>
              <a:rPr lang="zh-CN" altLang="en-US" sz="2400" b="0" dirty="0">
                <a:latin typeface="微软雅黑" pitchFamily="34" charset="-122"/>
                <a:ea typeface="微软雅黑" pitchFamily="34" charset="-122"/>
              </a:rPr>
              <a:t>生在线服务系统是学生端使用的系统，凡</a:t>
            </a:r>
            <a:r>
              <a:rPr lang="zh-CN" altLang="en-US" sz="2400" b="0" dirty="0" smtClean="0">
                <a:latin typeface="微软雅黑" pitchFamily="34" charset="-122"/>
                <a:ea typeface="微软雅黑" pitchFamily="34" charset="-122"/>
              </a:rPr>
              <a:t>是学生的</a:t>
            </a:r>
            <a:r>
              <a:rPr lang="zh-CN" altLang="en-US" sz="2400" b="0" dirty="0">
                <a:latin typeface="微软雅黑" pitchFamily="34" charset="-122"/>
                <a:ea typeface="微软雅黑" pitchFamily="34" charset="-122"/>
              </a:rPr>
              <a:t>操作均通过该系统完成，包括贷款申请、贷款变更、续贷申请、贷款查询、毕业确</a:t>
            </a:r>
            <a:r>
              <a:rPr lang="zh-CN" altLang="en-US" sz="2400" b="0" dirty="0" smtClean="0">
                <a:latin typeface="微软雅黑" pitchFamily="34" charset="-122"/>
                <a:ea typeface="微软雅黑" pitchFamily="34" charset="-122"/>
              </a:rPr>
              <a:t>认、</a:t>
            </a:r>
            <a:r>
              <a:rPr lang="zh-CN" altLang="en-US" sz="2400" b="0" dirty="0">
                <a:latin typeface="微软雅黑" pitchFamily="34" charset="-122"/>
                <a:ea typeface="微软雅黑" pitchFamily="34" charset="-122"/>
              </a:rPr>
              <a:t>提前</a:t>
            </a:r>
            <a:r>
              <a:rPr lang="zh-CN" altLang="en-US" sz="2400" b="0" dirty="0" smtClean="0">
                <a:latin typeface="微软雅黑" pitchFamily="34" charset="-122"/>
                <a:ea typeface="微软雅黑" pitchFamily="34" charset="-122"/>
              </a:rPr>
              <a:t>还款申请等等。 </a:t>
            </a:r>
            <a:endParaRPr lang="zh-CN" altLang="en-US" sz="2400" b="0" dirty="0">
              <a:latin typeface="微软雅黑" pitchFamily="34" charset="-122"/>
              <a:ea typeface="微软雅黑" pitchFamily="34" charset="-122"/>
            </a:endParaRPr>
          </a:p>
        </p:txBody>
      </p:sp>
      <p:sp>
        <p:nvSpPr>
          <p:cNvPr id="7" name="TextBox 6"/>
          <p:cNvSpPr txBox="1"/>
          <p:nvPr/>
        </p:nvSpPr>
        <p:spPr>
          <a:xfrm>
            <a:off x="3002476" y="4149096"/>
            <a:ext cx="7281098" cy="523220"/>
          </a:xfrm>
          <a:prstGeom prst="rect">
            <a:avLst/>
          </a:prstGeom>
          <a:noFill/>
        </p:spPr>
        <p:txBody>
          <a:bodyPr wrap="square" rtlCol="0">
            <a:spAutoFit/>
          </a:bodyPr>
          <a:lstStyle/>
          <a:p>
            <a:r>
              <a:rPr lang="zh-CN" altLang="en-US" sz="2800" dirty="0" smtClean="0">
                <a:ln w="1905"/>
                <a:solidFill>
                  <a:srgbClr val="009900"/>
                </a:solidFill>
                <a:effectLst>
                  <a:innerShdw blurRad="69850" dist="43180" dir="5400000">
                    <a:srgbClr val="000000">
                      <a:alpha val="65000"/>
                    </a:srgbClr>
                  </a:innerShdw>
                </a:effectLst>
                <a:latin typeface="+mj-ea"/>
                <a:ea typeface="+mj-ea"/>
              </a:rPr>
              <a:t>网址：</a:t>
            </a:r>
            <a:r>
              <a:rPr lang="en-US" altLang="zh-CN" sz="2800" dirty="0">
                <a:ln w="1905"/>
                <a:solidFill>
                  <a:srgbClr val="009900"/>
                </a:solidFill>
                <a:effectLst>
                  <a:innerShdw blurRad="69850" dist="43180" dir="5400000">
                    <a:srgbClr val="000000">
                      <a:alpha val="65000"/>
                    </a:srgbClr>
                  </a:innerShdw>
                </a:effectLst>
                <a:latin typeface="+mj-ea"/>
                <a:ea typeface="+mj-ea"/>
              </a:rPr>
              <a:t>https://sls.cdb.com.cn</a:t>
            </a:r>
            <a:endParaRPr lang="zh-CN" altLang="en-US" sz="2800" dirty="0">
              <a:ln w="1905"/>
              <a:solidFill>
                <a:srgbClr val="009900"/>
              </a:solidFill>
              <a:effectLst>
                <a:innerShdw blurRad="69850" dist="43180" dir="5400000">
                  <a:srgbClr val="000000">
                    <a:alpha val="65000"/>
                  </a:srgbClr>
                </a:innerShdw>
              </a:effectLst>
              <a:latin typeface="+mj-ea"/>
              <a:ea typeface="+mj-ea"/>
            </a:endParaRPr>
          </a:p>
        </p:txBody>
      </p:sp>
      <p:sp>
        <p:nvSpPr>
          <p:cNvPr id="8" name="TextBox 7"/>
          <p:cNvSpPr txBox="1"/>
          <p:nvPr/>
        </p:nvSpPr>
        <p:spPr>
          <a:xfrm>
            <a:off x="2523514" y="5369202"/>
            <a:ext cx="7281098" cy="400110"/>
          </a:xfrm>
          <a:prstGeom prst="rect">
            <a:avLst/>
          </a:prstGeom>
          <a:noFill/>
        </p:spPr>
        <p:txBody>
          <a:bodyPr wrap="square" rtlCol="0">
            <a:spAutoFit/>
          </a:bodyPr>
          <a:lstStyle/>
          <a:p>
            <a:r>
              <a:rPr lang="zh-CN" altLang="en-US" sz="2000" dirty="0" smtClean="0">
                <a:solidFill>
                  <a:srgbClr val="FF0000"/>
                </a:solidFill>
                <a:latin typeface="+mj-ea"/>
                <a:ea typeface="+mj-ea"/>
              </a:rPr>
              <a:t>注意：请使用</a:t>
            </a:r>
            <a:r>
              <a:rPr lang="en-US" altLang="zh-CN" sz="2000" dirty="0" smtClean="0">
                <a:solidFill>
                  <a:srgbClr val="FF0000"/>
                </a:solidFill>
                <a:latin typeface="+mj-ea"/>
                <a:ea typeface="+mj-ea"/>
              </a:rPr>
              <a:t>360</a:t>
            </a:r>
            <a:r>
              <a:rPr lang="zh-CN" altLang="en-US" sz="2000" dirty="0" smtClean="0">
                <a:solidFill>
                  <a:srgbClr val="FF0000"/>
                </a:solidFill>
                <a:latin typeface="+mj-ea"/>
                <a:ea typeface="+mj-ea"/>
              </a:rPr>
              <a:t>浏览器极速模式、</a:t>
            </a:r>
            <a:r>
              <a:rPr lang="en-US" altLang="zh-CN" sz="2000" dirty="0" err="1" smtClean="0">
                <a:solidFill>
                  <a:srgbClr val="FF0000"/>
                </a:solidFill>
                <a:latin typeface="+mj-ea"/>
                <a:ea typeface="+mj-ea"/>
              </a:rPr>
              <a:t>qq</a:t>
            </a:r>
            <a:r>
              <a:rPr lang="zh-CN" altLang="en-US" sz="2000" dirty="0" smtClean="0">
                <a:solidFill>
                  <a:srgbClr val="FF0000"/>
                </a:solidFill>
                <a:latin typeface="+mj-ea"/>
                <a:ea typeface="+mj-ea"/>
              </a:rPr>
              <a:t>或</a:t>
            </a:r>
            <a:r>
              <a:rPr lang="en-US" altLang="zh-CN" sz="2000" dirty="0" smtClean="0">
                <a:solidFill>
                  <a:srgbClr val="FF0000"/>
                </a:solidFill>
                <a:latin typeface="+mj-ea"/>
                <a:ea typeface="+mj-ea"/>
              </a:rPr>
              <a:t>IE11</a:t>
            </a:r>
            <a:r>
              <a:rPr lang="zh-CN" altLang="en-US" sz="2000" dirty="0" smtClean="0">
                <a:solidFill>
                  <a:srgbClr val="FF0000"/>
                </a:solidFill>
                <a:latin typeface="+mj-ea"/>
                <a:ea typeface="+mj-ea"/>
              </a:rPr>
              <a:t>以上版本浏览器</a:t>
            </a:r>
            <a:endParaRPr lang="zh-CN" altLang="en-US" sz="2000" dirty="0">
              <a:solidFill>
                <a:srgbClr val="FF0000"/>
              </a:solidFill>
              <a:latin typeface="+mj-ea"/>
              <a:ea typeface="+mj-ea"/>
            </a:endParaRPr>
          </a:p>
        </p:txBody>
      </p:sp>
    </p:spTree>
    <p:extLst>
      <p:ext uri="{BB962C8B-B14F-4D97-AF65-F5344CB8AC3E}">
        <p14:creationId xmlns:p14="http://schemas.microsoft.com/office/powerpoint/2010/main" val="35599689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25" name="Picture 8"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9050" y="146700"/>
            <a:ext cx="23209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32693" y="908664"/>
            <a:ext cx="10194964" cy="830997"/>
          </a:xfrm>
          <a:prstGeom prst="rect">
            <a:avLst/>
          </a:prstGeom>
          <a:noFill/>
        </p:spPr>
        <p:txBody>
          <a:bodyPr wrap="square" rtlCol="0">
            <a:spAutoFit/>
          </a:bodyPr>
          <a:lstStyle/>
          <a:p>
            <a:pPr algn="l"/>
            <a:r>
              <a:rPr lang="en-US" altLang="zh-CN" sz="2400" dirty="0" smtClean="0">
                <a:latin typeface="微软雅黑" pitchFamily="34" charset="-122"/>
                <a:ea typeface="微软雅黑" pitchFamily="34" charset="-122"/>
              </a:rPr>
              <a:t>1.</a:t>
            </a:r>
            <a:r>
              <a:rPr lang="zh-CN" altLang="en-US" sz="2400" dirty="0" smtClean="0">
                <a:latin typeface="微软雅黑" pitchFamily="34" charset="-122"/>
                <a:ea typeface="微软雅黑" pitchFamily="34" charset="-122"/>
              </a:rPr>
              <a:t>登录学生在线服务系统，首次登陆请注册，注册成功后可使用注册的身份证号和密码直接登陆。</a:t>
            </a:r>
            <a:endParaRPr lang="zh-CN" altLang="en-US" sz="2400" dirty="0">
              <a:latin typeface="微软雅黑" pitchFamily="34" charset="-122"/>
              <a:ea typeface="微软雅黑" pitchFamily="34" charset="-122"/>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3" y="1809210"/>
            <a:ext cx="11508472" cy="446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椭圆 5"/>
          <p:cNvSpPr/>
          <p:nvPr/>
        </p:nvSpPr>
        <p:spPr bwMode="auto">
          <a:xfrm>
            <a:off x="8364294" y="5391948"/>
            <a:ext cx="2160288" cy="270036"/>
          </a:xfrm>
          <a:prstGeom prst="ellipse">
            <a:avLst/>
          </a:prstGeom>
          <a:noFill/>
          <a:ln w="31750">
            <a:solidFill>
              <a:srgbClr val="FF0000"/>
            </a:solidFill>
          </a:ln>
        </p:spPr>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cs typeface="宋体" panose="02010600030101010101" pitchFamily="2" charset="-122"/>
            </a:endParaRPr>
          </a:p>
        </p:txBody>
      </p:sp>
    </p:spTree>
    <p:extLst>
      <p:ext uri="{BB962C8B-B14F-4D97-AF65-F5344CB8AC3E}">
        <p14:creationId xmlns:p14="http://schemas.microsoft.com/office/powerpoint/2010/main" val="16509614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87" t="6604" r="8746" b="13371"/>
          <a:stretch/>
        </p:blipFill>
        <p:spPr bwMode="auto">
          <a:xfrm>
            <a:off x="110784" y="1524002"/>
            <a:ext cx="11967552" cy="475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内容占位符 2"/>
          <p:cNvSpPr>
            <a:spLocks noGrp="1"/>
          </p:cNvSpPr>
          <p:nvPr>
            <p:ph idx="4294967295"/>
          </p:nvPr>
        </p:nvSpPr>
        <p:spPr>
          <a:xfrm>
            <a:off x="501197" y="907144"/>
            <a:ext cx="10747375" cy="689427"/>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lang="en-US" altLang="zh-CN" sz="2400" dirty="0" smtClean="0">
                <a:solidFill>
                  <a:schemeClr val="accent4"/>
                </a:solidFill>
                <a:latin typeface="微软雅黑" pitchFamily="34" charset="-122"/>
                <a:ea typeface="微软雅黑" pitchFamily="34" charset="-122"/>
              </a:rPr>
              <a:t>2.</a:t>
            </a:r>
            <a:r>
              <a:rPr kumimoji="0" lang="en-US" altLang="zh-CN" sz="240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rPr>
              <a:t> </a:t>
            </a:r>
            <a:r>
              <a:rPr kumimoji="0" lang="zh-CN" altLang="en-US" sz="2400" i="0" u="none" strike="noStrike" kern="0" cap="none" spc="0" normalizeH="0" baseline="0" noProof="0" dirty="0" smtClean="0">
                <a:ln>
                  <a:noFill/>
                </a:ln>
                <a:solidFill>
                  <a:schemeClr val="tx1"/>
                </a:solidFill>
                <a:effectLst/>
                <a:uLnTx/>
                <a:uFillTx/>
                <a:latin typeface="微软雅黑" pitchFamily="34" charset="-122"/>
                <a:ea typeface="微软雅黑" pitchFamily="34" charset="-122"/>
              </a:rPr>
              <a:t>点击“注册”后，会弹出“注册用户协议条款”，直接点击“同意”。</a:t>
            </a:r>
            <a:endParaRPr kumimoji="0" lang="en-US" altLang="zh-CN" sz="2800" i="0" u="none" strike="noStrike" kern="0" cap="none" spc="0" normalizeH="0" baseline="0" noProof="0" dirty="0">
              <a:ln>
                <a:noFill/>
              </a:ln>
              <a:solidFill>
                <a:schemeClr val="accent4"/>
              </a:solidFill>
              <a:effectLst/>
              <a:uLnTx/>
              <a:uFillTx/>
              <a:latin typeface="微软雅黑" pitchFamily="34" charset="-122"/>
              <a:ea typeface="微软雅黑" pitchFamily="34" charset="-122"/>
            </a:endParaRPr>
          </a:p>
        </p:txBody>
      </p:sp>
      <p:sp>
        <p:nvSpPr>
          <p:cNvPr id="5126" name="圆角矩形 4"/>
          <p:cNvSpPr/>
          <p:nvPr/>
        </p:nvSpPr>
        <p:spPr>
          <a:xfrm>
            <a:off x="7203831" y="4478339"/>
            <a:ext cx="664308" cy="408623"/>
          </a:xfrm>
          <a:prstGeom prst="roundRect">
            <a:avLst>
              <a:gd name="adj" fmla="val 16667"/>
            </a:avLst>
          </a:prstGeom>
          <a:noFill/>
          <a:ln w="25400">
            <a:noFill/>
          </a:ln>
        </p:spPr>
        <p:txBody>
          <a:bodyPr>
            <a:spAutoFit/>
          </a:bodyPr>
          <a:lstStyle/>
          <a:p>
            <a:endParaRPr lang="zh-CN" altLang="en-US" dirty="0">
              <a:latin typeface="楷体_GB2312" pitchFamily="49" charset="-122"/>
              <a:ea typeface="楷体_GB2312" pitchFamily="49" charset="-122"/>
            </a:endParaRPr>
          </a:p>
        </p:txBody>
      </p:sp>
      <p:sp>
        <p:nvSpPr>
          <p:cNvPr id="5127" name="椭圆 5"/>
          <p:cNvSpPr/>
          <p:nvPr/>
        </p:nvSpPr>
        <p:spPr>
          <a:xfrm>
            <a:off x="7203831" y="4478338"/>
            <a:ext cx="664308" cy="519351"/>
          </a:xfrm>
          <a:prstGeom prst="ellipse">
            <a:avLst/>
          </a:prstGeom>
          <a:noFill/>
          <a:ln w="25400">
            <a:noFill/>
          </a:ln>
        </p:spPr>
        <p:txBody>
          <a:bodyPr>
            <a:spAutoFit/>
          </a:bodyPr>
          <a:lstStyle/>
          <a:p>
            <a:endParaRPr lang="zh-CN" altLang="en-US" dirty="0">
              <a:latin typeface="楷体_GB2312" pitchFamily="49" charset="-122"/>
              <a:ea typeface="楷体_GB2312" pitchFamily="49" charset="-122"/>
            </a:endParaRPr>
          </a:p>
        </p:txBody>
      </p:sp>
      <p:sp>
        <p:nvSpPr>
          <p:cNvPr id="8" name="椭圆 7"/>
          <p:cNvSpPr/>
          <p:nvPr/>
        </p:nvSpPr>
        <p:spPr bwMode="auto">
          <a:xfrm>
            <a:off x="8307872" y="5865180"/>
            <a:ext cx="1218831" cy="562630"/>
          </a:xfrm>
          <a:prstGeom prst="ellipse">
            <a:avLst/>
          </a:prstGeom>
          <a:noFill/>
          <a:ln w="25400">
            <a:solidFill>
              <a:srgbClr val="FF0000"/>
            </a:solidFill>
          </a:ln>
        </p:spPr>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cs typeface="宋体" panose="02010600030101010101" pitchFamily="2" charset="-122"/>
            </a:endParaRPr>
          </a:p>
        </p:txBody>
      </p:sp>
      <p:sp>
        <p:nvSpPr>
          <p:cNvPr id="9"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882359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52" t="13406" r="5602" b="9434"/>
          <a:stretch/>
        </p:blipFill>
        <p:spPr bwMode="auto">
          <a:xfrm>
            <a:off x="1" y="1532774"/>
            <a:ext cx="12192000" cy="480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内容占位符 2"/>
          <p:cNvSpPr>
            <a:spLocks noGrp="1"/>
          </p:cNvSpPr>
          <p:nvPr>
            <p:ph idx="4294967295"/>
          </p:nvPr>
        </p:nvSpPr>
        <p:spPr>
          <a:xfrm>
            <a:off x="0" y="882426"/>
            <a:ext cx="9859963" cy="664863"/>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lang="en-US" altLang="zh-CN" sz="2400" dirty="0" smtClean="0">
                <a:latin typeface="微软雅黑" pitchFamily="34" charset="-122"/>
                <a:ea typeface="微软雅黑" pitchFamily="34" charset="-122"/>
              </a:rPr>
              <a:t>         3.</a:t>
            </a:r>
            <a:r>
              <a:rPr lang="zh-CN" altLang="en-US" sz="2400" dirty="0" smtClean="0">
                <a:latin typeface="微软雅黑" pitchFamily="34" charset="-122"/>
                <a:ea typeface="微软雅黑" pitchFamily="34" charset="-122"/>
              </a:rPr>
              <a:t>开始新用户注册，填写相关信息，点击“注册”</a:t>
            </a:r>
            <a:r>
              <a:rPr kumimoji="0" lang="zh-CN" altLang="en-US" sz="2400" b="1" i="0" u="none" strike="noStrike" kern="0" cap="none" spc="0" normalizeH="0" baseline="0" noProof="0" dirty="0" smtClean="0">
                <a:ln>
                  <a:noFill/>
                </a:ln>
                <a:effectLst/>
                <a:uLnTx/>
                <a:uFillTx/>
                <a:latin typeface="微软雅黑" pitchFamily="34" charset="-122"/>
                <a:ea typeface="微软雅黑" pitchFamily="34" charset="-122"/>
              </a:rPr>
              <a:t>。</a:t>
            </a:r>
            <a:endParaRPr kumimoji="0" lang="en-US" altLang="zh-CN" sz="24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6150" name="椭圆 5"/>
          <p:cNvSpPr/>
          <p:nvPr/>
        </p:nvSpPr>
        <p:spPr>
          <a:xfrm>
            <a:off x="8104194" y="5641508"/>
            <a:ext cx="1219200" cy="519351"/>
          </a:xfrm>
          <a:prstGeom prst="ellipse">
            <a:avLst/>
          </a:prstGeom>
          <a:noFill/>
          <a:ln w="25400" cap="flat" cmpd="sng">
            <a:solidFill>
              <a:srgbClr val="FF0000"/>
            </a:solidFill>
            <a:prstDash val="solid"/>
            <a:headEnd type="none" w="med" len="med"/>
            <a:tailEnd type="none" w="med" len="med"/>
          </a:ln>
        </p:spPr>
        <p:txBody>
          <a:bodyPr>
            <a:spAutoFit/>
          </a:bodyPr>
          <a:lstStyle/>
          <a:p>
            <a:endParaRPr lang="zh-CN" altLang="en-US" dirty="0">
              <a:latin typeface="楷体_GB2312" pitchFamily="49" charset="-122"/>
              <a:ea typeface="楷体_GB2312" pitchFamily="49" charset="-122"/>
            </a:endParaRPr>
          </a:p>
        </p:txBody>
      </p:sp>
      <p:sp>
        <p:nvSpPr>
          <p:cNvPr id="7"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421728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908050"/>
            <a:ext cx="11696700" cy="1171575"/>
          </a:xfrm>
        </p:spPr>
        <p:txBody>
          <a:bodyPr vert="horz" wrap="square" lIns="91440" tIns="45720" rIns="91440" bIns="45720" numCol="1" anchor="t" anchorCtr="0" compatLnSpc="1">
            <a:normAutofit lnSpcReduction="10000"/>
          </a:bodyPr>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lang="en-US" altLang="zh-CN" sz="2400" dirty="0" smtClean="0">
                <a:latin typeface="微软雅黑" pitchFamily="34" charset="-122"/>
                <a:ea typeface="微软雅黑" pitchFamily="34" charset="-122"/>
              </a:rPr>
              <a:t>4.</a:t>
            </a:r>
            <a:r>
              <a:rPr lang="zh-CN" altLang="en-US" sz="2400" dirty="0" smtClean="0">
                <a:latin typeface="微软雅黑" pitchFamily="34" charset="-122"/>
                <a:ea typeface="微软雅黑" pitchFamily="34" charset="-122"/>
              </a:rPr>
              <a:t>注册成功后，系统自动重新登录，并弹出一些提示，直接点击“下一步”可以逐项阅读，阅读后在灰色</a:t>
            </a:r>
            <a:r>
              <a:rPr lang="zh-CN" altLang="en-US" sz="2400" dirty="0">
                <a:latin typeface="微软雅黑" pitchFamily="34" charset="-122"/>
                <a:ea typeface="微软雅黑" pitchFamily="34" charset="-122"/>
              </a:rPr>
              <a:t>部</a:t>
            </a:r>
            <a:r>
              <a:rPr lang="zh-CN" altLang="en-US" sz="2400" dirty="0" smtClean="0">
                <a:latin typeface="微软雅黑" pitchFamily="34" charset="-122"/>
                <a:ea typeface="微软雅黑" pitchFamily="34" charset="-122"/>
              </a:rPr>
              <a:t>分点击一下就可以退出提示。</a:t>
            </a:r>
            <a:endParaRPr kumimoji="0" lang="en-US" altLang="zh-CN" sz="24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7174" name="椭圆 6"/>
          <p:cNvSpPr/>
          <p:nvPr/>
        </p:nvSpPr>
        <p:spPr>
          <a:xfrm>
            <a:off x="2772509" y="5589589"/>
            <a:ext cx="775676" cy="519351"/>
          </a:xfrm>
          <a:prstGeom prst="ellipse">
            <a:avLst/>
          </a:prstGeom>
          <a:noFill/>
          <a:ln w="25400" cap="flat" cmpd="sng">
            <a:solidFill>
              <a:srgbClr val="FF0000"/>
            </a:solidFill>
            <a:prstDash val="solid"/>
            <a:headEnd type="none" w="med" len="med"/>
            <a:tailEnd type="none" w="med" len="med"/>
          </a:ln>
        </p:spPr>
        <p:txBody>
          <a:bodyPr>
            <a:spAutoFit/>
          </a:bodyPr>
          <a:lstStyle/>
          <a:p>
            <a:endParaRPr lang="zh-CN" altLang="en-US" dirty="0">
              <a:solidFill>
                <a:srgbClr val="FF0000"/>
              </a:solidFill>
              <a:latin typeface="楷体_GB2312" pitchFamily="49" charset="-122"/>
              <a:ea typeface="楷体_GB2312" pitchFamily="49" charset="-122"/>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6" t="18777" r="9810" b="5030"/>
          <a:stretch/>
        </p:blipFill>
        <p:spPr bwMode="auto">
          <a:xfrm>
            <a:off x="0" y="2081748"/>
            <a:ext cx="12142804" cy="420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166432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69925" y="728663"/>
            <a:ext cx="11522075" cy="1709737"/>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lang="en-US" altLang="zh-CN" sz="2400" dirty="0" smtClean="0">
                <a:latin typeface="微软雅黑" pitchFamily="34" charset="-122"/>
                <a:ea typeface="微软雅黑" pitchFamily="34" charset="-122"/>
              </a:rPr>
              <a:t>5.</a:t>
            </a:r>
            <a:r>
              <a:rPr lang="zh-CN" altLang="en-US" sz="2400" dirty="0" smtClean="0">
                <a:latin typeface="微软雅黑" pitchFamily="34" charset="-122"/>
                <a:ea typeface="微软雅黑" pitchFamily="34" charset="-122"/>
              </a:rPr>
              <a:t>先完善个人资料，点击“资料完善”，带红色星号的是必填项，其他内容可填可不填，要注意的是“联系人”是指除学生和共同借款人以外的第三人。</a:t>
            </a:r>
            <a:endParaRPr kumimoji="0" lang="en-US" altLang="zh-CN" sz="2800" b="1" i="0" u="none" strike="noStrike" kern="0" cap="none" spc="0" normalizeH="0" baseline="0" noProof="0" dirty="0">
              <a:ln>
                <a:noFill/>
              </a:ln>
              <a:solidFill>
                <a:schemeClr val="accent4"/>
              </a:solidFill>
              <a:effectLst/>
              <a:uLnTx/>
              <a:uFillTx/>
              <a:latin typeface="+mn-lt"/>
              <a:ea typeface="+mn-ea"/>
              <a:cs typeface="+mn-cs"/>
            </a:endParaRPr>
          </a:p>
        </p:txBody>
      </p:sp>
      <p:sp>
        <p:nvSpPr>
          <p:cNvPr id="4" name="页脚占位符 3"/>
          <p:cNvSpPr txBox="1">
            <a:spLocks noGrp="1"/>
          </p:cNvSpPr>
          <p:nvPr>
            <p:ph type="ftr" sz="quarter" idx="4294967295"/>
          </p:nvPr>
        </p:nvSpPr>
        <p:spPr bwMode="auto">
          <a:xfrm>
            <a:off x="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5pPr>
          </a:lstStyle>
          <a:p>
            <a:pPr lvl="0" eaLnBrk="1" hangingPunct="1"/>
            <a:fld id="{9A0DB2DC-4C9A-4742-B13C-FB6460FD3503}" type="slidenum">
              <a:rPr lang="en-US" altLang="zh-CN" sz="1400" b="0" dirty="0">
                <a:latin typeface="Times New Roman" panose="02020603050405020304" pitchFamily="18" charset="0"/>
              </a:rPr>
              <a:t>7</a:t>
            </a:fld>
            <a:endParaRPr lang="en-US" altLang="zh-CN" sz="1400" b="0" dirty="0">
              <a:latin typeface="Times New Roman" panose="020206030504050203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740" r="9119" b="8557"/>
          <a:stretch/>
        </p:blipFill>
        <p:spPr bwMode="auto">
          <a:xfrm>
            <a:off x="0" y="1915886"/>
            <a:ext cx="12192000" cy="442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 1"/>
          <p:cNvSpPr/>
          <p:nvPr/>
        </p:nvSpPr>
        <p:spPr bwMode="auto">
          <a:xfrm>
            <a:off x="2329344" y="3586444"/>
            <a:ext cx="1329408" cy="562630"/>
          </a:xfrm>
          <a:prstGeom prst="ellipse">
            <a:avLst/>
          </a:prstGeom>
          <a:noFill/>
          <a:ln w="31750">
            <a:solidFill>
              <a:srgbClr val="FF0000"/>
            </a:solidFill>
          </a:ln>
        </p:spPr>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cs typeface="宋体" panose="02010600030101010101" pitchFamily="2" charset="-122"/>
            </a:endParaRPr>
          </a:p>
        </p:txBody>
      </p:sp>
      <p:sp>
        <p:nvSpPr>
          <p:cNvPr id="13" name="椭圆 12"/>
          <p:cNvSpPr/>
          <p:nvPr/>
        </p:nvSpPr>
        <p:spPr bwMode="auto">
          <a:xfrm>
            <a:off x="2307576" y="4551628"/>
            <a:ext cx="2617200" cy="562630"/>
          </a:xfrm>
          <a:prstGeom prst="ellipse">
            <a:avLst/>
          </a:prstGeom>
          <a:noFill/>
          <a:ln w="31750">
            <a:solidFill>
              <a:srgbClr val="FF0000"/>
            </a:solidFill>
          </a:ln>
        </p:spPr>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cs typeface="宋体" panose="02010600030101010101" pitchFamily="2" charset="-122"/>
            </a:endParaRPr>
          </a:p>
        </p:txBody>
      </p:sp>
      <p:cxnSp>
        <p:nvCxnSpPr>
          <p:cNvPr id="8" name="直接连接符 7"/>
          <p:cNvCxnSpPr/>
          <p:nvPr/>
        </p:nvCxnSpPr>
        <p:spPr>
          <a:xfrm flipV="1">
            <a:off x="4924776" y="4441371"/>
            <a:ext cx="822881" cy="37737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89601" y="4251729"/>
            <a:ext cx="1596572" cy="369332"/>
          </a:xfrm>
          <a:prstGeom prst="rect">
            <a:avLst/>
          </a:prstGeom>
          <a:noFill/>
        </p:spPr>
        <p:txBody>
          <a:bodyPr wrap="square" rtlCol="0">
            <a:spAutoFit/>
          </a:bodyPr>
          <a:lstStyle/>
          <a:p>
            <a:r>
              <a:rPr lang="zh-CN" altLang="en-US" dirty="0"/>
              <a:t>学</a:t>
            </a:r>
            <a:r>
              <a:rPr lang="zh-CN" altLang="en-US" dirty="0" smtClean="0"/>
              <a:t>生无需上传</a:t>
            </a:r>
            <a:endParaRPr lang="zh-CN" altLang="en-US" dirty="0"/>
          </a:p>
        </p:txBody>
      </p:sp>
      <p:sp>
        <p:nvSpPr>
          <p:cNvPr id="19"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057405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77371" y="728663"/>
            <a:ext cx="11814629" cy="1169987"/>
          </a:xfrm>
        </p:spPr>
        <p:txBody>
          <a:bodyPr vert="horz" wrap="square" lIns="91440" tIns="45720" rIns="91440" bIns="45720" numCol="1" anchor="t" anchorCtr="0" compatLnSpc="1">
            <a:normAutofit lnSpcReduction="10000"/>
          </a:bodyPr>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lang="en-US" altLang="zh-CN" sz="2400" dirty="0" smtClean="0">
                <a:latin typeface="微软雅黑" pitchFamily="34" charset="-122"/>
                <a:ea typeface="微软雅黑" pitchFamily="34" charset="-122"/>
              </a:rPr>
              <a:t>6.</a:t>
            </a:r>
            <a:r>
              <a:rPr lang="zh-CN" altLang="en-US" sz="2400" dirty="0" smtClean="0">
                <a:latin typeface="微软雅黑" pitchFamily="34" charset="-122"/>
                <a:ea typeface="微软雅黑" pitchFamily="34" charset="-122"/>
              </a:rPr>
              <a:t>保存个人信息后，自动跳转至“就学信息”，继续填写相关内容后，点击“保存”，系统会提示“就学信息已完善”。</a:t>
            </a:r>
            <a:endParaRPr kumimoji="0" lang="en-US" altLang="zh-CN" sz="24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4" name="页脚占位符 3"/>
          <p:cNvSpPr txBox="1">
            <a:spLocks noGrp="1"/>
          </p:cNvSpPr>
          <p:nvPr>
            <p:ph type="ftr" sz="quarter" idx="4294967295"/>
          </p:nvPr>
        </p:nvSpPr>
        <p:spPr bwMode="auto">
          <a:xfrm>
            <a:off x="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0" lvl="0" indent="0" algn="ctr" defTabSz="914400" rtl="0" eaLnBrk="0" fontAlgn="base" latinLnBrk="0" hangingPunct="0">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defRPr>
            </a:lvl1pPr>
            <a:lvl2pPr marL="457200" lvl="1"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2000" b="1" i="0" u="none" kern="1200" baseline="0">
                <a:solidFill>
                  <a:schemeClr val="tx1"/>
                </a:solidFill>
                <a:latin typeface="楷体_GB2312" pitchFamily="49" charset="-122"/>
                <a:ea typeface="宋体" panose="02010600030101010101" pitchFamily="2" charset="-122"/>
                <a:cs typeface="+mn-cs"/>
              </a:defRPr>
            </a:lvl5pPr>
          </a:lstStyle>
          <a:p>
            <a:pPr lvl="0" eaLnBrk="1" hangingPunct="1"/>
            <a:fld id="{9A0DB2DC-4C9A-4742-B13C-FB6460FD3503}" type="slidenum">
              <a:rPr lang="en-US" altLang="zh-CN" sz="1400" b="0" dirty="0">
                <a:latin typeface="Times New Roman" panose="02020603050405020304" pitchFamily="18" charset="0"/>
              </a:rPr>
              <a:t>8</a:t>
            </a:fld>
            <a:endParaRPr lang="en-US" altLang="zh-CN" sz="1400" b="0" dirty="0">
              <a:latin typeface="Times New Roman" panose="020206030504050203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882" r="12535" b="3899"/>
          <a:stretch/>
        </p:blipFill>
        <p:spPr bwMode="auto">
          <a:xfrm>
            <a:off x="0" y="1988808"/>
            <a:ext cx="12192000" cy="486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直接连接符 4"/>
          <p:cNvCxnSpPr/>
          <p:nvPr/>
        </p:nvCxnSpPr>
        <p:spPr bwMode="auto">
          <a:xfrm>
            <a:off x="2883264" y="2348856"/>
            <a:ext cx="1107840" cy="0"/>
          </a:xfrm>
          <a:prstGeom prst="line">
            <a:avLst/>
          </a:prstGeom>
          <a:noFill/>
          <a:ln w="31750">
            <a:solidFill>
              <a:srgbClr val="FF0000"/>
            </a:solidFill>
          </a:ln>
        </p:spPr>
      </p:cxnSp>
      <p:sp>
        <p:nvSpPr>
          <p:cNvPr id="7" name="椭圆 6"/>
          <p:cNvSpPr/>
          <p:nvPr/>
        </p:nvSpPr>
        <p:spPr bwMode="auto">
          <a:xfrm>
            <a:off x="6096000" y="6399396"/>
            <a:ext cx="1329408" cy="562630"/>
          </a:xfrm>
          <a:prstGeom prst="ellipse">
            <a:avLst/>
          </a:prstGeom>
          <a:noFill/>
          <a:ln w="31750">
            <a:solidFill>
              <a:srgbClr val="FF0000"/>
            </a:solidFill>
          </a:ln>
        </p:spPr>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cs typeface="宋体" panose="02010600030101010101" pitchFamily="2" charset="-122"/>
            </a:endParaRPr>
          </a:p>
        </p:txBody>
      </p:sp>
      <p:cxnSp>
        <p:nvCxnSpPr>
          <p:cNvPr id="11" name="直接连接符 10"/>
          <p:cNvCxnSpPr/>
          <p:nvPr/>
        </p:nvCxnSpPr>
        <p:spPr bwMode="auto">
          <a:xfrm>
            <a:off x="5098944" y="5319252"/>
            <a:ext cx="664704" cy="0"/>
          </a:xfrm>
          <a:prstGeom prst="line">
            <a:avLst/>
          </a:prstGeom>
          <a:noFill/>
          <a:ln w="31750">
            <a:solidFill>
              <a:srgbClr val="FF0000"/>
            </a:solidFill>
          </a:ln>
        </p:spPr>
      </p:cxnSp>
      <p:sp>
        <p:nvSpPr>
          <p:cNvPr id="13" name="TextBox 12"/>
          <p:cNvSpPr txBox="1"/>
          <p:nvPr/>
        </p:nvSpPr>
        <p:spPr>
          <a:xfrm>
            <a:off x="5696406" y="5104344"/>
            <a:ext cx="2215680" cy="369332"/>
          </a:xfrm>
          <a:prstGeom prst="rect">
            <a:avLst/>
          </a:prstGeom>
          <a:noFill/>
        </p:spPr>
        <p:txBody>
          <a:bodyPr wrap="square" rtlCol="0">
            <a:spAutoFit/>
          </a:bodyPr>
          <a:lstStyle/>
          <a:p>
            <a:r>
              <a:rPr lang="zh-CN" altLang="en-US" dirty="0" smtClean="0"/>
              <a:t>学生无需上传</a:t>
            </a:r>
            <a:endParaRPr lang="zh-CN" altLang="en-US" dirty="0"/>
          </a:p>
        </p:txBody>
      </p:sp>
      <p:sp>
        <p:nvSpPr>
          <p:cNvPr id="12"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822346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 y="728663"/>
            <a:ext cx="11754339" cy="630237"/>
          </a:xfrm>
        </p:spPr>
        <p:txBody>
          <a:bodyPr vert="horz" wrap="square" lIns="91440" tIns="45720" rIns="91440" bIns="45720" numCol="1" anchor="t" anchorCtr="0" compatLnSpc="1">
            <a:noAutofit/>
          </a:bodyPr>
          <a:lstStyle/>
          <a:p>
            <a:pPr marL="0" marR="0" lvl="0" indent="0" algn="l"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lang="en-US" altLang="zh-CN" sz="2400" dirty="0" smtClean="0">
                <a:latin typeface="微软雅黑" pitchFamily="34" charset="-122"/>
                <a:ea typeface="微软雅黑" pitchFamily="34" charset="-122"/>
              </a:rPr>
              <a:t>7.</a:t>
            </a:r>
            <a:r>
              <a:rPr lang="zh-CN" altLang="en-US" sz="2400" dirty="0" smtClean="0">
                <a:latin typeface="微软雅黑" pitchFamily="34" charset="-122"/>
                <a:ea typeface="微软雅黑" pitchFamily="34" charset="-122"/>
              </a:rPr>
              <a:t>点击“申请贷款”，弹出“国家开发银行生源地信用助学贷款约定与承诺书”。</a:t>
            </a:r>
            <a:endParaRPr kumimoji="0" lang="en-US" altLang="zh-CN" sz="24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10245" name="椭圆 7"/>
          <p:cNvSpPr/>
          <p:nvPr/>
        </p:nvSpPr>
        <p:spPr>
          <a:xfrm>
            <a:off x="11191631" y="2259013"/>
            <a:ext cx="1125415" cy="519351"/>
          </a:xfrm>
          <a:prstGeom prst="ellipse">
            <a:avLst/>
          </a:prstGeom>
          <a:noFill/>
          <a:ln w="25400">
            <a:noFill/>
          </a:ln>
        </p:spPr>
        <p:txBody>
          <a:bodyPr>
            <a:spAutoFit/>
          </a:bodyPr>
          <a:lstStyle/>
          <a:p>
            <a:endParaRPr lang="zh-CN" altLang="en-US" dirty="0">
              <a:latin typeface="楷体_GB2312" pitchFamily="49" charset="-122"/>
              <a:ea typeface="楷体_GB2312" pitchFamily="49" charset="-122"/>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588" r="11469" b="1794"/>
          <a:stretch/>
        </p:blipFill>
        <p:spPr bwMode="auto">
          <a:xfrm>
            <a:off x="0" y="1432075"/>
            <a:ext cx="5649984" cy="487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 1"/>
          <p:cNvSpPr/>
          <p:nvPr/>
        </p:nvSpPr>
        <p:spPr bwMode="auto">
          <a:xfrm>
            <a:off x="1674219" y="3179330"/>
            <a:ext cx="1384800" cy="562630"/>
          </a:xfrm>
          <a:prstGeom prst="ellipse">
            <a:avLst/>
          </a:prstGeom>
          <a:noFill/>
          <a:ln w="31750">
            <a:solidFill>
              <a:srgbClr val="FF0000"/>
            </a:solidFill>
          </a:ln>
        </p:spPr>
        <p:txBody>
          <a:bodyPr vert="horz" wrap="square" lIns="91440" tIns="45720" rIns="91440" bIns="45720" numCol="1" rtlCol="0" anchor="t" anchorCtr="0" compatLnSpc="1">
            <a:spAutoFit/>
          </a:bodyPr>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2000" b="1" i="0" u="none" strike="noStrike" cap="none" normalizeH="0" baseline="0" smtClean="0">
              <a:ln>
                <a:noFill/>
              </a:ln>
              <a:solidFill>
                <a:schemeClr val="tx1"/>
              </a:solidFill>
              <a:effectLst/>
              <a:latin typeface="楷体_GB2312" pitchFamily="49" charset="-122"/>
              <a:ea typeface="楷体_GB2312" pitchFamily="49" charset="-122"/>
              <a:cs typeface="宋体" panose="02010600030101010101" pitchFamily="2" charset="-122"/>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74" t="16943" r="18180"/>
          <a:stretch/>
        </p:blipFill>
        <p:spPr bwMode="auto">
          <a:xfrm>
            <a:off x="5737068" y="1432075"/>
            <a:ext cx="6206784" cy="487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本框 25"/>
          <p:cNvSpPr txBox="1"/>
          <p:nvPr/>
        </p:nvSpPr>
        <p:spPr>
          <a:xfrm>
            <a:off x="632693" y="146700"/>
            <a:ext cx="603395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申请</a:t>
            </a:r>
            <a:r>
              <a:rPr lang="zh-CN" altLang="en-US" sz="2800" dirty="0" smtClean="0">
                <a:solidFill>
                  <a:schemeClr val="bg1"/>
                </a:solidFill>
                <a:latin typeface="微软雅黑" panose="020B0503020204020204" pitchFamily="34" charset="-122"/>
                <a:ea typeface="微软雅黑" panose="020B0503020204020204" pitchFamily="34" charset="-122"/>
              </a:rPr>
              <a:t>流程</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28201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3B78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4034</TotalTime>
  <Words>570</Words>
  <Application>Microsoft Office PowerPoint</Application>
  <PresentationFormat>宽屏</PresentationFormat>
  <Paragraphs>58</Paragraphs>
  <Slides>18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华文楷体</vt:lpstr>
      <vt:lpstr>楷体_GB2312</vt:lpstr>
      <vt:lpstr>宋体</vt:lpstr>
      <vt:lpstr>微软雅黑</vt:lpstr>
      <vt:lpstr>Arial</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CDB</dc:creator>
  <cp:lastModifiedBy>Administrator</cp:lastModifiedBy>
  <cp:revision>157</cp:revision>
  <cp:lastPrinted>2018-06-25T05:58:34Z</cp:lastPrinted>
  <dcterms:created xsi:type="dcterms:W3CDTF">2016-07-06T12:46:32Z</dcterms:created>
  <dcterms:modified xsi:type="dcterms:W3CDTF">2019-05-28T07:39:23Z</dcterms:modified>
</cp:coreProperties>
</file>